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e Tanoey" initials="JT" lastIdx="2" clrIdx="0">
    <p:extLst>
      <p:ext uri="{19B8F6BF-5375-455C-9EA6-DF929625EA0E}">
        <p15:presenceInfo xmlns:p15="http://schemas.microsoft.com/office/powerpoint/2012/main" userId="S-1-5-21-2826612679-1257467113-2978300892-645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3A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52" y="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A34EE1-2A67-4279-BCEA-028244B95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2C8D2AC-32E6-4D6A-A303-DB776C06DB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36186C-177D-45D4-B03E-FAA2690D7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D6CF0ED-4E3F-410F-A04E-CB0351401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4DAF476-E93F-44B9-9168-56E9F1292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6677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A92C8C-8C16-47B3-8F42-3C5E191FF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69B200A-2847-4F0F-A4E6-035221A27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B5472F-B416-4441-9AFF-A94B7CF55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9DBB1F-18FA-4C23-A00B-E6C045287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B4F528B-7E19-4047-B5AE-8EA3C2648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288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411F15F-3CB5-45DD-9D9F-DCF9587CAC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4B5A6C5-8386-4A80-8A60-D59AC2552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667091-2066-4ACB-B969-7FD0135F4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49B6D6-58D0-4AD3-A58C-E29C97838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A8FF45C-73F6-4E3B-9C67-9DC278D7D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871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985E90-0A34-43B1-AA19-AC0147E22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32E9F2-C1AA-4D49-9379-F70E73679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D33F16-D586-48B7-A170-04BD05554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1F5F7F-B60D-4538-B14B-3780E2136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ABD220D-17B8-4BAC-BADC-42C6A5173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4576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D703F8-64BB-4491-9BF6-3654DB6E6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28B3E51-1AEF-4EC2-A173-A3F7E6586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038F12-4F49-4023-94F7-E10D79D2C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6A052B5-E9D9-476E-9EC6-B726E62DA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68E00D-BC9B-40A4-A4B6-B772EAC4B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3582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C97A90-02F0-4C19-951A-088673742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7DA38F-87E0-4000-B542-8971BE384B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6F723FE-ADA6-4553-93DF-7ABECF9BD9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86F092C-3B83-4A6D-96EB-11A194DCE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E58AA94-2616-4778-8A33-F06ACB10D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E9452F-D485-485F-B2E2-D9D62184C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6460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96120F-5813-4130-A52A-938EB3382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E4D9CA-0025-42AA-A93C-E88133A62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56C4DD2-DE21-4D7E-9B64-3F6ED26CE1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4919D3-7B82-4A3A-9465-412415B587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755D53D-D0A9-4F93-B252-2B39891A11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C4F2DE6-D5F4-4C13-9B56-13A457C79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14E0909-9A7D-4051-A731-4055B968F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0B29039-7325-433A-97BA-27A5B5F09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921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3A1A9-62D1-4931-BF6D-0DB5D4EBE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2BA96C9-4BDE-490A-A3E0-7C32B0EC5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1FB7689-17D5-4565-BA65-81DE9A23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88C23DA-53B7-486E-81A0-B700B9899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533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78BCFDA-B273-4D5B-B915-AD93EBE12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22CE1B8-488B-4B9F-8A95-52FC1897D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69AEEE2-EBEC-495B-9D96-88FC97D1D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4137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174BC4-40EE-4B1E-94BB-2614A8D14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A41962-1819-4FED-B97A-87AC7144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98E1EB-89EE-4790-8D7C-D9C1C74FC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E95AFF6-8544-472F-9BB8-AE1C7A5C3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4421DCD-68A0-4506-8B52-6E6FCFFCA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2EE12D0-C1CD-497A-A2D7-6C4D309C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502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7E19A8-96D8-4844-A675-87A766DA2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C12BAD9-01FE-4C79-8285-769E3CE500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22EB229-D82B-4743-95D9-B6BF476C28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CD8157-2896-4128-AE4F-D6A4C3BB8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4872377-93C9-4720-9AA4-3B0BE4E04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79D82BF-60BD-402F-9224-A665336E1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93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2786DE2-028E-4B54-BDA9-1AC122642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E96D6A-6F4C-4F2F-9045-FE8B7AC8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8037AC-A72F-40CE-BDFA-B13054ED6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32281-B637-47E4-BDF4-3D0362B2ADA0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7B0AA9-C247-40DF-A04C-E12C359F9B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B207AAD-3627-463A-93B0-94D4B7AA61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909E7-0E9D-4F0C-87A4-766050A557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709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6F259E1A-9A20-4A2A-AEBF-E8087C261C43}"/>
              </a:ext>
            </a:extLst>
          </p:cNvPr>
          <p:cNvSpPr/>
          <p:nvPr/>
        </p:nvSpPr>
        <p:spPr>
          <a:xfrm>
            <a:off x="1359725" y="2553937"/>
            <a:ext cx="1140031" cy="450273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B9282896-8895-4B15-B7DF-27AC8FF2B769}"/>
              </a:ext>
            </a:extLst>
          </p:cNvPr>
          <p:cNvSpPr/>
          <p:nvPr/>
        </p:nvSpPr>
        <p:spPr>
          <a:xfrm>
            <a:off x="4593519" y="1850765"/>
            <a:ext cx="1231076" cy="552203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Household </a:t>
            </a:r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income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A152B2C6-056B-4582-A0AC-E7433544116D}"/>
              </a:ext>
            </a:extLst>
          </p:cNvPr>
          <p:cNvSpPr/>
          <p:nvPr/>
        </p:nvSpPr>
        <p:spPr>
          <a:xfrm>
            <a:off x="2733305" y="3273257"/>
            <a:ext cx="1292433" cy="37902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Occupation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99AEA9E6-8A96-4FA3-BE99-D8A7D390017E}"/>
              </a:ext>
            </a:extLst>
          </p:cNvPr>
          <p:cNvSpPr/>
          <p:nvPr/>
        </p:nvSpPr>
        <p:spPr>
          <a:xfrm>
            <a:off x="4822832" y="2607866"/>
            <a:ext cx="771898" cy="485899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ESeC</a:t>
            </a:r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8F9F632-90C1-4F52-A3C2-5F8B3A2700E0}"/>
              </a:ext>
            </a:extLst>
          </p:cNvPr>
          <p:cNvSpPr/>
          <p:nvPr/>
        </p:nvSpPr>
        <p:spPr>
          <a:xfrm>
            <a:off x="1283525" y="3797665"/>
            <a:ext cx="1292432" cy="552203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Migration </a:t>
            </a:r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B86AEEC4-6129-4BB3-81CE-176D451E8FB2}"/>
              </a:ext>
            </a:extLst>
          </p:cNvPr>
          <p:cNvSpPr/>
          <p:nvPr/>
        </p:nvSpPr>
        <p:spPr>
          <a:xfrm>
            <a:off x="2656114" y="5061605"/>
            <a:ext cx="1017321" cy="44235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network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A272F7C-3EC1-453A-AD45-25E7BDCADDC9}"/>
              </a:ext>
            </a:extLst>
          </p:cNvPr>
          <p:cNvSpPr/>
          <p:nvPr/>
        </p:nvSpPr>
        <p:spPr>
          <a:xfrm>
            <a:off x="4793421" y="3921987"/>
            <a:ext cx="862939" cy="5121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Stress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DB28D89-9969-425B-9C2A-F0B1E6F019A4}"/>
              </a:ext>
            </a:extLst>
          </p:cNvPr>
          <p:cNvSpPr/>
          <p:nvPr/>
        </p:nvSpPr>
        <p:spPr>
          <a:xfrm>
            <a:off x="3883569" y="1185755"/>
            <a:ext cx="1017321" cy="442357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Parental </a:t>
            </a:r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C5C07AA0-2EFB-4401-ACE5-84269E8BA19B}"/>
              </a:ext>
            </a:extLst>
          </p:cNvPr>
          <p:cNvSpPr/>
          <p:nvPr/>
        </p:nvSpPr>
        <p:spPr>
          <a:xfrm>
            <a:off x="8063344" y="3287484"/>
            <a:ext cx="938152" cy="423060"/>
          </a:xfrm>
          <a:prstGeom prst="roundRect">
            <a:avLst/>
          </a:prstGeom>
          <a:noFill/>
          <a:ln>
            <a:solidFill>
              <a:srgbClr val="E03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YOT2D</a:t>
            </a:r>
          </a:p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prevalent</a:t>
            </a:r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FBE18A0-78A4-4416-86D3-F977BAB2FF66}"/>
              </a:ext>
            </a:extLst>
          </p:cNvPr>
          <p:cNvSpPr/>
          <p:nvPr/>
        </p:nvSpPr>
        <p:spPr>
          <a:xfrm>
            <a:off x="6922964" y="4001108"/>
            <a:ext cx="862939" cy="5121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BMI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0F4D07D-B3D9-4EC6-96FC-71CB280BD86A}"/>
              </a:ext>
            </a:extLst>
          </p:cNvPr>
          <p:cNvSpPr/>
          <p:nvPr/>
        </p:nvSpPr>
        <p:spPr>
          <a:xfrm>
            <a:off x="5908958" y="4660687"/>
            <a:ext cx="1082473" cy="5121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4825855D-CBF6-4088-8B3C-C3894E6294FA}"/>
              </a:ext>
            </a:extLst>
          </p:cNvPr>
          <p:cNvSpPr/>
          <p:nvPr/>
        </p:nvSpPr>
        <p:spPr>
          <a:xfrm>
            <a:off x="7354433" y="1728053"/>
            <a:ext cx="652152" cy="350821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7EF163EB-7429-477B-9BA0-34A518C1C31A}"/>
              </a:ext>
            </a:extLst>
          </p:cNvPr>
          <p:cNvSpPr/>
          <p:nvPr/>
        </p:nvSpPr>
        <p:spPr>
          <a:xfrm>
            <a:off x="6406738" y="1181346"/>
            <a:ext cx="667393" cy="39213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30E9A305-7177-4E51-A905-8668EF47D085}"/>
              </a:ext>
            </a:extLst>
          </p:cNvPr>
          <p:cNvSpPr/>
          <p:nvPr/>
        </p:nvSpPr>
        <p:spPr>
          <a:xfrm>
            <a:off x="5046019" y="803195"/>
            <a:ext cx="862939" cy="5121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54FA368A-87F7-487D-B009-21A17313510F}"/>
              </a:ext>
            </a:extLst>
          </p:cNvPr>
          <p:cNvSpPr/>
          <p:nvPr/>
        </p:nvSpPr>
        <p:spPr>
          <a:xfrm>
            <a:off x="4885208" y="5250124"/>
            <a:ext cx="1168729" cy="5121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</a:rPr>
              <a:t>Sedentary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behavior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42170BF0-013A-4F20-8D16-CD06848AAEDA}"/>
              </a:ext>
            </a:extLst>
          </p:cNvPr>
          <p:cNvSpPr/>
          <p:nvPr/>
        </p:nvSpPr>
        <p:spPr>
          <a:xfrm>
            <a:off x="2822372" y="2006558"/>
            <a:ext cx="1389412" cy="450273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Employment</a:t>
            </a:r>
            <a:endParaRPr lang="de-DE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CE919AD5-2687-4D7A-9252-24DE3E3AFDF8}"/>
              </a:ext>
            </a:extLst>
          </p:cNvPr>
          <p:cNvCxnSpPr>
            <a:stCxn id="2" idx="6"/>
            <a:endCxn id="17" idx="2"/>
          </p:cNvCxnSpPr>
          <p:nvPr/>
        </p:nvCxnSpPr>
        <p:spPr>
          <a:xfrm flipV="1">
            <a:off x="2499756" y="2231695"/>
            <a:ext cx="322616" cy="5473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B895B5C-4BB2-439E-991A-F475E23A83D3}"/>
              </a:ext>
            </a:extLst>
          </p:cNvPr>
          <p:cNvCxnSpPr>
            <a:cxnSpLocks/>
            <a:stCxn id="3" idx="4"/>
            <a:endCxn id="5" idx="0"/>
          </p:cNvCxnSpPr>
          <p:nvPr/>
        </p:nvCxnSpPr>
        <p:spPr>
          <a:xfrm flipH="1">
            <a:off x="5208781" y="2402968"/>
            <a:ext cx="276" cy="204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9D0AB08D-AB85-4DB8-B1AE-D92A176EB074}"/>
              </a:ext>
            </a:extLst>
          </p:cNvPr>
          <p:cNvCxnSpPr>
            <a:stCxn id="2" idx="6"/>
            <a:endCxn id="4" idx="2"/>
          </p:cNvCxnSpPr>
          <p:nvPr/>
        </p:nvCxnSpPr>
        <p:spPr>
          <a:xfrm>
            <a:off x="2499756" y="2779074"/>
            <a:ext cx="233549" cy="683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F00A7ED1-39CE-4314-900C-5BDD58854C9F}"/>
              </a:ext>
            </a:extLst>
          </p:cNvPr>
          <p:cNvCxnSpPr>
            <a:stCxn id="4" idx="6"/>
            <a:endCxn id="5" idx="2"/>
          </p:cNvCxnSpPr>
          <p:nvPr/>
        </p:nvCxnSpPr>
        <p:spPr>
          <a:xfrm flipV="1">
            <a:off x="4025738" y="2850816"/>
            <a:ext cx="797094" cy="611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42116CAA-EDDA-40A0-9CF8-7126287BE41D}"/>
              </a:ext>
            </a:extLst>
          </p:cNvPr>
          <p:cNvCxnSpPr>
            <a:cxnSpLocks/>
            <a:stCxn id="6" idx="6"/>
            <a:endCxn id="10" idx="1"/>
          </p:cNvCxnSpPr>
          <p:nvPr/>
        </p:nvCxnSpPr>
        <p:spPr>
          <a:xfrm flipV="1">
            <a:off x="2575957" y="3499014"/>
            <a:ext cx="5487387" cy="574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CBA27FE8-7C73-4326-A990-B5D0BAADABB5}"/>
              </a:ext>
            </a:extLst>
          </p:cNvPr>
          <p:cNvCxnSpPr>
            <a:cxnSpLocks/>
            <a:stCxn id="7" idx="6"/>
            <a:endCxn id="10" idx="1"/>
          </p:cNvCxnSpPr>
          <p:nvPr/>
        </p:nvCxnSpPr>
        <p:spPr>
          <a:xfrm flipV="1">
            <a:off x="3673435" y="3499014"/>
            <a:ext cx="4389909" cy="17837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8830205E-49BC-4427-831F-FB6BAC51FF31}"/>
              </a:ext>
            </a:extLst>
          </p:cNvPr>
          <p:cNvCxnSpPr>
            <a:stCxn id="6" idx="4"/>
            <a:endCxn id="7" idx="0"/>
          </p:cNvCxnSpPr>
          <p:nvPr/>
        </p:nvCxnSpPr>
        <p:spPr>
          <a:xfrm>
            <a:off x="1929741" y="4349868"/>
            <a:ext cx="1235034" cy="711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id="{7B9D4AE9-89B7-4580-BE88-B261B3ADA863}"/>
              </a:ext>
            </a:extLst>
          </p:cNvPr>
          <p:cNvCxnSpPr>
            <a:stCxn id="6" idx="0"/>
            <a:endCxn id="2" idx="4"/>
          </p:cNvCxnSpPr>
          <p:nvPr/>
        </p:nvCxnSpPr>
        <p:spPr>
          <a:xfrm flipV="1">
            <a:off x="1929741" y="3004210"/>
            <a:ext cx="0" cy="793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Gerade Verbindung mit Pfeil 48">
            <a:extLst>
              <a:ext uri="{FF2B5EF4-FFF2-40B4-BE49-F238E27FC236}">
                <a16:creationId xmlns:a16="http://schemas.microsoft.com/office/drawing/2014/main" id="{D89C1A7D-A500-442C-8CE0-1E38B06C0065}"/>
              </a:ext>
            </a:extLst>
          </p:cNvPr>
          <p:cNvCxnSpPr>
            <a:cxnSpLocks/>
            <a:stCxn id="9" idx="6"/>
            <a:endCxn id="10" idx="0"/>
          </p:cNvCxnSpPr>
          <p:nvPr/>
        </p:nvCxnSpPr>
        <p:spPr>
          <a:xfrm>
            <a:off x="4900890" y="1406934"/>
            <a:ext cx="3631530" cy="1880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951F088B-37FC-44E5-8EB4-E709A7238726}"/>
              </a:ext>
            </a:extLst>
          </p:cNvPr>
          <p:cNvCxnSpPr>
            <a:stCxn id="17" idx="6"/>
            <a:endCxn id="3" idx="2"/>
          </p:cNvCxnSpPr>
          <p:nvPr/>
        </p:nvCxnSpPr>
        <p:spPr>
          <a:xfrm flipV="1">
            <a:off x="4211784" y="2126867"/>
            <a:ext cx="381735" cy="104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Gerade Verbindung mit Pfeil 77">
            <a:extLst>
              <a:ext uri="{FF2B5EF4-FFF2-40B4-BE49-F238E27FC236}">
                <a16:creationId xmlns:a16="http://schemas.microsoft.com/office/drawing/2014/main" id="{265CFC86-58A9-4290-BFC7-6A57FB81C248}"/>
              </a:ext>
            </a:extLst>
          </p:cNvPr>
          <p:cNvCxnSpPr>
            <a:cxnSpLocks/>
            <a:stCxn id="5" idx="6"/>
            <a:endCxn id="10" idx="1"/>
          </p:cNvCxnSpPr>
          <p:nvPr/>
        </p:nvCxnSpPr>
        <p:spPr>
          <a:xfrm>
            <a:off x="5594730" y="2850816"/>
            <a:ext cx="2468614" cy="648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Gerade Verbindung mit Pfeil 87">
            <a:extLst>
              <a:ext uri="{FF2B5EF4-FFF2-40B4-BE49-F238E27FC236}">
                <a16:creationId xmlns:a16="http://schemas.microsoft.com/office/drawing/2014/main" id="{32A26C26-F4D4-48AD-AAF5-CD6B25104F12}"/>
              </a:ext>
            </a:extLst>
          </p:cNvPr>
          <p:cNvCxnSpPr>
            <a:cxnSpLocks/>
            <a:stCxn id="3" idx="6"/>
            <a:endCxn id="10" idx="1"/>
          </p:cNvCxnSpPr>
          <p:nvPr/>
        </p:nvCxnSpPr>
        <p:spPr>
          <a:xfrm>
            <a:off x="5824595" y="2126867"/>
            <a:ext cx="2238749" cy="137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23EBED51-D4FD-4FD7-86A6-ED97188DF492}"/>
              </a:ext>
            </a:extLst>
          </p:cNvPr>
          <p:cNvCxnSpPr>
            <a:cxnSpLocks/>
            <a:stCxn id="2" idx="6"/>
            <a:endCxn id="10" idx="1"/>
          </p:cNvCxnSpPr>
          <p:nvPr/>
        </p:nvCxnSpPr>
        <p:spPr>
          <a:xfrm>
            <a:off x="2499756" y="2779074"/>
            <a:ext cx="5563588" cy="719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Gerade Verbindung mit Pfeil 91">
            <a:extLst>
              <a:ext uri="{FF2B5EF4-FFF2-40B4-BE49-F238E27FC236}">
                <a16:creationId xmlns:a16="http://schemas.microsoft.com/office/drawing/2014/main" id="{F5388B9A-306E-4388-8194-4E569CD4CD45}"/>
              </a:ext>
            </a:extLst>
          </p:cNvPr>
          <p:cNvCxnSpPr>
            <a:cxnSpLocks/>
            <a:stCxn id="17" idx="6"/>
            <a:endCxn id="10" idx="1"/>
          </p:cNvCxnSpPr>
          <p:nvPr/>
        </p:nvCxnSpPr>
        <p:spPr>
          <a:xfrm>
            <a:off x="4211784" y="2231695"/>
            <a:ext cx="3851560" cy="1267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Gerade Verbindung mit Pfeil 95">
            <a:extLst>
              <a:ext uri="{FF2B5EF4-FFF2-40B4-BE49-F238E27FC236}">
                <a16:creationId xmlns:a16="http://schemas.microsoft.com/office/drawing/2014/main" id="{B9FBFE69-3FD1-4885-9E38-6EF4908D3651}"/>
              </a:ext>
            </a:extLst>
          </p:cNvPr>
          <p:cNvCxnSpPr>
            <a:cxnSpLocks/>
            <a:stCxn id="15" idx="5"/>
            <a:endCxn id="10" idx="0"/>
          </p:cNvCxnSpPr>
          <p:nvPr/>
        </p:nvCxnSpPr>
        <p:spPr>
          <a:xfrm>
            <a:off x="5782584" y="1240321"/>
            <a:ext cx="2749836" cy="2047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Gerade Verbindung mit Pfeil 97">
            <a:extLst>
              <a:ext uri="{FF2B5EF4-FFF2-40B4-BE49-F238E27FC236}">
                <a16:creationId xmlns:a16="http://schemas.microsoft.com/office/drawing/2014/main" id="{48A91E0F-0739-4A24-82AA-22296A8D6C3B}"/>
              </a:ext>
            </a:extLst>
          </p:cNvPr>
          <p:cNvCxnSpPr>
            <a:cxnSpLocks/>
            <a:stCxn id="14" idx="5"/>
            <a:endCxn id="10" idx="0"/>
          </p:cNvCxnSpPr>
          <p:nvPr/>
        </p:nvCxnSpPr>
        <p:spPr>
          <a:xfrm>
            <a:off x="6976394" y="1516055"/>
            <a:ext cx="1556026" cy="1771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Gerade Verbindung mit Pfeil 99">
            <a:extLst>
              <a:ext uri="{FF2B5EF4-FFF2-40B4-BE49-F238E27FC236}">
                <a16:creationId xmlns:a16="http://schemas.microsoft.com/office/drawing/2014/main" id="{A48E5BBD-FCE3-4B91-9B6A-499F7CB4FF0B}"/>
              </a:ext>
            </a:extLst>
          </p:cNvPr>
          <p:cNvCxnSpPr>
            <a:cxnSpLocks/>
            <a:stCxn id="13" idx="4"/>
            <a:endCxn id="10" idx="0"/>
          </p:cNvCxnSpPr>
          <p:nvPr/>
        </p:nvCxnSpPr>
        <p:spPr>
          <a:xfrm>
            <a:off x="7680509" y="2078874"/>
            <a:ext cx="851911" cy="12086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Gerade Verbindung mit Pfeil 101">
            <a:extLst>
              <a:ext uri="{FF2B5EF4-FFF2-40B4-BE49-F238E27FC236}">
                <a16:creationId xmlns:a16="http://schemas.microsoft.com/office/drawing/2014/main" id="{E2FED2DA-E059-4C15-A64D-B162467C8220}"/>
              </a:ext>
            </a:extLst>
          </p:cNvPr>
          <p:cNvCxnSpPr>
            <a:cxnSpLocks/>
            <a:stCxn id="11" idx="7"/>
            <a:endCxn id="10" idx="2"/>
          </p:cNvCxnSpPr>
          <p:nvPr/>
        </p:nvCxnSpPr>
        <p:spPr>
          <a:xfrm flipV="1">
            <a:off x="7659529" y="3710544"/>
            <a:ext cx="872891" cy="365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Gerade Verbindung mit Pfeil 104">
            <a:extLst>
              <a:ext uri="{FF2B5EF4-FFF2-40B4-BE49-F238E27FC236}">
                <a16:creationId xmlns:a16="http://schemas.microsoft.com/office/drawing/2014/main" id="{B9726E79-80C7-46D7-9A8D-A88297DF5F8E}"/>
              </a:ext>
            </a:extLst>
          </p:cNvPr>
          <p:cNvCxnSpPr>
            <a:cxnSpLocks/>
            <a:stCxn id="5" idx="4"/>
            <a:endCxn id="8" idx="0"/>
          </p:cNvCxnSpPr>
          <p:nvPr/>
        </p:nvCxnSpPr>
        <p:spPr>
          <a:xfrm>
            <a:off x="5208781" y="3093765"/>
            <a:ext cx="16110" cy="828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Gerade Verbindung mit Pfeil 106">
            <a:extLst>
              <a:ext uri="{FF2B5EF4-FFF2-40B4-BE49-F238E27FC236}">
                <a16:creationId xmlns:a16="http://schemas.microsoft.com/office/drawing/2014/main" id="{EDB22EE0-33BC-43B0-AFC6-9DA29F2FA087}"/>
              </a:ext>
            </a:extLst>
          </p:cNvPr>
          <p:cNvCxnSpPr>
            <a:stCxn id="8" idx="6"/>
            <a:endCxn id="11" idx="2"/>
          </p:cNvCxnSpPr>
          <p:nvPr/>
        </p:nvCxnSpPr>
        <p:spPr>
          <a:xfrm>
            <a:off x="5656360" y="4178050"/>
            <a:ext cx="1266604" cy="791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Gerade Verbindung mit Pfeil 110">
            <a:extLst>
              <a:ext uri="{FF2B5EF4-FFF2-40B4-BE49-F238E27FC236}">
                <a16:creationId xmlns:a16="http://schemas.microsoft.com/office/drawing/2014/main" id="{88468CB1-F2D4-4A1E-B954-B7141BCDD1E2}"/>
              </a:ext>
            </a:extLst>
          </p:cNvPr>
          <p:cNvCxnSpPr>
            <a:cxnSpLocks/>
            <a:stCxn id="8" idx="6"/>
            <a:endCxn id="12" idx="0"/>
          </p:cNvCxnSpPr>
          <p:nvPr/>
        </p:nvCxnSpPr>
        <p:spPr>
          <a:xfrm>
            <a:off x="5656360" y="4178050"/>
            <a:ext cx="793835" cy="4826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Gerade Verbindung mit Pfeil 115">
            <a:extLst>
              <a:ext uri="{FF2B5EF4-FFF2-40B4-BE49-F238E27FC236}">
                <a16:creationId xmlns:a16="http://schemas.microsoft.com/office/drawing/2014/main" id="{1BD739D3-A929-4454-AC85-D72B0991AEA6}"/>
              </a:ext>
            </a:extLst>
          </p:cNvPr>
          <p:cNvCxnSpPr>
            <a:stCxn id="4" idx="6"/>
            <a:endCxn id="16" idx="2"/>
          </p:cNvCxnSpPr>
          <p:nvPr/>
        </p:nvCxnSpPr>
        <p:spPr>
          <a:xfrm>
            <a:off x="4025738" y="3462768"/>
            <a:ext cx="859470" cy="20434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Gerade Verbindung mit Pfeil 117">
            <a:extLst>
              <a:ext uri="{FF2B5EF4-FFF2-40B4-BE49-F238E27FC236}">
                <a16:creationId xmlns:a16="http://schemas.microsoft.com/office/drawing/2014/main" id="{9E91406A-A6C8-4FCC-AC7E-72D27A34A725}"/>
              </a:ext>
            </a:extLst>
          </p:cNvPr>
          <p:cNvCxnSpPr>
            <a:stCxn id="17" idx="6"/>
            <a:endCxn id="16" idx="2"/>
          </p:cNvCxnSpPr>
          <p:nvPr/>
        </p:nvCxnSpPr>
        <p:spPr>
          <a:xfrm>
            <a:off x="4211784" y="2231695"/>
            <a:ext cx="673424" cy="327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Gerade Verbindung mit Pfeil 122">
            <a:extLst>
              <a:ext uri="{FF2B5EF4-FFF2-40B4-BE49-F238E27FC236}">
                <a16:creationId xmlns:a16="http://schemas.microsoft.com/office/drawing/2014/main" id="{9321EF15-B880-4766-8076-1701259CCBBB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3673435" y="4178050"/>
            <a:ext cx="1119986" cy="1104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Gerade Verbindung mit Pfeil 124">
            <a:extLst>
              <a:ext uri="{FF2B5EF4-FFF2-40B4-BE49-F238E27FC236}">
                <a16:creationId xmlns:a16="http://schemas.microsoft.com/office/drawing/2014/main" id="{7C6E3BF6-A26E-489A-B47B-465130711471}"/>
              </a:ext>
            </a:extLst>
          </p:cNvPr>
          <p:cNvCxnSpPr>
            <a:stCxn id="6" idx="6"/>
            <a:endCxn id="8" idx="2"/>
          </p:cNvCxnSpPr>
          <p:nvPr/>
        </p:nvCxnSpPr>
        <p:spPr>
          <a:xfrm>
            <a:off x="2575957" y="4073767"/>
            <a:ext cx="2217464" cy="104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Verbinder: gekrümmt 142">
            <a:extLst>
              <a:ext uri="{FF2B5EF4-FFF2-40B4-BE49-F238E27FC236}">
                <a16:creationId xmlns:a16="http://schemas.microsoft.com/office/drawing/2014/main" id="{C82E0366-8F6D-4440-8CBE-42C2DB5F49A6}"/>
              </a:ext>
            </a:extLst>
          </p:cNvPr>
          <p:cNvCxnSpPr>
            <a:stCxn id="16" idx="6"/>
            <a:endCxn id="11" idx="4"/>
          </p:cNvCxnSpPr>
          <p:nvPr/>
        </p:nvCxnSpPr>
        <p:spPr>
          <a:xfrm flipV="1">
            <a:off x="6053937" y="4513233"/>
            <a:ext cx="1300497" cy="99295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Verbinder: gekrümmt 144">
            <a:extLst>
              <a:ext uri="{FF2B5EF4-FFF2-40B4-BE49-F238E27FC236}">
                <a16:creationId xmlns:a16="http://schemas.microsoft.com/office/drawing/2014/main" id="{A77A3462-5815-4B83-83C3-DCA0F86DC867}"/>
              </a:ext>
            </a:extLst>
          </p:cNvPr>
          <p:cNvCxnSpPr>
            <a:cxnSpLocks/>
            <a:stCxn id="12" idx="6"/>
            <a:endCxn id="10" idx="2"/>
          </p:cNvCxnSpPr>
          <p:nvPr/>
        </p:nvCxnSpPr>
        <p:spPr>
          <a:xfrm flipV="1">
            <a:off x="6991431" y="3710544"/>
            <a:ext cx="1540989" cy="1206206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Gerade Verbindung mit Pfeil 150">
            <a:extLst>
              <a:ext uri="{FF2B5EF4-FFF2-40B4-BE49-F238E27FC236}">
                <a16:creationId xmlns:a16="http://schemas.microsoft.com/office/drawing/2014/main" id="{038015B6-38C5-430E-934C-002CC6816D6E}"/>
              </a:ext>
            </a:extLst>
          </p:cNvPr>
          <p:cNvCxnSpPr>
            <a:cxnSpLocks/>
            <a:stCxn id="12" idx="6"/>
            <a:endCxn id="11" idx="4"/>
          </p:cNvCxnSpPr>
          <p:nvPr/>
        </p:nvCxnSpPr>
        <p:spPr>
          <a:xfrm flipV="1">
            <a:off x="6991431" y="4513233"/>
            <a:ext cx="363003" cy="4035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Gerade Verbindung mit Pfeil 152">
            <a:extLst>
              <a:ext uri="{FF2B5EF4-FFF2-40B4-BE49-F238E27FC236}">
                <a16:creationId xmlns:a16="http://schemas.microsoft.com/office/drawing/2014/main" id="{2F39621C-C4A4-4F7B-BBC2-8A3E15113976}"/>
              </a:ext>
            </a:extLst>
          </p:cNvPr>
          <p:cNvCxnSpPr>
            <a:cxnSpLocks/>
            <a:stCxn id="14" idx="2"/>
            <a:endCxn id="3" idx="0"/>
          </p:cNvCxnSpPr>
          <p:nvPr/>
        </p:nvCxnSpPr>
        <p:spPr>
          <a:xfrm flipH="1">
            <a:off x="5209057" y="1377414"/>
            <a:ext cx="1197681" cy="4733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Gerade Verbindung mit Pfeil 154">
            <a:extLst>
              <a:ext uri="{FF2B5EF4-FFF2-40B4-BE49-F238E27FC236}">
                <a16:creationId xmlns:a16="http://schemas.microsoft.com/office/drawing/2014/main" id="{8CEEFCDD-8A85-4240-B1A6-F71CE465289A}"/>
              </a:ext>
            </a:extLst>
          </p:cNvPr>
          <p:cNvCxnSpPr>
            <a:stCxn id="13" idx="2"/>
            <a:endCxn id="3" idx="0"/>
          </p:cNvCxnSpPr>
          <p:nvPr/>
        </p:nvCxnSpPr>
        <p:spPr>
          <a:xfrm flipH="1" flipV="1">
            <a:off x="5209057" y="1850765"/>
            <a:ext cx="2145376" cy="526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Verbinder: gekrümmt 162">
            <a:extLst>
              <a:ext uri="{FF2B5EF4-FFF2-40B4-BE49-F238E27FC236}">
                <a16:creationId xmlns:a16="http://schemas.microsoft.com/office/drawing/2014/main" id="{33280335-A10E-4015-AE0F-447B940BC222}"/>
              </a:ext>
            </a:extLst>
          </p:cNvPr>
          <p:cNvCxnSpPr>
            <a:cxnSpLocks/>
            <a:stCxn id="15" idx="2"/>
            <a:endCxn id="2" idx="0"/>
          </p:cNvCxnSpPr>
          <p:nvPr/>
        </p:nvCxnSpPr>
        <p:spPr>
          <a:xfrm rot="10800000" flipV="1">
            <a:off x="1929741" y="1059257"/>
            <a:ext cx="3116278" cy="149467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Verbinder: gekrümmt 165">
            <a:extLst>
              <a:ext uri="{FF2B5EF4-FFF2-40B4-BE49-F238E27FC236}">
                <a16:creationId xmlns:a16="http://schemas.microsoft.com/office/drawing/2014/main" id="{2D87454C-3600-44FA-9957-36826C38D5AB}"/>
              </a:ext>
            </a:extLst>
          </p:cNvPr>
          <p:cNvCxnSpPr>
            <a:cxnSpLocks/>
            <a:stCxn id="14" idx="0"/>
            <a:endCxn id="2" idx="0"/>
          </p:cNvCxnSpPr>
          <p:nvPr/>
        </p:nvCxnSpPr>
        <p:spPr>
          <a:xfrm rot="16200000" flipH="1" flipV="1">
            <a:off x="3648792" y="-537706"/>
            <a:ext cx="1372591" cy="4810694"/>
          </a:xfrm>
          <a:prstGeom prst="curvedConnector3">
            <a:avLst>
              <a:gd name="adj1" fmla="val -35429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Verbinder: gekrümmt 168">
            <a:extLst>
              <a:ext uri="{FF2B5EF4-FFF2-40B4-BE49-F238E27FC236}">
                <a16:creationId xmlns:a16="http://schemas.microsoft.com/office/drawing/2014/main" id="{F878B278-820D-49FC-9DEA-4973D7FD2C27}"/>
              </a:ext>
            </a:extLst>
          </p:cNvPr>
          <p:cNvCxnSpPr>
            <a:stCxn id="13" idx="0"/>
            <a:endCxn id="2" idx="0"/>
          </p:cNvCxnSpPr>
          <p:nvPr/>
        </p:nvCxnSpPr>
        <p:spPr>
          <a:xfrm rot="16200000" flipH="1" flipV="1">
            <a:off x="4392183" y="-734389"/>
            <a:ext cx="825884" cy="5750768"/>
          </a:xfrm>
          <a:prstGeom prst="curvedConnector3">
            <a:avLst>
              <a:gd name="adj1" fmla="val -154214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Gerade Verbindung mit Pfeil 171">
            <a:extLst>
              <a:ext uri="{FF2B5EF4-FFF2-40B4-BE49-F238E27FC236}">
                <a16:creationId xmlns:a16="http://schemas.microsoft.com/office/drawing/2014/main" id="{4144552B-48F6-43F4-8D91-667609EF6A21}"/>
              </a:ext>
            </a:extLst>
          </p:cNvPr>
          <p:cNvCxnSpPr>
            <a:stCxn id="6" idx="6"/>
            <a:endCxn id="4" idx="2"/>
          </p:cNvCxnSpPr>
          <p:nvPr/>
        </p:nvCxnSpPr>
        <p:spPr>
          <a:xfrm flipV="1">
            <a:off x="2575957" y="3462768"/>
            <a:ext cx="157348" cy="610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7" name="Textfeld 176">
            <a:extLst>
              <a:ext uri="{FF2B5EF4-FFF2-40B4-BE49-F238E27FC236}">
                <a16:creationId xmlns:a16="http://schemas.microsoft.com/office/drawing/2014/main" id="{1B4EA049-1A6A-4481-8AF6-8080E0871475}"/>
              </a:ext>
            </a:extLst>
          </p:cNvPr>
          <p:cNvSpPr txBox="1"/>
          <p:nvPr/>
        </p:nvSpPr>
        <p:spPr>
          <a:xfrm>
            <a:off x="843147" y="6020790"/>
            <a:ext cx="10117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Figure S1. </a:t>
            </a:r>
            <a:r>
              <a:rPr lang="de-DE" dirty="0" err="1"/>
              <a:t>Simplified</a:t>
            </a:r>
            <a:r>
              <a:rPr lang="de-DE" dirty="0"/>
              <a:t> </a:t>
            </a:r>
            <a:r>
              <a:rPr lang="de-DE" dirty="0" err="1"/>
              <a:t>directed</a:t>
            </a:r>
            <a:r>
              <a:rPr lang="de-DE" dirty="0"/>
              <a:t> </a:t>
            </a:r>
            <a:r>
              <a:rPr lang="de-DE" dirty="0" err="1"/>
              <a:t>acyclic</a:t>
            </a:r>
            <a:r>
              <a:rPr lang="de-DE" dirty="0"/>
              <a:t> </a:t>
            </a:r>
            <a:r>
              <a:rPr lang="de-DE" dirty="0" err="1"/>
              <a:t>graph</a:t>
            </a:r>
            <a:r>
              <a:rPr lang="de-DE" dirty="0"/>
              <a:t> (DAG)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guide</a:t>
            </a:r>
            <a:r>
              <a:rPr lang="de-DE" dirty="0"/>
              <a:t> multivariable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selection</a:t>
            </a:r>
            <a:r>
              <a:rPr lang="de-DE" dirty="0"/>
              <a:t>.</a:t>
            </a:r>
          </a:p>
        </p:txBody>
      </p:sp>
      <p:cxnSp>
        <p:nvCxnSpPr>
          <p:cNvPr id="230" name="Gerade Verbindung mit Pfeil 229">
            <a:extLst>
              <a:ext uri="{FF2B5EF4-FFF2-40B4-BE49-F238E27FC236}">
                <a16:creationId xmlns:a16="http://schemas.microsoft.com/office/drawing/2014/main" id="{28433971-9013-4F5E-965D-DA1BF543C2B7}"/>
              </a:ext>
            </a:extLst>
          </p:cNvPr>
          <p:cNvCxnSpPr>
            <a:stCxn id="9" idx="2"/>
            <a:endCxn id="2" idx="0"/>
          </p:cNvCxnSpPr>
          <p:nvPr/>
        </p:nvCxnSpPr>
        <p:spPr>
          <a:xfrm flipH="1">
            <a:off x="1929741" y="1406934"/>
            <a:ext cx="1953828" cy="1147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Gerade Verbindung mit Pfeil 247">
            <a:extLst>
              <a:ext uri="{FF2B5EF4-FFF2-40B4-BE49-F238E27FC236}">
                <a16:creationId xmlns:a16="http://schemas.microsoft.com/office/drawing/2014/main" id="{62FD184B-5049-420B-A23E-1647DF6ED4E0}"/>
              </a:ext>
            </a:extLst>
          </p:cNvPr>
          <p:cNvCxnSpPr>
            <a:stCxn id="7" idx="6"/>
            <a:endCxn id="16" idx="2"/>
          </p:cNvCxnSpPr>
          <p:nvPr/>
        </p:nvCxnSpPr>
        <p:spPr>
          <a:xfrm>
            <a:off x="3673435" y="5282784"/>
            <a:ext cx="1211773" cy="223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0" name="Gerade Verbindung mit Pfeil 249">
            <a:extLst>
              <a:ext uri="{FF2B5EF4-FFF2-40B4-BE49-F238E27FC236}">
                <a16:creationId xmlns:a16="http://schemas.microsoft.com/office/drawing/2014/main" id="{22280615-A482-4663-973C-7703433EA5E6}"/>
              </a:ext>
            </a:extLst>
          </p:cNvPr>
          <p:cNvCxnSpPr>
            <a:stCxn id="8" idx="6"/>
            <a:endCxn id="16" idx="0"/>
          </p:cNvCxnSpPr>
          <p:nvPr/>
        </p:nvCxnSpPr>
        <p:spPr>
          <a:xfrm flipH="1">
            <a:off x="5469573" y="4178050"/>
            <a:ext cx="186787" cy="10720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2" name="Gerade Verbindung mit Pfeil 251">
            <a:extLst>
              <a:ext uri="{FF2B5EF4-FFF2-40B4-BE49-F238E27FC236}">
                <a16:creationId xmlns:a16="http://schemas.microsoft.com/office/drawing/2014/main" id="{72825140-3F06-4F39-B24E-2A3A0153E4F0}"/>
              </a:ext>
            </a:extLst>
          </p:cNvPr>
          <p:cNvCxnSpPr>
            <a:stCxn id="8" idx="6"/>
            <a:endCxn id="10" idx="2"/>
          </p:cNvCxnSpPr>
          <p:nvPr/>
        </p:nvCxnSpPr>
        <p:spPr>
          <a:xfrm flipV="1">
            <a:off x="5656360" y="3710544"/>
            <a:ext cx="2876060" cy="467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Gerade Verbindung mit Pfeil 253">
            <a:extLst>
              <a:ext uri="{FF2B5EF4-FFF2-40B4-BE49-F238E27FC236}">
                <a16:creationId xmlns:a16="http://schemas.microsoft.com/office/drawing/2014/main" id="{76760D38-ECB3-4679-9681-F21BC122D60C}"/>
              </a:ext>
            </a:extLst>
          </p:cNvPr>
          <p:cNvCxnSpPr>
            <a:stCxn id="4" idx="6"/>
            <a:endCxn id="8" idx="2"/>
          </p:cNvCxnSpPr>
          <p:nvPr/>
        </p:nvCxnSpPr>
        <p:spPr>
          <a:xfrm>
            <a:off x="4025738" y="3462768"/>
            <a:ext cx="767683" cy="715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6" name="Gerade Verbindung mit Pfeil 255">
            <a:extLst>
              <a:ext uri="{FF2B5EF4-FFF2-40B4-BE49-F238E27FC236}">
                <a16:creationId xmlns:a16="http://schemas.microsoft.com/office/drawing/2014/main" id="{DABF1E69-EC90-4816-B8D4-6ADC2C3886E3}"/>
              </a:ext>
            </a:extLst>
          </p:cNvPr>
          <p:cNvCxnSpPr>
            <a:stCxn id="4" idx="6"/>
            <a:endCxn id="3" idx="2"/>
          </p:cNvCxnSpPr>
          <p:nvPr/>
        </p:nvCxnSpPr>
        <p:spPr>
          <a:xfrm flipV="1">
            <a:off x="4025738" y="2126867"/>
            <a:ext cx="567781" cy="13359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0" name="Gerade Verbindung mit Pfeil 279">
            <a:extLst>
              <a:ext uri="{FF2B5EF4-FFF2-40B4-BE49-F238E27FC236}">
                <a16:creationId xmlns:a16="http://schemas.microsoft.com/office/drawing/2014/main" id="{7A42A53F-5F4C-4C1B-85F0-1E5D11BA6915}"/>
              </a:ext>
            </a:extLst>
          </p:cNvPr>
          <p:cNvCxnSpPr>
            <a:stCxn id="4" idx="6"/>
            <a:endCxn id="10" idx="1"/>
          </p:cNvCxnSpPr>
          <p:nvPr/>
        </p:nvCxnSpPr>
        <p:spPr>
          <a:xfrm>
            <a:off x="4025738" y="3462768"/>
            <a:ext cx="4037606" cy="362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551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F3284327-B5FE-4418-9F41-0558C7404336}"/>
              </a:ext>
            </a:extLst>
          </p:cNvPr>
          <p:cNvSpPr/>
          <p:nvPr/>
        </p:nvSpPr>
        <p:spPr>
          <a:xfrm>
            <a:off x="3887728" y="4046379"/>
            <a:ext cx="3924000" cy="1150620"/>
          </a:xfrm>
          <a:prstGeom prst="round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Rectangle: Rounded Corners 1">
            <a:extLst>
              <a:ext uri="{FF2B5EF4-FFF2-40B4-BE49-F238E27FC236}">
                <a16:creationId xmlns:a16="http://schemas.microsoft.com/office/drawing/2014/main" id="{1C8AB30B-6B5A-4940-A115-551A80A0BF49}"/>
              </a:ext>
            </a:extLst>
          </p:cNvPr>
          <p:cNvSpPr/>
          <p:nvPr/>
        </p:nvSpPr>
        <p:spPr>
          <a:xfrm>
            <a:off x="3887728" y="972307"/>
            <a:ext cx="3924300" cy="115062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4FDE4AC4-14C4-4119-9412-52A6158AA64E}"/>
              </a:ext>
            </a:extLst>
          </p:cNvPr>
          <p:cNvCxnSpPr/>
          <p:nvPr/>
        </p:nvCxnSpPr>
        <p:spPr>
          <a:xfrm flipH="1" flipV="1">
            <a:off x="4846897" y="3076043"/>
            <a:ext cx="205200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11" name="Rechteck: abgerundete Ecken 47">
            <a:extLst>
              <a:ext uri="{FF2B5EF4-FFF2-40B4-BE49-F238E27FC236}">
                <a16:creationId xmlns:a16="http://schemas.microsoft.com/office/drawing/2014/main" id="{1556EE5E-E98A-46C7-B29C-0C0B88B31B88}"/>
              </a:ext>
            </a:extLst>
          </p:cNvPr>
          <p:cNvSpPr>
            <a:spLocks/>
          </p:cNvSpPr>
          <p:nvPr/>
        </p:nvSpPr>
        <p:spPr bwMode="auto">
          <a:xfrm>
            <a:off x="4279634" y="4349288"/>
            <a:ext cx="1134000" cy="74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en-US" altLang="de-DE" sz="1100" b="1" baseline="30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348)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hteck: abgerundete Ecken 35">
            <a:extLst>
              <a:ext uri="{FF2B5EF4-FFF2-40B4-BE49-F238E27FC236}">
                <a16:creationId xmlns:a16="http://schemas.microsoft.com/office/drawing/2014/main" id="{B72F0550-CCBE-4F4A-823C-336A23E5C305}"/>
              </a:ext>
            </a:extLst>
          </p:cNvPr>
          <p:cNvSpPr>
            <a:spLocks/>
          </p:cNvSpPr>
          <p:nvPr/>
        </p:nvSpPr>
        <p:spPr bwMode="auto">
          <a:xfrm>
            <a:off x="6327324" y="4355398"/>
            <a:ext cx="1134000" cy="74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Controls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1,629)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feld 44">
            <a:extLst>
              <a:ext uri="{FF2B5EF4-FFF2-40B4-BE49-F238E27FC236}">
                <a16:creationId xmlns:a16="http://schemas.microsoft.com/office/drawing/2014/main" id="{BB8A0640-BF85-4308-8280-5C93E1933750}"/>
              </a:ext>
            </a:extLst>
          </p:cNvPr>
          <p:cNvSpPr txBox="1">
            <a:spLocks/>
          </p:cNvSpPr>
          <p:nvPr/>
        </p:nvSpPr>
        <p:spPr bwMode="auto">
          <a:xfrm>
            <a:off x="2425640" y="2212075"/>
            <a:ext cx="2025651" cy="1397391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Excluded: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Self-report 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Diabetes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non-medication therapy &amp; no available test (n = 24)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medication &amp; test result negative (n = 442)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D237CF1E-94E0-4365-9EDD-CB470DE21374}"/>
              </a:ext>
            </a:extLst>
          </p:cNvPr>
          <p:cNvCxnSpPr/>
          <p:nvPr/>
        </p:nvCxnSpPr>
        <p:spPr>
          <a:xfrm>
            <a:off x="6894588" y="2122273"/>
            <a:ext cx="0" cy="190754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F845028E-15A3-4DE7-9823-AADC34617C1A}"/>
              </a:ext>
            </a:extLst>
          </p:cNvPr>
          <p:cNvCxnSpPr/>
          <p:nvPr/>
        </p:nvCxnSpPr>
        <p:spPr>
          <a:xfrm flipH="1">
            <a:off x="4840547" y="2122273"/>
            <a:ext cx="6350" cy="190754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A73CF901-71C0-4DCC-A895-43E7B33BA123}"/>
              </a:ext>
            </a:extLst>
          </p:cNvPr>
          <p:cNvSpPr/>
          <p:nvPr/>
        </p:nvSpPr>
        <p:spPr>
          <a:xfrm>
            <a:off x="749559" y="123739"/>
            <a:ext cx="6883400" cy="3759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8" name="Rechteck: abgerundete Ecken 7">
            <a:extLst>
              <a:ext uri="{FF2B5EF4-FFF2-40B4-BE49-F238E27FC236}">
                <a16:creationId xmlns:a16="http://schemas.microsoft.com/office/drawing/2014/main" id="{84FF2493-927C-4674-BB32-519EEED09515}"/>
              </a:ext>
            </a:extLst>
          </p:cNvPr>
          <p:cNvSpPr>
            <a:spLocks/>
          </p:cNvSpPr>
          <p:nvPr/>
        </p:nvSpPr>
        <p:spPr bwMode="auto">
          <a:xfrm>
            <a:off x="4280159" y="1243946"/>
            <a:ext cx="1133475" cy="742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endParaRPr kumimoji="0" lang="en-US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808)</a:t>
            </a:r>
            <a:endParaRPr kumimoji="0" lang="en-US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hteck: abgerundete Ecken 34">
            <a:extLst>
              <a:ext uri="{FF2B5EF4-FFF2-40B4-BE49-F238E27FC236}">
                <a16:creationId xmlns:a16="http://schemas.microsoft.com/office/drawing/2014/main" id="{9C11340C-5DEA-44B0-BF96-3992B6CE4599}"/>
              </a:ext>
            </a:extLst>
          </p:cNvPr>
          <p:cNvSpPr>
            <a:spLocks/>
          </p:cNvSpPr>
          <p:nvPr/>
        </p:nvSpPr>
        <p:spPr bwMode="auto">
          <a:xfrm>
            <a:off x="6327324" y="1253348"/>
            <a:ext cx="1133475" cy="7413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Controls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4,035)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F56334E-D3AF-4EDC-A14B-D6AB107A80FA}"/>
              </a:ext>
            </a:extLst>
          </p:cNvPr>
          <p:cNvCxnSpPr/>
          <p:nvPr/>
        </p:nvCxnSpPr>
        <p:spPr>
          <a:xfrm flipH="1" flipV="1">
            <a:off x="4451292" y="2786751"/>
            <a:ext cx="39560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21" name="Textfeld 41">
            <a:extLst>
              <a:ext uri="{FF2B5EF4-FFF2-40B4-BE49-F238E27FC236}">
                <a16:creationId xmlns:a16="http://schemas.microsoft.com/office/drawing/2014/main" id="{C1078999-6F68-4E4F-A9B3-20FE193D3B9D}"/>
              </a:ext>
            </a:extLst>
          </p:cNvPr>
          <p:cNvSpPr txBox="1">
            <a:spLocks/>
          </p:cNvSpPr>
          <p:nvPr/>
        </p:nvSpPr>
        <p:spPr bwMode="auto">
          <a:xfrm>
            <a:off x="5330766" y="2872843"/>
            <a:ext cx="1076325" cy="40640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Test result positive (n = 6)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Textfeld 43">
            <a:extLst>
              <a:ext uri="{FF2B5EF4-FFF2-40B4-BE49-F238E27FC236}">
                <a16:creationId xmlns:a16="http://schemas.microsoft.com/office/drawing/2014/main" id="{FB7A7584-4C0D-489D-B6A4-C87E0C261987}"/>
              </a:ext>
            </a:extLst>
          </p:cNvPr>
          <p:cNvSpPr txBox="1">
            <a:spLocks/>
          </p:cNvSpPr>
          <p:nvPr/>
        </p:nvSpPr>
        <p:spPr bwMode="auto">
          <a:xfrm>
            <a:off x="7294151" y="2271159"/>
            <a:ext cx="1873250" cy="66675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Excluded:</a:t>
            </a:r>
            <a:endParaRPr kumimoji="0" lang="en-US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Self-report </a:t>
            </a: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diabetes</a:t>
            </a: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&amp; no available test (n = 188)</a:t>
            </a:r>
            <a:endParaRPr kumimoji="0" lang="en-US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A37A4671-4517-4A3E-A1D4-56C8409501FB}"/>
              </a:ext>
            </a:extLst>
          </p:cNvPr>
          <p:cNvCxnSpPr/>
          <p:nvPr/>
        </p:nvCxnSpPr>
        <p:spPr>
          <a:xfrm flipV="1">
            <a:off x="6894587" y="2615791"/>
            <a:ext cx="39560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24" name="Textfeld 38">
            <a:extLst>
              <a:ext uri="{FF2B5EF4-FFF2-40B4-BE49-F238E27FC236}">
                <a16:creationId xmlns:a16="http://schemas.microsoft.com/office/drawing/2014/main" id="{10571A50-1521-41F1-B432-7DC7BCD1F692}"/>
              </a:ext>
            </a:extLst>
          </p:cNvPr>
          <p:cNvSpPr txBox="1">
            <a:spLocks/>
          </p:cNvSpPr>
          <p:nvPr/>
        </p:nvSpPr>
        <p:spPr bwMode="auto">
          <a:xfrm>
            <a:off x="7290193" y="3137829"/>
            <a:ext cx="1819275" cy="66675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Excluded: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Controls matching excluded cases (n = 2,212)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2DA4FA1-A469-422F-91FC-FE0E057D729F}"/>
              </a:ext>
            </a:extLst>
          </p:cNvPr>
          <p:cNvCxnSpPr/>
          <p:nvPr/>
        </p:nvCxnSpPr>
        <p:spPr>
          <a:xfrm flipV="1">
            <a:off x="6894588" y="3471204"/>
            <a:ext cx="39560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26" name="Text Box 2">
            <a:extLst>
              <a:ext uri="{FF2B5EF4-FFF2-40B4-BE49-F238E27FC236}">
                <a16:creationId xmlns:a16="http://schemas.microsoft.com/office/drawing/2014/main" id="{8237EE74-4E13-4373-AAB2-C7BC00047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8588" y="967543"/>
            <a:ext cx="107525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Main </a:t>
            </a:r>
            <a:r>
              <a:rPr kumimoji="0" lang="de-DE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AEE82904-B071-423F-9C51-598199BDD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2928" y="4041345"/>
            <a:ext cx="147858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</a:t>
            </a: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de-DE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1">
            <a:extLst>
              <a:ext uri="{FF2B5EF4-FFF2-40B4-BE49-F238E27FC236}">
                <a16:creationId xmlns:a16="http://schemas.microsoft.com/office/drawing/2014/main" id="{5BC34ACA-8860-427D-98DA-B72A96843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59" y="-70601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30" name="Rectangle 31">
            <a:extLst>
              <a:ext uri="{FF2B5EF4-FFF2-40B4-BE49-F238E27FC236}">
                <a16:creationId xmlns:a16="http://schemas.microsoft.com/office/drawing/2014/main" id="{EF7767A0-1C85-40DE-8B80-4905652AB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59" y="-2488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36">
            <a:extLst>
              <a:ext uri="{FF2B5EF4-FFF2-40B4-BE49-F238E27FC236}">
                <a16:creationId xmlns:a16="http://schemas.microsoft.com/office/drawing/2014/main" id="{AE4EA5D2-8703-4B39-86F6-BE2BCEF0B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59" y="-2488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hteck 6">
            <a:extLst>
              <a:ext uri="{FF2B5EF4-FFF2-40B4-BE49-F238E27FC236}">
                <a16:creationId xmlns:a16="http://schemas.microsoft.com/office/drawing/2014/main" id="{75900D9F-FA4E-452B-A649-A32C9663DA22}"/>
              </a:ext>
            </a:extLst>
          </p:cNvPr>
          <p:cNvSpPr/>
          <p:nvPr/>
        </p:nvSpPr>
        <p:spPr>
          <a:xfrm>
            <a:off x="524492" y="6396335"/>
            <a:ext cx="113745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2140" indent="-57594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 S2. Inclusion criteria for defining YO2TD with available measurements of blood HbA1c and RBG added (sensitivity analysis 1)</a:t>
            </a:r>
            <a:endParaRPr lang="de-DE" sz="1400" dirty="0">
              <a:effectLst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7EE6FC6-CA7B-4770-B0AA-185A416A39DB}"/>
              </a:ext>
            </a:extLst>
          </p:cNvPr>
          <p:cNvSpPr txBox="1"/>
          <p:nvPr/>
        </p:nvSpPr>
        <p:spPr>
          <a:xfrm>
            <a:off x="8199830" y="5102823"/>
            <a:ext cx="39418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results positive = HbA1c ≥6.5% or random blood glucose (RBG) ≥200 mg/dL.</a:t>
            </a:r>
          </a:p>
          <a:p>
            <a:r>
              <a:rPr lang="en-US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Included cases: 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treated with insulin or oral medication (n = 307)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therapy non-medication &amp; RBG/HbA1c test (+) (n = 35)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self-report “No diabetes” but RBG/HbA1c test (+) (n = 6)</a:t>
            </a:r>
          </a:p>
        </p:txBody>
      </p:sp>
    </p:spTree>
    <p:extLst>
      <p:ext uri="{BB962C8B-B14F-4D97-AF65-F5344CB8AC3E}">
        <p14:creationId xmlns:p14="http://schemas.microsoft.com/office/powerpoint/2010/main" val="3446633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F3284327-B5FE-4418-9F41-0558C7404336}"/>
              </a:ext>
            </a:extLst>
          </p:cNvPr>
          <p:cNvSpPr/>
          <p:nvPr/>
        </p:nvSpPr>
        <p:spPr>
          <a:xfrm>
            <a:off x="3887728" y="4046379"/>
            <a:ext cx="3924000" cy="1150620"/>
          </a:xfrm>
          <a:prstGeom prst="round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Rectangle: Rounded Corners 1">
            <a:extLst>
              <a:ext uri="{FF2B5EF4-FFF2-40B4-BE49-F238E27FC236}">
                <a16:creationId xmlns:a16="http://schemas.microsoft.com/office/drawing/2014/main" id="{1C8AB30B-6B5A-4940-A115-551A80A0BF49}"/>
              </a:ext>
            </a:extLst>
          </p:cNvPr>
          <p:cNvSpPr/>
          <p:nvPr/>
        </p:nvSpPr>
        <p:spPr>
          <a:xfrm>
            <a:off x="3887728" y="972307"/>
            <a:ext cx="3924300" cy="115062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Rechteck: abgerundete Ecken 47">
            <a:extLst>
              <a:ext uri="{FF2B5EF4-FFF2-40B4-BE49-F238E27FC236}">
                <a16:creationId xmlns:a16="http://schemas.microsoft.com/office/drawing/2014/main" id="{1556EE5E-E98A-46C7-B29C-0C0B88B31B88}"/>
              </a:ext>
            </a:extLst>
          </p:cNvPr>
          <p:cNvSpPr>
            <a:spLocks/>
          </p:cNvSpPr>
          <p:nvPr/>
        </p:nvSpPr>
        <p:spPr bwMode="auto">
          <a:xfrm>
            <a:off x="4279634" y="4349288"/>
            <a:ext cx="1134000" cy="74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</a:t>
            </a:r>
            <a:r>
              <a:rPr lang="en-US" altLang="de-DE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401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hteck: abgerundete Ecken 35">
            <a:extLst>
              <a:ext uri="{FF2B5EF4-FFF2-40B4-BE49-F238E27FC236}">
                <a16:creationId xmlns:a16="http://schemas.microsoft.com/office/drawing/2014/main" id="{B72F0550-CCBE-4F4A-823C-336A23E5C305}"/>
              </a:ext>
            </a:extLst>
          </p:cNvPr>
          <p:cNvSpPr>
            <a:spLocks/>
          </p:cNvSpPr>
          <p:nvPr/>
        </p:nvSpPr>
        <p:spPr bwMode="auto">
          <a:xfrm>
            <a:off x="6327324" y="4355398"/>
            <a:ext cx="1134000" cy="74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Controls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</a:t>
            </a:r>
            <a:r>
              <a:rPr lang="en-US" altLang="de-DE" sz="1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,000)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feld 44">
            <a:extLst>
              <a:ext uri="{FF2B5EF4-FFF2-40B4-BE49-F238E27FC236}">
                <a16:creationId xmlns:a16="http://schemas.microsoft.com/office/drawing/2014/main" id="{BB8A0640-BF85-4308-8280-5C93E1933750}"/>
              </a:ext>
            </a:extLst>
          </p:cNvPr>
          <p:cNvSpPr txBox="1">
            <a:spLocks/>
          </p:cNvSpPr>
          <p:nvPr/>
        </p:nvSpPr>
        <p:spPr bwMode="auto">
          <a:xfrm>
            <a:off x="2162233" y="2394566"/>
            <a:ext cx="2289059" cy="791666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Excluded: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Gestational </a:t>
            </a:r>
            <a:r>
              <a:rPr lang="en-US" altLang="de-DE" sz="1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diabetes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(n = 359)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Diabetes type undetermined (n = 46)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de-DE" sz="1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Diabetes status unknown (n = 2)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D237CF1E-94E0-4365-9EDD-CB470DE21374}"/>
              </a:ext>
            </a:extLst>
          </p:cNvPr>
          <p:cNvCxnSpPr/>
          <p:nvPr/>
        </p:nvCxnSpPr>
        <p:spPr>
          <a:xfrm>
            <a:off x="6894588" y="2122273"/>
            <a:ext cx="0" cy="190754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F845028E-15A3-4DE7-9823-AADC34617C1A}"/>
              </a:ext>
            </a:extLst>
          </p:cNvPr>
          <p:cNvCxnSpPr/>
          <p:nvPr/>
        </p:nvCxnSpPr>
        <p:spPr>
          <a:xfrm flipH="1">
            <a:off x="4840547" y="2122273"/>
            <a:ext cx="6350" cy="190754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A73CF901-71C0-4DCC-A895-43E7B33BA123}"/>
              </a:ext>
            </a:extLst>
          </p:cNvPr>
          <p:cNvSpPr/>
          <p:nvPr/>
        </p:nvSpPr>
        <p:spPr>
          <a:xfrm>
            <a:off x="749559" y="123739"/>
            <a:ext cx="6883400" cy="3759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8" name="Rechteck: abgerundete Ecken 7">
            <a:extLst>
              <a:ext uri="{FF2B5EF4-FFF2-40B4-BE49-F238E27FC236}">
                <a16:creationId xmlns:a16="http://schemas.microsoft.com/office/drawing/2014/main" id="{84FF2493-927C-4674-BB32-519EEED09515}"/>
              </a:ext>
            </a:extLst>
          </p:cNvPr>
          <p:cNvSpPr>
            <a:spLocks/>
          </p:cNvSpPr>
          <p:nvPr/>
        </p:nvSpPr>
        <p:spPr bwMode="auto">
          <a:xfrm>
            <a:off x="4280159" y="1243946"/>
            <a:ext cx="1133475" cy="742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endParaRPr kumimoji="0" lang="en-US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808)</a:t>
            </a:r>
            <a:endParaRPr kumimoji="0" lang="en-US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hteck: abgerundete Ecken 34">
            <a:extLst>
              <a:ext uri="{FF2B5EF4-FFF2-40B4-BE49-F238E27FC236}">
                <a16:creationId xmlns:a16="http://schemas.microsoft.com/office/drawing/2014/main" id="{9C11340C-5DEA-44B0-BF96-3992B6CE4599}"/>
              </a:ext>
            </a:extLst>
          </p:cNvPr>
          <p:cNvSpPr>
            <a:spLocks/>
          </p:cNvSpPr>
          <p:nvPr/>
        </p:nvSpPr>
        <p:spPr bwMode="auto">
          <a:xfrm>
            <a:off x="6327324" y="1253348"/>
            <a:ext cx="1133475" cy="7413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Controls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 = 4,035)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F56334E-D3AF-4EDC-A14B-D6AB107A80FA}"/>
              </a:ext>
            </a:extLst>
          </p:cNvPr>
          <p:cNvCxnSpPr/>
          <p:nvPr/>
        </p:nvCxnSpPr>
        <p:spPr>
          <a:xfrm flipH="1" flipV="1">
            <a:off x="4451292" y="2786751"/>
            <a:ext cx="39560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22" name="Textfeld 43">
            <a:extLst>
              <a:ext uri="{FF2B5EF4-FFF2-40B4-BE49-F238E27FC236}">
                <a16:creationId xmlns:a16="http://schemas.microsoft.com/office/drawing/2014/main" id="{FB7A7584-4C0D-489D-B6A4-C87E0C261987}"/>
              </a:ext>
            </a:extLst>
          </p:cNvPr>
          <p:cNvSpPr txBox="1">
            <a:spLocks/>
          </p:cNvSpPr>
          <p:nvPr/>
        </p:nvSpPr>
        <p:spPr bwMode="auto">
          <a:xfrm>
            <a:off x="7294150" y="2403967"/>
            <a:ext cx="2165731" cy="443073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Excluded: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de-DE" sz="1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Diabetes status unknown (n = 15)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A37A4671-4517-4A3E-A1D4-56C8409501FB}"/>
              </a:ext>
            </a:extLst>
          </p:cNvPr>
          <p:cNvCxnSpPr/>
          <p:nvPr/>
        </p:nvCxnSpPr>
        <p:spPr>
          <a:xfrm flipV="1">
            <a:off x="6894587" y="2615791"/>
            <a:ext cx="39560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24" name="Textfeld 38">
            <a:extLst>
              <a:ext uri="{FF2B5EF4-FFF2-40B4-BE49-F238E27FC236}">
                <a16:creationId xmlns:a16="http://schemas.microsoft.com/office/drawing/2014/main" id="{10571A50-1521-41F1-B432-7DC7BCD1F692}"/>
              </a:ext>
            </a:extLst>
          </p:cNvPr>
          <p:cNvSpPr txBox="1">
            <a:spLocks/>
          </p:cNvSpPr>
          <p:nvPr/>
        </p:nvSpPr>
        <p:spPr bwMode="auto">
          <a:xfrm>
            <a:off x="7290193" y="3137829"/>
            <a:ext cx="2165730" cy="66675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Excluded:</a:t>
            </a:r>
            <a:endParaRPr kumimoji="0" lang="en-US" altLang="de-D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Controls matching excluded cases (n = 2,020)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2DA4FA1-A469-422F-91FC-FE0E057D729F}"/>
              </a:ext>
            </a:extLst>
          </p:cNvPr>
          <p:cNvCxnSpPr/>
          <p:nvPr/>
        </p:nvCxnSpPr>
        <p:spPr>
          <a:xfrm flipV="1">
            <a:off x="6894588" y="3471204"/>
            <a:ext cx="39560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dash"/>
            <a:tailEnd type="triangle"/>
          </a:ln>
          <a:effectLst/>
        </p:spPr>
      </p:cxnSp>
      <p:sp>
        <p:nvSpPr>
          <p:cNvPr id="26" name="Text Box 2">
            <a:extLst>
              <a:ext uri="{FF2B5EF4-FFF2-40B4-BE49-F238E27FC236}">
                <a16:creationId xmlns:a16="http://schemas.microsoft.com/office/drawing/2014/main" id="{8237EE74-4E13-4373-AAB2-C7BC00047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8588" y="967543"/>
            <a:ext cx="107525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Main </a:t>
            </a:r>
            <a:r>
              <a:rPr kumimoji="0" lang="de-DE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AEE82904-B071-423F-9C51-598199BDD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2928" y="4041345"/>
            <a:ext cx="147858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</a:t>
            </a: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de-DE" altLang="de-DE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1">
            <a:extLst>
              <a:ext uri="{FF2B5EF4-FFF2-40B4-BE49-F238E27FC236}">
                <a16:creationId xmlns:a16="http://schemas.microsoft.com/office/drawing/2014/main" id="{5BC34ACA-8860-427D-98DA-B72A96843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59" y="-70601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30" name="Rectangle 31">
            <a:extLst>
              <a:ext uri="{FF2B5EF4-FFF2-40B4-BE49-F238E27FC236}">
                <a16:creationId xmlns:a16="http://schemas.microsoft.com/office/drawing/2014/main" id="{EF7767A0-1C85-40DE-8B80-4905652AB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59" y="-2488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36">
            <a:extLst>
              <a:ext uri="{FF2B5EF4-FFF2-40B4-BE49-F238E27FC236}">
                <a16:creationId xmlns:a16="http://schemas.microsoft.com/office/drawing/2014/main" id="{AE4EA5D2-8703-4B39-86F6-BE2BCEF0B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59" y="-2488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hteck 6">
            <a:extLst>
              <a:ext uri="{FF2B5EF4-FFF2-40B4-BE49-F238E27FC236}">
                <a16:creationId xmlns:a16="http://schemas.microsoft.com/office/drawing/2014/main" id="{75900D9F-FA4E-452B-A649-A32C9663DA22}"/>
              </a:ext>
            </a:extLst>
          </p:cNvPr>
          <p:cNvSpPr/>
          <p:nvPr/>
        </p:nvSpPr>
        <p:spPr>
          <a:xfrm>
            <a:off x="524492" y="6396335"/>
            <a:ext cx="113745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2140" indent="-57594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 S3. Inclusion criteria for </a:t>
            </a:r>
            <a:r>
              <a:rPr lang="en-US" sz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defining YO2TD 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with current insulin or oral antidiabetics (sulfonylurea) added (sensitivity analysis 2)</a:t>
            </a:r>
            <a:endParaRPr lang="de-DE" sz="1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92280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Breitbild</PresentationFormat>
  <Paragraphs>69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Justine Tanoey</dc:creator>
  <cp:lastModifiedBy>Justine Tanoey</cp:lastModifiedBy>
  <cp:revision>32</cp:revision>
  <dcterms:created xsi:type="dcterms:W3CDTF">2025-07-14T11:53:32Z</dcterms:created>
  <dcterms:modified xsi:type="dcterms:W3CDTF">2026-06-19T10:01:58Z</dcterms:modified>
</cp:coreProperties>
</file>