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91" r:id="rId2"/>
    <p:sldId id="302" r:id="rId3"/>
    <p:sldId id="292" r:id="rId4"/>
    <p:sldId id="258" r:id="rId5"/>
    <p:sldId id="299" r:id="rId6"/>
    <p:sldId id="295" r:id="rId7"/>
    <p:sldId id="300" r:id="rId8"/>
    <p:sldId id="294" r:id="rId9"/>
    <p:sldId id="296" r:id="rId10"/>
    <p:sldId id="257" r:id="rId11"/>
    <p:sldId id="301" r:id="rId12"/>
    <p:sldId id="297" r:id="rId13"/>
    <p:sldId id="298" r:id="rId14"/>
    <p:sldId id="26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67"/>
    <p:restoredTop sz="96327"/>
  </p:normalViewPr>
  <p:slideViewPr>
    <p:cSldViewPr snapToGrid="0" showGuides="1">
      <p:cViewPr varScale="1">
        <p:scale>
          <a:sx n="128" d="100"/>
          <a:sy n="128" d="100"/>
        </p:scale>
        <p:origin x="36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9768C-638E-A149-90DB-75F1EEC2EAE9}" type="datetimeFigureOut">
              <a:rPr lang="en-US" smtClean="0"/>
              <a:t>6/29/26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0CA23E-37D4-7347-BCB4-8225A4E1E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47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F27C1-040A-A3BC-4A3A-6D8EFF760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8876FE-C3EE-EB39-808C-8664284E22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874A17-BE9D-16B5-60BF-1A70DFD524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3BC276-00E4-67CD-C220-D23278D27C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9677A-7892-4CBC-B777-2974F1FB69F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581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405F4-5724-EBD6-A4CE-CED2FF42DC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DA83C4-C091-847F-396D-B72D57848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8E6FF2-987D-BB96-ECF6-4DE96936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3D760-EDF3-83F9-19CA-C9286C7F9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10950-C6E5-A0CA-9AE2-A5CAC969A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611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86CBB-93F2-6A76-12F9-93FE3D816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4CCA2-3D78-1493-CBEA-A528349C6D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0A5B8-848A-5DEF-3DFD-55747E3B5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DBC08-43BE-CC68-0C55-B95E19012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FAC4C-7B17-D259-51DF-376129451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C0D429-D1CE-490F-6327-0C888A0EBF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38B3B4-28C0-9D21-F79C-0C59C4380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210BA-DDA0-D473-4D34-E811E13BE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83820-5951-3FDB-719B-CFD07FFE7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011A8B-F17F-F38D-1AD8-7CA8158FD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08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E24D3-03DB-D37D-612B-2F94A97FD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A592C-8EF7-9F0F-F253-FBFF04689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B5897-6028-056D-6F77-C498ADA22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739887-303D-FA44-139F-F12780B33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21E2B-4267-A227-2CB2-364F78351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79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6D2B6C-15AE-2346-019F-E1ED73C70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7C06CE-B058-8252-8E2E-C0E05BCF49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3DC12C-ED5A-F0A8-CFA7-A8C9F3E9C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0AF1AE-4C05-12BA-56D5-C39493321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6BC13-C92F-E567-C463-846815E96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02F56-D992-0B93-86D9-96913E16B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36E452-5B99-01FC-C4C0-2F45CEC1CE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FE94CD-0DC6-75F2-ABB4-192788ADA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897710-909C-5365-0A9F-402BD5CA5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BEA094-3245-0952-F3C6-31C834613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11B2CA-55E9-61E7-1220-5E7E16579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57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0E776-23C1-E09F-7579-0AAEFD9A3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A6CC6D-E622-F629-812E-757F9F0AE5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54778E-6078-F3DE-1429-1680D97F7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0E44BE-AC8F-3290-B911-AFE1504A9F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58BF61-89CF-5201-EED4-557F9EF383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592B2D-ECCA-36A7-60E2-004A39D2D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E524AE5-4DF2-D8B1-F417-070E278EF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57DED7-62C0-32B3-136B-8BE23FDE2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477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E0FCF-E1F5-08F8-A679-8A24EDD94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3AED8C-4BA3-7A30-8BD7-F1E87C8E1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622F4E-5AC2-A7DA-1321-7A4A4A813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1F2049-EA74-4B73-0A31-00949C816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48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9DE5B6-4DBD-C0FA-BE09-F018B4379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9F1F54-3F1B-446B-67C2-FF0AF2CE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CC0BA2-222A-DBC2-D579-0B876FF17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03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68D6C0-822A-952B-83F3-88BAA372D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E0B243-68FC-E9E3-15C4-A0D117108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0D53F1-ED8A-00BF-1531-7A6C687946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805DDC-CD5F-50A0-8814-9375E6937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7C1D36-E85F-1B5A-F44F-D1D14C22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791FAC-A9B7-9372-ADB2-2928DCFAA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030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DBB68-FF36-8D91-3AF7-7C7E2252C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DE30EE-9982-E1A7-EDC2-8F72844600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A70A3-F7D9-9E99-0613-41ACE5315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292C67-9592-C226-CF80-4237E8A61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38410D-6051-5227-46BB-8F4F23D90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0492BF-51F2-3EC8-6930-68B7222AF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18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B97011-5C01-92F6-FAF5-3E71EF2B8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77E07-94AA-90AB-DA94-D5575D10AA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2B508-BC39-01ED-1152-97B87904FD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5350DE3-8D5B-A948-BA55-E5BF43F3411A}" type="datetimeFigureOut">
              <a:rPr lang="en-US" smtClean="0"/>
              <a:t>6/29/26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17FDD-81B6-6807-62E7-9A6F891C10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9DF5E8-3C39-96AE-C2B7-C45350CC29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5C8815-D176-1E40-A7DA-34BE6F796B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756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tif"/><Relationship Id="rId5" Type="http://schemas.openxmlformats.org/officeDocument/2006/relationships/image" Target="../media/image18.tif"/><Relationship Id="rId4" Type="http://schemas.openxmlformats.org/officeDocument/2006/relationships/image" Target="../media/image17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8E9F332-C850-825F-7ACB-317C98B0DD3E}"/>
              </a:ext>
            </a:extLst>
          </p:cNvPr>
          <p:cNvSpPr txBox="1"/>
          <p:nvPr/>
        </p:nvSpPr>
        <p:spPr>
          <a:xfrm>
            <a:off x="5227983" y="238539"/>
            <a:ext cx="2395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Unedited Figure 1A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016022-9A50-54AB-66DB-B7A050A7F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0947" y="1021505"/>
            <a:ext cx="6192080" cy="457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16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4087A24-0011-3938-A673-576ECC2AE435}"/>
              </a:ext>
            </a:extLst>
          </p:cNvPr>
          <p:cNvSpPr txBox="1"/>
          <p:nvPr/>
        </p:nvSpPr>
        <p:spPr>
          <a:xfrm>
            <a:off x="1742379" y="999060"/>
            <a:ext cx="86628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Supplement Figure S5 - Transferrin blots for mouse FXII</a:t>
            </a:r>
          </a:p>
        </p:txBody>
      </p:sp>
      <p:pic>
        <p:nvPicPr>
          <p:cNvPr id="7" name="Picture 6" descr="A green and red lights&#10;&#10;Description automatically generated">
            <a:extLst>
              <a:ext uri="{FF2B5EF4-FFF2-40B4-BE49-F238E27FC236}">
                <a16:creationId xmlns:a16="http://schemas.microsoft.com/office/drawing/2014/main" id="{966C4054-D436-52DB-E982-69E5F20BA1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4" t="18910" r="-81" b="495"/>
          <a:stretch>
            <a:fillRect/>
          </a:stretch>
        </p:blipFill>
        <p:spPr>
          <a:xfrm>
            <a:off x="1001162" y="2182450"/>
            <a:ext cx="4470659" cy="3280196"/>
          </a:xfrm>
          <a:prstGeom prst="rect">
            <a:avLst/>
          </a:prstGeom>
        </p:spPr>
      </p:pic>
      <p:pic>
        <p:nvPicPr>
          <p:cNvPr id="9" name="Picture 8" descr="A green and red lights&#10;&#10;Description automatically generated">
            <a:extLst>
              <a:ext uri="{FF2B5EF4-FFF2-40B4-BE49-F238E27FC236}">
                <a16:creationId xmlns:a16="http://schemas.microsoft.com/office/drawing/2014/main" id="{F39DE30D-3F4C-96D3-AECE-F368C9AFB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9" t="14608" r="-529" b="1002"/>
          <a:stretch>
            <a:fillRect/>
          </a:stretch>
        </p:blipFill>
        <p:spPr>
          <a:xfrm>
            <a:off x="6677449" y="2182450"/>
            <a:ext cx="4150306" cy="328019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60DC809-46B6-9B19-8668-BC9B14811794}"/>
              </a:ext>
            </a:extLst>
          </p:cNvPr>
          <p:cNvSpPr txBox="1"/>
          <p:nvPr/>
        </p:nvSpPr>
        <p:spPr>
          <a:xfrm>
            <a:off x="1935145" y="1733568"/>
            <a:ext cx="3617221" cy="374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F417B0-64C8-336D-56B3-B70E01BAE8C0}"/>
              </a:ext>
            </a:extLst>
          </p:cNvPr>
          <p:cNvSpPr txBox="1"/>
          <p:nvPr/>
        </p:nvSpPr>
        <p:spPr>
          <a:xfrm>
            <a:off x="7244955" y="1732230"/>
            <a:ext cx="3617221" cy="374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231949-7FCD-1029-1B2E-224833A4550A}"/>
              </a:ext>
            </a:extLst>
          </p:cNvPr>
          <p:cNvSpPr txBox="1"/>
          <p:nvPr/>
        </p:nvSpPr>
        <p:spPr>
          <a:xfrm>
            <a:off x="1001162" y="173223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0C8FE17-F304-F65C-CBEB-BC1A6D4D7237}"/>
              </a:ext>
            </a:extLst>
          </p:cNvPr>
          <p:cNvSpPr txBox="1"/>
          <p:nvPr/>
        </p:nvSpPr>
        <p:spPr>
          <a:xfrm>
            <a:off x="6618922" y="173748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902079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372FA-06BF-32B9-29AF-04EE77EF6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FD64AE-9A06-9591-5EA2-1D0CA0982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1" t="20643" r="18691" b="25423"/>
          <a:stretch>
            <a:fillRect/>
          </a:stretch>
        </p:blipFill>
        <p:spPr>
          <a:xfrm>
            <a:off x="1694186" y="1587145"/>
            <a:ext cx="3877563" cy="27862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8C5F059-CC3D-9D7A-7966-58EDCB13B6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1" t="41837" b="39986"/>
          <a:stretch/>
        </p:blipFill>
        <p:spPr>
          <a:xfrm>
            <a:off x="2223247" y="4395019"/>
            <a:ext cx="3303965" cy="3905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EAA51C-474D-DC50-47DE-2900E29367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5" t="20897" r="20804" b="26084"/>
          <a:stretch>
            <a:fillRect/>
          </a:stretch>
        </p:blipFill>
        <p:spPr>
          <a:xfrm>
            <a:off x="6482999" y="1619702"/>
            <a:ext cx="3679249" cy="271873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A8E277D-C997-E972-FA63-C88CD3BC6A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" t="40847" b="39357"/>
          <a:stretch/>
        </p:blipFill>
        <p:spPr>
          <a:xfrm>
            <a:off x="6748870" y="4362899"/>
            <a:ext cx="3350829" cy="412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87D0A0-CCBD-40A7-4E06-A55972813077}"/>
              </a:ext>
            </a:extLst>
          </p:cNvPr>
          <p:cNvSpPr txBox="1"/>
          <p:nvPr/>
        </p:nvSpPr>
        <p:spPr>
          <a:xfrm>
            <a:off x="3048828" y="312295"/>
            <a:ext cx="6097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Supplement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Figure S6 for PK Quantification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D226E97-F959-3D29-FB41-43A664B60144}"/>
              </a:ext>
            </a:extLst>
          </p:cNvPr>
          <p:cNvSpPr txBox="1"/>
          <p:nvPr/>
        </p:nvSpPr>
        <p:spPr>
          <a:xfrm>
            <a:off x="1694186" y="104360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4F058D4-285C-F196-9BB9-73046587D74C}"/>
              </a:ext>
            </a:extLst>
          </p:cNvPr>
          <p:cNvSpPr txBox="1"/>
          <p:nvPr/>
        </p:nvSpPr>
        <p:spPr>
          <a:xfrm>
            <a:off x="6517967" y="105686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56B74A8-195D-CEF6-7B47-091F8EBB4AD5}"/>
              </a:ext>
            </a:extLst>
          </p:cNvPr>
          <p:cNvSpPr txBox="1"/>
          <p:nvPr/>
        </p:nvSpPr>
        <p:spPr>
          <a:xfrm>
            <a:off x="3674996" y="5282499"/>
            <a:ext cx="60976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Cropped Transferrin Blot Loading Controls</a:t>
            </a:r>
          </a:p>
          <a:p>
            <a:r>
              <a:rPr lang="en-US" dirty="0"/>
              <a:t>                             (See next panel)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C06E945-AFA5-18A1-3230-24FAD7240BB3}"/>
              </a:ext>
            </a:extLst>
          </p:cNvPr>
          <p:cNvCxnSpPr/>
          <p:nvPr/>
        </p:nvCxnSpPr>
        <p:spPr>
          <a:xfrm flipV="1">
            <a:off x="6856521" y="4890052"/>
            <a:ext cx="309592" cy="31805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603CA362-A30F-1AE7-E7B7-C4A6AD6E1D1D}"/>
              </a:ext>
            </a:extLst>
          </p:cNvPr>
          <p:cNvCxnSpPr>
            <a:cxnSpLocks/>
          </p:cNvCxnSpPr>
          <p:nvPr/>
        </p:nvCxnSpPr>
        <p:spPr>
          <a:xfrm flipH="1" flipV="1">
            <a:off x="4244009" y="4860235"/>
            <a:ext cx="377687" cy="3876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845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A3E96-2E66-0C22-457B-8D54D257928E}"/>
              </a:ext>
            </a:extLst>
          </p:cNvPr>
          <p:cNvSpPr txBox="1"/>
          <p:nvPr/>
        </p:nvSpPr>
        <p:spPr>
          <a:xfrm>
            <a:off x="1901403" y="1158084"/>
            <a:ext cx="86628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Supplement Figure S6 - Transferrin blots for mouse PK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A110EA-D588-BD96-119A-8A5A4E164FD8}"/>
              </a:ext>
            </a:extLst>
          </p:cNvPr>
          <p:cNvSpPr txBox="1"/>
          <p:nvPr/>
        </p:nvSpPr>
        <p:spPr>
          <a:xfrm>
            <a:off x="2094169" y="1952226"/>
            <a:ext cx="3617221" cy="374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CAEA7F-9C4B-7BE9-83F7-5610048EDE11}"/>
              </a:ext>
            </a:extLst>
          </p:cNvPr>
          <p:cNvSpPr txBox="1"/>
          <p:nvPr/>
        </p:nvSpPr>
        <p:spPr>
          <a:xfrm>
            <a:off x="7324467" y="1960828"/>
            <a:ext cx="3617221" cy="374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817826-F574-DD4F-6843-25DE686069D5}"/>
              </a:ext>
            </a:extLst>
          </p:cNvPr>
          <p:cNvSpPr txBox="1"/>
          <p:nvPr/>
        </p:nvSpPr>
        <p:spPr>
          <a:xfrm>
            <a:off x="1358967" y="200058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30D7098-9DEA-8C4B-25F0-D008678BB63B}"/>
              </a:ext>
            </a:extLst>
          </p:cNvPr>
          <p:cNvSpPr txBox="1"/>
          <p:nvPr/>
        </p:nvSpPr>
        <p:spPr>
          <a:xfrm>
            <a:off x="6618922" y="1966087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EA511B-AB16-BC3A-227B-8F3C42F169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0"/>
          <a:stretch>
            <a:fillRect/>
          </a:stretch>
        </p:blipFill>
        <p:spPr>
          <a:xfrm>
            <a:off x="1399037" y="2381347"/>
            <a:ext cx="4705252" cy="31547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70CC3E-81DB-D783-13C7-D15B379D58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5"/>
          <a:stretch>
            <a:fillRect/>
          </a:stretch>
        </p:blipFill>
        <p:spPr>
          <a:xfrm>
            <a:off x="6725991" y="2378671"/>
            <a:ext cx="4525274" cy="315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072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AC0AD62-875C-479B-23A8-27DA7F28D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912" y="2253044"/>
            <a:ext cx="4296375" cy="27340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74945A-B164-6BDA-8A2D-17C3DC2F3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39" y="5031508"/>
            <a:ext cx="3924848" cy="295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D8F404-69D0-5F54-30C1-FAF9A9BDE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312" y="2281623"/>
            <a:ext cx="4277322" cy="27054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A97183-7B4E-C377-ACD6-C151C5FB12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641" y="5031508"/>
            <a:ext cx="3848100" cy="2762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5925A30-EC1E-EB90-1E23-DC3E1BAA14BC}"/>
              </a:ext>
            </a:extLst>
          </p:cNvPr>
          <p:cNvSpPr txBox="1"/>
          <p:nvPr/>
        </p:nvSpPr>
        <p:spPr>
          <a:xfrm>
            <a:off x="3236266" y="1363684"/>
            <a:ext cx="5585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Supplement Figure S7 for C1INH Quantification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F0B5F1-1C42-1A95-81DF-AA9774CF18C3}"/>
              </a:ext>
            </a:extLst>
          </p:cNvPr>
          <p:cNvSpPr txBox="1"/>
          <p:nvPr/>
        </p:nvSpPr>
        <p:spPr>
          <a:xfrm>
            <a:off x="1411357" y="175922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B0CC35-1298-E598-1D18-2A9C7DFC2F71}"/>
              </a:ext>
            </a:extLst>
          </p:cNvPr>
          <p:cNvSpPr txBox="1"/>
          <p:nvPr/>
        </p:nvSpPr>
        <p:spPr>
          <a:xfrm>
            <a:off x="7227312" y="1818861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3E88D0-9934-5C9D-FCE8-C75D0837620C}"/>
              </a:ext>
            </a:extLst>
          </p:cNvPr>
          <p:cNvSpPr txBox="1"/>
          <p:nvPr/>
        </p:nvSpPr>
        <p:spPr>
          <a:xfrm>
            <a:off x="4142133" y="5789395"/>
            <a:ext cx="60976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Cropped Transferrin Blot Loading Controls</a:t>
            </a:r>
          </a:p>
          <a:p>
            <a:r>
              <a:rPr lang="en-US" dirty="0"/>
              <a:t>                             (See next panel)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5B56269-527A-D022-1E82-4A42C3D64D7D}"/>
              </a:ext>
            </a:extLst>
          </p:cNvPr>
          <p:cNvCxnSpPr/>
          <p:nvPr/>
        </p:nvCxnSpPr>
        <p:spPr>
          <a:xfrm flipV="1">
            <a:off x="7650641" y="5426765"/>
            <a:ext cx="290724" cy="228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0B78B67-E6C4-E5C7-EA5F-FD2DF19A8BC2}"/>
              </a:ext>
            </a:extLst>
          </p:cNvPr>
          <p:cNvCxnSpPr/>
          <p:nvPr/>
        </p:nvCxnSpPr>
        <p:spPr>
          <a:xfrm flipH="1" flipV="1">
            <a:off x="5039139" y="5426765"/>
            <a:ext cx="178904" cy="228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40974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806F1A-1BFF-5446-D956-85CF05323C71}"/>
              </a:ext>
            </a:extLst>
          </p:cNvPr>
          <p:cNvSpPr txBox="1"/>
          <p:nvPr/>
        </p:nvSpPr>
        <p:spPr>
          <a:xfrm>
            <a:off x="1615420" y="670336"/>
            <a:ext cx="85102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Supplement Figure S7  Transferrin blots for mouse C1INH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46F387-64B5-FCED-3C68-D0D10E96C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88" y="1896453"/>
            <a:ext cx="3922626" cy="29292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08285A-F039-058C-DF35-77528FC939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887" y="1861665"/>
            <a:ext cx="3922626" cy="29292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3E1F98-6565-EBE0-E242-80AD85A137BC}"/>
              </a:ext>
            </a:extLst>
          </p:cNvPr>
          <p:cNvSpPr txBox="1"/>
          <p:nvPr/>
        </p:nvSpPr>
        <p:spPr>
          <a:xfrm>
            <a:off x="1527488" y="138736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7B5BB9-D16B-A7D2-68FE-B694D96894E7}"/>
              </a:ext>
            </a:extLst>
          </p:cNvPr>
          <p:cNvSpPr txBox="1"/>
          <p:nvPr/>
        </p:nvSpPr>
        <p:spPr>
          <a:xfrm>
            <a:off x="6443887" y="139787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97892E-5B45-16E3-1004-BA97E4EAB234}"/>
              </a:ext>
            </a:extLst>
          </p:cNvPr>
          <p:cNvSpPr txBox="1"/>
          <p:nvPr/>
        </p:nvSpPr>
        <p:spPr>
          <a:xfrm>
            <a:off x="1996967" y="136561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A636DC-6601-DD6F-5493-528573CD5F88}"/>
              </a:ext>
            </a:extLst>
          </p:cNvPr>
          <p:cNvSpPr txBox="1"/>
          <p:nvPr/>
        </p:nvSpPr>
        <p:spPr>
          <a:xfrm>
            <a:off x="6894779" y="1355107"/>
            <a:ext cx="30480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</p:spTree>
    <p:extLst>
      <p:ext uri="{BB962C8B-B14F-4D97-AF65-F5344CB8AC3E}">
        <p14:creationId xmlns:p14="http://schemas.microsoft.com/office/powerpoint/2010/main" val="367197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D9DB4E-68C8-C438-8C58-0E9909B21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A59A48E-0C62-8329-A28D-01A40D11AB80}"/>
              </a:ext>
            </a:extLst>
          </p:cNvPr>
          <p:cNvSpPr txBox="1"/>
          <p:nvPr/>
        </p:nvSpPr>
        <p:spPr>
          <a:xfrm>
            <a:off x="5227983" y="238539"/>
            <a:ext cx="23952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Unedited Figure 1B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FD0ABDD-387D-EF25-3A44-0B3F9D51C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800" y="997838"/>
            <a:ext cx="7912099" cy="522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934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3D391-E100-9920-4AB4-426EB21B4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A8386F3-53FE-525B-B9DD-56EE2AA024CD}"/>
              </a:ext>
            </a:extLst>
          </p:cNvPr>
          <p:cNvSpPr txBox="1"/>
          <p:nvPr/>
        </p:nvSpPr>
        <p:spPr>
          <a:xfrm>
            <a:off x="5227983" y="238539"/>
            <a:ext cx="24096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Unedited Figure 2D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39FA21-1F61-0748-54D3-240144A89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55" b="6435"/>
          <a:stretch>
            <a:fillRect/>
          </a:stretch>
        </p:blipFill>
        <p:spPr>
          <a:xfrm>
            <a:off x="2318423" y="1083106"/>
            <a:ext cx="6507525" cy="41145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3EF3CBF-2514-F7A6-E897-82255920F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6" t="41259" b="48941"/>
          <a:stretch>
            <a:fillRect/>
          </a:stretch>
        </p:blipFill>
        <p:spPr>
          <a:xfrm>
            <a:off x="2750545" y="5313141"/>
            <a:ext cx="6075403" cy="5286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6D6C89-CEF6-359F-CA58-48CD6C53DACB}"/>
              </a:ext>
            </a:extLst>
          </p:cNvPr>
          <p:cNvSpPr txBox="1"/>
          <p:nvPr/>
        </p:nvSpPr>
        <p:spPr>
          <a:xfrm>
            <a:off x="9332843" y="5382714"/>
            <a:ext cx="2571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transferrin blot</a:t>
            </a:r>
          </a:p>
          <a:p>
            <a:r>
              <a:rPr lang="en-US" dirty="0"/>
              <a:t>        (see next panel)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E2BB652-A5DA-BECC-5476-08A1EDDB8B0A}"/>
              </a:ext>
            </a:extLst>
          </p:cNvPr>
          <p:cNvCxnSpPr/>
          <p:nvPr/>
        </p:nvCxnSpPr>
        <p:spPr>
          <a:xfrm flipH="1">
            <a:off x="8935278" y="5526157"/>
            <a:ext cx="28823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749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9AE68C-C5D1-94E5-35C6-E51D43F6D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59" t="1133" r="316" b="707"/>
          <a:stretch>
            <a:fillRect/>
          </a:stretch>
        </p:blipFill>
        <p:spPr>
          <a:xfrm>
            <a:off x="2539220" y="1033670"/>
            <a:ext cx="7062045" cy="559301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55387E-CCE8-5B82-1CD3-EACB34BD48D8}"/>
              </a:ext>
            </a:extLst>
          </p:cNvPr>
          <p:cNvSpPr txBox="1"/>
          <p:nvPr/>
        </p:nvSpPr>
        <p:spPr>
          <a:xfrm>
            <a:off x="3645189" y="327275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Unedited Figure 2B Transferrin blot</a:t>
            </a:r>
          </a:p>
        </p:txBody>
      </p:sp>
    </p:spTree>
    <p:extLst>
      <p:ext uri="{BB962C8B-B14F-4D97-AF65-F5344CB8AC3E}">
        <p14:creationId xmlns:p14="http://schemas.microsoft.com/office/powerpoint/2010/main" val="3121262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3283C-34B6-F87F-70BC-A4968FA5C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5CF025B-D66E-400C-691E-015D807AF5A8}"/>
              </a:ext>
            </a:extLst>
          </p:cNvPr>
          <p:cNvCxnSpPr/>
          <p:nvPr/>
        </p:nvCxnSpPr>
        <p:spPr>
          <a:xfrm>
            <a:off x="6420678" y="934278"/>
            <a:ext cx="0" cy="449248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4FF4572-DC87-E24E-2E1B-479D20B8C698}"/>
              </a:ext>
            </a:extLst>
          </p:cNvPr>
          <p:cNvCxnSpPr/>
          <p:nvPr/>
        </p:nvCxnSpPr>
        <p:spPr>
          <a:xfrm>
            <a:off x="7129668" y="907776"/>
            <a:ext cx="0" cy="449248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A2E3180-DB73-EEE8-37BE-95B8EB50F4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9188" t="38348" r="39327" b="29299"/>
          <a:stretch/>
        </p:blipFill>
        <p:spPr>
          <a:xfrm>
            <a:off x="3387015" y="1226212"/>
            <a:ext cx="5382161" cy="455876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5DE737-AB7C-9CC3-683D-2CF327B10541}"/>
              </a:ext>
            </a:extLst>
          </p:cNvPr>
          <p:cNvSpPr txBox="1"/>
          <p:nvPr/>
        </p:nvSpPr>
        <p:spPr>
          <a:xfrm>
            <a:off x="4959105" y="279918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Unedited Figure 6B</a:t>
            </a:r>
          </a:p>
        </p:txBody>
      </p:sp>
    </p:spTree>
    <p:extLst>
      <p:ext uri="{BB962C8B-B14F-4D97-AF65-F5344CB8AC3E}">
        <p14:creationId xmlns:p14="http://schemas.microsoft.com/office/powerpoint/2010/main" val="1220065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FD4A3D-BE8C-A799-39FD-BE82344B5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EF3B29A-4C03-E198-4D86-B46667550BC5}"/>
              </a:ext>
            </a:extLst>
          </p:cNvPr>
          <p:cNvCxnSpPr/>
          <p:nvPr/>
        </p:nvCxnSpPr>
        <p:spPr>
          <a:xfrm>
            <a:off x="6420678" y="934278"/>
            <a:ext cx="0" cy="449248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59751C-7042-ADFA-2762-B4B72B36A43A}"/>
              </a:ext>
            </a:extLst>
          </p:cNvPr>
          <p:cNvCxnSpPr/>
          <p:nvPr/>
        </p:nvCxnSpPr>
        <p:spPr>
          <a:xfrm>
            <a:off x="7129668" y="907776"/>
            <a:ext cx="0" cy="449248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D2E19AC9-8C5D-E014-632F-BC8F1DA48D89}"/>
              </a:ext>
            </a:extLst>
          </p:cNvPr>
          <p:cNvSpPr txBox="1"/>
          <p:nvPr/>
        </p:nvSpPr>
        <p:spPr>
          <a:xfrm>
            <a:off x="4059521" y="494522"/>
            <a:ext cx="326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  Figure S3 for HK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3373DE-C1F4-7E46-D14C-AEC9D77F8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9" t="21502" r="5469" b="11040"/>
          <a:stretch>
            <a:fillRect/>
          </a:stretch>
        </p:blipFill>
        <p:spPr>
          <a:xfrm>
            <a:off x="1262276" y="1698731"/>
            <a:ext cx="4495057" cy="29020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6B0F81-528D-A6C4-7287-DC76B5066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4" t="43266" r="2807" b="44667"/>
          <a:stretch>
            <a:fillRect/>
          </a:stretch>
        </p:blipFill>
        <p:spPr>
          <a:xfrm>
            <a:off x="1596947" y="4713041"/>
            <a:ext cx="4160386" cy="5149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26FFF3F-C12F-F66C-7646-095F7A7052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t="50316" r="820" b="37340"/>
          <a:stretch>
            <a:fillRect/>
          </a:stretch>
        </p:blipFill>
        <p:spPr>
          <a:xfrm>
            <a:off x="6737894" y="4698709"/>
            <a:ext cx="4192171" cy="5292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451FE0B-38B8-4014-5A38-24FA0C9240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" t="22905" b="-2"/>
          <a:stretch>
            <a:fillRect/>
          </a:stretch>
        </p:blipFill>
        <p:spPr>
          <a:xfrm>
            <a:off x="6348852" y="1698731"/>
            <a:ext cx="4581215" cy="29020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0B2011-5551-D74A-3746-D898FFDB681D}"/>
              </a:ext>
            </a:extLst>
          </p:cNvPr>
          <p:cNvSpPr txBox="1"/>
          <p:nvPr/>
        </p:nvSpPr>
        <p:spPr>
          <a:xfrm>
            <a:off x="3826565" y="5963478"/>
            <a:ext cx="43490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Cropped Transferrin Blot Loading Controls</a:t>
            </a:r>
          </a:p>
          <a:p>
            <a:r>
              <a:rPr lang="en-US" dirty="0"/>
              <a:t>                             (See next panel)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5AA3681-5A0E-BDCE-C16A-9337C2E1B90C}"/>
              </a:ext>
            </a:extLst>
          </p:cNvPr>
          <p:cNvCxnSpPr/>
          <p:nvPr/>
        </p:nvCxnSpPr>
        <p:spPr>
          <a:xfrm flipV="1">
            <a:off x="7129668" y="5426765"/>
            <a:ext cx="354497" cy="3876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B3A34C1-DBEE-4D1C-32B2-43C62EB105D7}"/>
              </a:ext>
            </a:extLst>
          </p:cNvPr>
          <p:cNvCxnSpPr>
            <a:cxnSpLocks/>
          </p:cNvCxnSpPr>
          <p:nvPr/>
        </p:nvCxnSpPr>
        <p:spPr>
          <a:xfrm flipH="1" flipV="1">
            <a:off x="4432852" y="5377070"/>
            <a:ext cx="205411" cy="54002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840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467071-DDD4-BFB0-C0DC-7B6415F66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2" t="9719" r="-1077" b="-790"/>
          <a:stretch>
            <a:fillRect/>
          </a:stretch>
        </p:blipFill>
        <p:spPr>
          <a:xfrm>
            <a:off x="1626295" y="2092327"/>
            <a:ext cx="3975518" cy="32781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A6D9490-44D2-3790-B5CF-D547114FDC8D}"/>
              </a:ext>
            </a:extLst>
          </p:cNvPr>
          <p:cNvSpPr txBox="1"/>
          <p:nvPr/>
        </p:nvSpPr>
        <p:spPr>
          <a:xfrm>
            <a:off x="1698078" y="1510716"/>
            <a:ext cx="3580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    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DB44B1D-C1D0-2A42-1408-D5EFB48BE7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" t="11186" r="-345" b="-5005"/>
          <a:stretch>
            <a:fillRect/>
          </a:stretch>
        </p:blipFill>
        <p:spPr>
          <a:xfrm>
            <a:off x="6096000" y="2092327"/>
            <a:ext cx="4134865" cy="327815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45EBFF2-9F03-62C8-D425-A2BE9166D6D7}"/>
              </a:ext>
            </a:extLst>
          </p:cNvPr>
          <p:cNvSpPr txBox="1"/>
          <p:nvPr/>
        </p:nvSpPr>
        <p:spPr>
          <a:xfrm>
            <a:off x="6501554" y="1510716"/>
            <a:ext cx="3580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Transferrin Loading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3C16FCF-57DB-F3D1-93EB-65D62FF4EF7D}"/>
              </a:ext>
            </a:extLst>
          </p:cNvPr>
          <p:cNvSpPr txBox="1"/>
          <p:nvPr/>
        </p:nvSpPr>
        <p:spPr>
          <a:xfrm>
            <a:off x="1873425" y="836772"/>
            <a:ext cx="7987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Supplement Figure S3 –-2 Transferrin blots for mouse HK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F959553-5737-643B-F6A6-66A2E79EEBE4}"/>
              </a:ext>
            </a:extLst>
          </p:cNvPr>
          <p:cNvSpPr txBox="1"/>
          <p:nvPr/>
        </p:nvSpPr>
        <p:spPr>
          <a:xfrm>
            <a:off x="1628505" y="172941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75BAE1-E550-D568-9C8F-9685968F32FD}"/>
              </a:ext>
            </a:extLst>
          </p:cNvPr>
          <p:cNvSpPr txBox="1"/>
          <p:nvPr/>
        </p:nvSpPr>
        <p:spPr>
          <a:xfrm>
            <a:off x="6054723" y="1752603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502000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67DB4-39D8-8E49-1AFD-5F1717E95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616B5A-4CA9-0DBF-A0A3-809587094E1E}"/>
              </a:ext>
            </a:extLst>
          </p:cNvPr>
          <p:cNvSpPr txBox="1"/>
          <p:nvPr/>
        </p:nvSpPr>
        <p:spPr>
          <a:xfrm>
            <a:off x="4452730" y="596347"/>
            <a:ext cx="3533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Supplement Figure S4 for HK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C515CA0-B2AF-9E59-E20C-E4CA53EB8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568" y="1212039"/>
            <a:ext cx="4796864" cy="513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67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9084A966-C93B-6B66-372A-ADC7641218E3}"/>
              </a:ext>
            </a:extLst>
          </p:cNvPr>
          <p:cNvGrpSpPr/>
          <p:nvPr/>
        </p:nvGrpSpPr>
        <p:grpSpPr>
          <a:xfrm>
            <a:off x="1408386" y="1736185"/>
            <a:ext cx="4127972" cy="3305900"/>
            <a:chOff x="1000882" y="1141014"/>
            <a:chExt cx="4127972" cy="3305900"/>
          </a:xfrm>
        </p:grpSpPr>
        <p:pic>
          <p:nvPicPr>
            <p:cNvPr id="5" name="Picture 4" descr="A green and red lights&#10;&#10;Description automatically generated">
              <a:extLst>
                <a:ext uri="{FF2B5EF4-FFF2-40B4-BE49-F238E27FC236}">
                  <a16:creationId xmlns:a16="http://schemas.microsoft.com/office/drawing/2014/main" id="{76062C3D-846B-7133-2C57-D62F33A85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9" t="25664"/>
            <a:stretch/>
          </p:blipFill>
          <p:spPr>
            <a:xfrm>
              <a:off x="1000882" y="1141014"/>
              <a:ext cx="4127972" cy="2667235"/>
            </a:xfrm>
            <a:prstGeom prst="rect">
              <a:avLst/>
            </a:prstGeom>
          </p:spPr>
        </p:pic>
        <p:pic>
          <p:nvPicPr>
            <p:cNvPr id="9" name="Picture 8" descr="A green and red lights&#10;&#10;Description automatically generated">
              <a:extLst>
                <a:ext uri="{FF2B5EF4-FFF2-40B4-BE49-F238E27FC236}">
                  <a16:creationId xmlns:a16="http://schemas.microsoft.com/office/drawing/2014/main" id="{213341EC-A6FD-D63C-E701-A2B190537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34" t="50823" b="34139"/>
            <a:stretch/>
          </p:blipFill>
          <p:spPr>
            <a:xfrm>
              <a:off x="1431471" y="3879031"/>
              <a:ext cx="3647831" cy="567883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30CC03B-1CFD-D2D1-2350-A8C61953C29C}"/>
              </a:ext>
            </a:extLst>
          </p:cNvPr>
          <p:cNvGrpSpPr/>
          <p:nvPr/>
        </p:nvGrpSpPr>
        <p:grpSpPr>
          <a:xfrm>
            <a:off x="6477544" y="1679001"/>
            <a:ext cx="4247357" cy="3265217"/>
            <a:chOff x="7252797" y="1162892"/>
            <a:chExt cx="4247357" cy="3265217"/>
          </a:xfrm>
        </p:grpSpPr>
        <p:pic>
          <p:nvPicPr>
            <p:cNvPr id="7" name="Picture 6" descr="A green and red lines&#10;&#10;Description automatically generated">
              <a:extLst>
                <a:ext uri="{FF2B5EF4-FFF2-40B4-BE49-F238E27FC236}">
                  <a16:creationId xmlns:a16="http://schemas.microsoft.com/office/drawing/2014/main" id="{C7012F97-6B81-8E28-E8BD-53905534E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9" t="17873" b="9625"/>
            <a:stretch/>
          </p:blipFill>
          <p:spPr>
            <a:xfrm>
              <a:off x="7252797" y="1162892"/>
              <a:ext cx="4247357" cy="2645357"/>
            </a:xfrm>
            <a:prstGeom prst="rect">
              <a:avLst/>
            </a:prstGeom>
          </p:spPr>
        </p:pic>
        <p:pic>
          <p:nvPicPr>
            <p:cNvPr id="11" name="Picture 10" descr="A green and red lights&#10;&#10;Description automatically generated">
              <a:extLst>
                <a:ext uri="{FF2B5EF4-FFF2-40B4-BE49-F238E27FC236}">
                  <a16:creationId xmlns:a16="http://schemas.microsoft.com/office/drawing/2014/main" id="{C23C24FB-BF84-9BD3-4D1E-FCBEBD713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602" t="49180" r="2457" b="36136"/>
            <a:stretch/>
          </p:blipFill>
          <p:spPr>
            <a:xfrm>
              <a:off x="7772554" y="3865884"/>
              <a:ext cx="3611486" cy="56222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BD57196-47B5-28EA-22C3-156D9A39B2D8}"/>
              </a:ext>
            </a:extLst>
          </p:cNvPr>
          <p:cNvSpPr txBox="1"/>
          <p:nvPr/>
        </p:nvSpPr>
        <p:spPr>
          <a:xfrm>
            <a:off x="3476378" y="711746"/>
            <a:ext cx="5352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Supplement Figure S5 for Factor XII Quantification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FD0532-C3B1-976C-54B0-E8CDEE767E2E}"/>
              </a:ext>
            </a:extLst>
          </p:cNvPr>
          <p:cNvSpPr txBox="1"/>
          <p:nvPr/>
        </p:nvSpPr>
        <p:spPr>
          <a:xfrm>
            <a:off x="1408386" y="1292087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D0B2F6-B59E-F143-10DE-D2890D5723CD}"/>
              </a:ext>
            </a:extLst>
          </p:cNvPr>
          <p:cNvSpPr txBox="1"/>
          <p:nvPr/>
        </p:nvSpPr>
        <p:spPr>
          <a:xfrm>
            <a:off x="6510131" y="1292087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9D475E-4B15-0EDA-0EF8-B5C2F246CD52}"/>
              </a:ext>
            </a:extLst>
          </p:cNvPr>
          <p:cNvSpPr txBox="1"/>
          <p:nvPr/>
        </p:nvSpPr>
        <p:spPr>
          <a:xfrm>
            <a:off x="3824081" y="5610493"/>
            <a:ext cx="60976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Cropped Transferrin Blot Loading Controls</a:t>
            </a:r>
          </a:p>
          <a:p>
            <a:r>
              <a:rPr lang="en-US" dirty="0"/>
              <a:t>                             (See next panel)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41D794D-3545-587E-41A4-85122EC59537}"/>
              </a:ext>
            </a:extLst>
          </p:cNvPr>
          <p:cNvCxnSpPr/>
          <p:nvPr/>
        </p:nvCxnSpPr>
        <p:spPr>
          <a:xfrm flipV="1">
            <a:off x="6912805" y="5042085"/>
            <a:ext cx="322882" cy="4542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D5BD207-6650-47CF-871C-1693AF8C8C17}"/>
              </a:ext>
            </a:extLst>
          </p:cNvPr>
          <p:cNvCxnSpPr/>
          <p:nvPr/>
        </p:nvCxnSpPr>
        <p:spPr>
          <a:xfrm flipH="1" flipV="1">
            <a:off x="4512365" y="5138530"/>
            <a:ext cx="238539" cy="35780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13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177</Words>
  <Application>Microsoft Macintosh PowerPoint</Application>
  <PresentationFormat>Widescreen</PresentationFormat>
  <Paragraphs>47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Alvin Schmaier</dc:creator>
  <cp:lastModifiedBy>Alvin Schmaier</cp:lastModifiedBy>
  <cp:revision>53</cp:revision>
  <dcterms:created xsi:type="dcterms:W3CDTF">2024-03-23T10:33:58Z</dcterms:created>
  <dcterms:modified xsi:type="dcterms:W3CDTF">2026-06-29T19:28:25Z</dcterms:modified>
</cp:coreProperties>
</file>