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9"/>
  </p:handoutMasterIdLst>
  <p:sldIdLst>
    <p:sldId id="264" r:id="rId5"/>
    <p:sldId id="270" r:id="rId6"/>
    <p:sldId id="267" r:id="rId7"/>
    <p:sldId id="269" r:id="rId8"/>
  </p:sldIdLst>
  <p:sldSz cx="12192000" cy="6858000"/>
  <p:notesSz cx="68072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98" autoAdjust="0"/>
    <p:restoredTop sz="96327" autoAdjust="0"/>
  </p:normalViewPr>
  <p:slideViewPr>
    <p:cSldViewPr snapToGrid="0">
      <p:cViewPr varScale="1">
        <p:scale>
          <a:sx n="104" d="100"/>
          <a:sy n="104" d="100"/>
        </p:scale>
        <p:origin x="19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6" cy="498294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5839" y="1"/>
            <a:ext cx="2949786" cy="498294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F45EBC2D-913D-4C68-AACA-F6BC034BD972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3107"/>
            <a:ext cx="2949786" cy="498293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5839" y="9433107"/>
            <a:ext cx="2949786" cy="498293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73B3D21F-736E-4CB9-B971-A6C95E353E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399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73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24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27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802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558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285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7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319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493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852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32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8149-4420-44DC-85D5-4BDEC3DB9C80}" type="datetimeFigureOut">
              <a:rPr lang="de-DE" smtClean="0"/>
              <a:t>15.12.2025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B9770-18E5-4F08-9B62-0D33B057AE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70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4">
            <a:extLst>
              <a:ext uri="{FF2B5EF4-FFF2-40B4-BE49-F238E27FC236}">
                <a16:creationId xmlns:a16="http://schemas.microsoft.com/office/drawing/2014/main" id="{016D31B0-4F02-C14E-51E2-F5F53707EA88}"/>
              </a:ext>
            </a:extLst>
          </p:cNvPr>
          <p:cNvSpPr txBox="1"/>
          <p:nvPr/>
        </p:nvSpPr>
        <p:spPr>
          <a:xfrm>
            <a:off x="0" y="0"/>
            <a:ext cx="4717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Ludwig, Ahrens et al.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1B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Uncropped YAP1 Western blot analysis</a:t>
            </a:r>
          </a:p>
        </p:txBody>
      </p:sp>
      <p:sp>
        <p:nvSpPr>
          <p:cNvPr id="21" name="Untertitel 2"/>
          <p:cNvSpPr txBox="1">
            <a:spLocks/>
          </p:cNvSpPr>
          <p:nvPr/>
        </p:nvSpPr>
        <p:spPr>
          <a:xfrm>
            <a:off x="7465575" y="1634386"/>
            <a:ext cx="2815871" cy="1278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Gel 10%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Semi-dry 30 min 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1.Ab: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YAP1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1:5000,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overnight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2.Ab: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goat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anti-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rabbit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1:10.000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exposure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time: 90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seconds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8BA8C5A-9CDB-4EC8-928E-C203B1A8D1FB}"/>
              </a:ext>
            </a:extLst>
          </p:cNvPr>
          <p:cNvGrpSpPr/>
          <p:nvPr/>
        </p:nvGrpSpPr>
        <p:grpSpPr>
          <a:xfrm>
            <a:off x="1911565" y="1634387"/>
            <a:ext cx="4867503" cy="3676425"/>
            <a:chOff x="1911565" y="1634387"/>
            <a:chExt cx="4867503" cy="3676425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6" t="16997" r="17271" b="23610"/>
            <a:stretch/>
          </p:blipFill>
          <p:spPr>
            <a:xfrm>
              <a:off x="2151734" y="2495854"/>
              <a:ext cx="3812184" cy="2814958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E8A003A-56A1-8ACC-754B-308467EAA5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55061" y="3606410"/>
              <a:ext cx="47809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729C4681-75C7-4639-A859-D71C09607698}"/>
                </a:ext>
              </a:extLst>
            </p:cNvPr>
            <p:cNvSpPr txBox="1"/>
            <p:nvPr/>
          </p:nvSpPr>
          <p:spPr>
            <a:xfrm>
              <a:off x="6207758" y="3467910"/>
              <a:ext cx="5713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YAP1</a:t>
              </a: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72C63386-06F0-4859-9D3E-76A839799364}"/>
                </a:ext>
              </a:extLst>
            </p:cNvPr>
            <p:cNvSpPr txBox="1"/>
            <p:nvPr/>
          </p:nvSpPr>
          <p:spPr>
            <a:xfrm>
              <a:off x="1911565" y="3641175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A10BBB9C-1960-4E6D-94EB-81A7F0A77C65}"/>
                </a:ext>
              </a:extLst>
            </p:cNvPr>
            <p:cNvSpPr txBox="1"/>
            <p:nvPr/>
          </p:nvSpPr>
          <p:spPr>
            <a:xfrm>
              <a:off x="1911565" y="2939304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180</a:t>
              </a: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4FEBF2EF-9E87-4A7B-998C-7C4D8FAB1DA1}"/>
                </a:ext>
              </a:extLst>
            </p:cNvPr>
            <p:cNvSpPr txBox="1"/>
            <p:nvPr/>
          </p:nvSpPr>
          <p:spPr>
            <a:xfrm>
              <a:off x="1911565" y="3082131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1ABB6107-8306-484F-BEAE-36A2B5384C94}"/>
                </a:ext>
              </a:extLst>
            </p:cNvPr>
            <p:cNvSpPr txBox="1"/>
            <p:nvPr/>
          </p:nvSpPr>
          <p:spPr>
            <a:xfrm>
              <a:off x="1911565" y="3273417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970949FD-DE5E-42D0-A260-B43EF7694CC1}"/>
                </a:ext>
              </a:extLst>
            </p:cNvPr>
            <p:cNvSpPr txBox="1"/>
            <p:nvPr/>
          </p:nvSpPr>
          <p:spPr>
            <a:xfrm>
              <a:off x="1911565" y="3440891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B7C9984C-F855-4AC3-8D28-2802B6CEEB88}"/>
                </a:ext>
              </a:extLst>
            </p:cNvPr>
            <p:cNvSpPr txBox="1"/>
            <p:nvPr/>
          </p:nvSpPr>
          <p:spPr>
            <a:xfrm>
              <a:off x="1911565" y="3912313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43</a:t>
              </a:r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BFEF335A-8B31-4E61-B8FE-889D72219E0F}"/>
                </a:ext>
              </a:extLst>
            </p:cNvPr>
            <p:cNvSpPr txBox="1"/>
            <p:nvPr/>
          </p:nvSpPr>
          <p:spPr>
            <a:xfrm>
              <a:off x="1911565" y="4163445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34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88589D4E-C88B-4F21-8E47-833A25424827}"/>
                </a:ext>
              </a:extLst>
            </p:cNvPr>
            <p:cNvSpPr txBox="1"/>
            <p:nvPr/>
          </p:nvSpPr>
          <p:spPr>
            <a:xfrm>
              <a:off x="1911565" y="4403390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EC3F0C14-38D5-444D-BE26-F8480E8FA6AE}"/>
                </a:ext>
              </a:extLst>
            </p:cNvPr>
            <p:cNvSpPr txBox="1"/>
            <p:nvPr/>
          </p:nvSpPr>
          <p:spPr>
            <a:xfrm>
              <a:off x="1911565" y="4877771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DD906C23-AC39-46F5-BC52-7C10295977BA}"/>
                </a:ext>
              </a:extLst>
            </p:cNvPr>
            <p:cNvSpPr txBox="1"/>
            <p:nvPr/>
          </p:nvSpPr>
          <p:spPr>
            <a:xfrm>
              <a:off x="1911565" y="2734522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ABA30F2A-8E16-462A-9CEE-8A933E274BE5}"/>
                </a:ext>
              </a:extLst>
            </p:cNvPr>
            <p:cNvSpPr txBox="1"/>
            <p:nvPr/>
          </p:nvSpPr>
          <p:spPr>
            <a:xfrm rot="16200000">
              <a:off x="5173047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HEK293</a:t>
              </a: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5C8C3334-F505-479A-A386-1DA80358552B}"/>
                </a:ext>
              </a:extLst>
            </p:cNvPr>
            <p:cNvSpPr txBox="1"/>
            <p:nvPr/>
          </p:nvSpPr>
          <p:spPr>
            <a:xfrm rot="16200000">
              <a:off x="2167469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SK-N-FI</a:t>
              </a: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5B28AAE5-1627-4115-A7A6-BA789F868350}"/>
                </a:ext>
              </a:extLst>
            </p:cNvPr>
            <p:cNvSpPr txBox="1"/>
            <p:nvPr/>
          </p:nvSpPr>
          <p:spPr>
            <a:xfrm rot="16200000">
              <a:off x="2431421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SK-N-SH</a:t>
              </a:r>
            </a:p>
          </p:txBody>
        </p: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586A533C-6DE2-44FF-B9D3-FBD1249B3394}"/>
                </a:ext>
              </a:extLst>
            </p:cNvPr>
            <p:cNvSpPr txBox="1"/>
            <p:nvPr/>
          </p:nvSpPr>
          <p:spPr>
            <a:xfrm rot="16200000">
              <a:off x="2676518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SH-EP</a:t>
              </a:r>
            </a:p>
          </p:txBody>
        </p:sp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2BDCA55A-B4D2-4FD2-A487-1986CD90A0B5}"/>
                </a:ext>
              </a:extLst>
            </p:cNvPr>
            <p:cNvSpPr txBox="1"/>
            <p:nvPr/>
          </p:nvSpPr>
          <p:spPr>
            <a:xfrm rot="16200000">
              <a:off x="2931041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IMR-32</a:t>
              </a: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6D285F79-FB0B-457B-94B0-76226159ACB1}"/>
                </a:ext>
              </a:extLst>
            </p:cNvPr>
            <p:cNvSpPr txBox="1"/>
            <p:nvPr/>
          </p:nvSpPr>
          <p:spPr>
            <a:xfrm rot="16200000">
              <a:off x="3166711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SK-N-AS</a:t>
              </a: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323C4EE8-E5BD-4566-BA6E-DC41351E62A9}"/>
                </a:ext>
              </a:extLst>
            </p:cNvPr>
            <p:cNvSpPr txBox="1"/>
            <p:nvPr/>
          </p:nvSpPr>
          <p:spPr>
            <a:xfrm rot="16200000">
              <a:off x="3430661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SK-N-BE</a:t>
              </a:r>
            </a:p>
          </p:txBody>
        </p:sp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818598A5-F8E7-4620-8840-03280C60137A}"/>
                </a:ext>
              </a:extLst>
            </p:cNvPr>
            <p:cNvSpPr txBox="1"/>
            <p:nvPr/>
          </p:nvSpPr>
          <p:spPr>
            <a:xfrm rot="16200000">
              <a:off x="3685184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CHP-134</a:t>
              </a:r>
            </a:p>
          </p:txBody>
        </p:sp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3A9A0CBE-D0B4-4346-B6A5-B2AD2172CE8B}"/>
                </a:ext>
              </a:extLst>
            </p:cNvPr>
            <p:cNvSpPr txBox="1"/>
            <p:nvPr/>
          </p:nvSpPr>
          <p:spPr>
            <a:xfrm rot="16200000">
              <a:off x="3911426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Kelly</a:t>
              </a: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1A235B10-E345-442D-B218-03F73AB2061E}"/>
                </a:ext>
              </a:extLst>
            </p:cNvPr>
            <p:cNvSpPr txBox="1"/>
            <p:nvPr/>
          </p:nvSpPr>
          <p:spPr>
            <a:xfrm rot="16200000">
              <a:off x="4156524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NGP</a:t>
              </a:r>
            </a:p>
          </p:txBody>
        </p:sp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B475BB5A-93D4-449D-B613-E28CF5AFE6FB}"/>
                </a:ext>
              </a:extLst>
            </p:cNvPr>
            <p:cNvSpPr txBox="1"/>
            <p:nvPr/>
          </p:nvSpPr>
          <p:spPr>
            <a:xfrm rot="16200000">
              <a:off x="4420474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HeLa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B56CB52F-341F-4D04-A11E-BA53CB7A5AD1}"/>
                </a:ext>
              </a:extLst>
            </p:cNvPr>
            <p:cNvSpPr txBox="1"/>
            <p:nvPr/>
          </p:nvSpPr>
          <p:spPr>
            <a:xfrm rot="16200000">
              <a:off x="4675000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Daoy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E3111184-C7C5-411E-AFE7-E7111999010C}"/>
                </a:ext>
              </a:extLst>
            </p:cNvPr>
            <p:cNvSpPr txBox="1"/>
            <p:nvPr/>
          </p:nvSpPr>
          <p:spPr>
            <a:xfrm rot="16200000">
              <a:off x="4929522" y="1909887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VH7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6205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7C099-F2CB-5415-FEB5-F40AE0389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4">
            <a:extLst>
              <a:ext uri="{FF2B5EF4-FFF2-40B4-BE49-F238E27FC236}">
                <a16:creationId xmlns:a16="http://schemas.microsoft.com/office/drawing/2014/main" id="{3F64452B-209A-F16C-8180-8162A341A71F}"/>
              </a:ext>
            </a:extLst>
          </p:cNvPr>
          <p:cNvSpPr txBox="1"/>
          <p:nvPr/>
        </p:nvSpPr>
        <p:spPr>
          <a:xfrm>
            <a:off x="515" y="46304"/>
            <a:ext cx="4717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Ludwig, Ahrens et al.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1B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Uncropped YAP1 Western blot analysis</a:t>
            </a:r>
          </a:p>
        </p:txBody>
      </p:sp>
      <p:pic>
        <p:nvPicPr>
          <p:cNvPr id="7" name="Picture 6" descr="A white rectangular object with black spots&#10;&#10;AI-generated content may be incorrect.">
            <a:extLst>
              <a:ext uri="{FF2B5EF4-FFF2-40B4-BE49-F238E27FC236}">
                <a16:creationId xmlns:a16="http://schemas.microsoft.com/office/drawing/2014/main" id="{D5FA9EC2-6101-EE0C-C3D7-CBBF193E9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569" y="1504312"/>
            <a:ext cx="5137151" cy="5137151"/>
          </a:xfrm>
          <a:prstGeom prst="rect">
            <a:avLst/>
          </a:prstGeom>
        </p:spPr>
      </p:pic>
      <p:pic>
        <p:nvPicPr>
          <p:cNvPr id="3" name="Picture 2" descr="A blurry image of a dna&#10;&#10;AI-generated content may be incorrect.">
            <a:extLst>
              <a:ext uri="{FF2B5EF4-FFF2-40B4-BE49-F238E27FC236}">
                <a16:creationId xmlns:a16="http://schemas.microsoft.com/office/drawing/2014/main" id="{CFB84385-1868-6DA3-9CB4-9A46D6629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82" y="1504312"/>
            <a:ext cx="5137151" cy="5137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435A01-206A-5F60-6167-94626F5A46EF}"/>
              </a:ext>
            </a:extLst>
          </p:cNvPr>
          <p:cNvSpPr txBox="1"/>
          <p:nvPr/>
        </p:nvSpPr>
        <p:spPr>
          <a:xfrm>
            <a:off x="7298874" y="1135882"/>
            <a:ext cx="300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of the PVDF membrane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734649-F148-0C4F-610C-579357D94C94}"/>
              </a:ext>
            </a:extLst>
          </p:cNvPr>
          <p:cNvSpPr txBox="1"/>
          <p:nvPr/>
        </p:nvSpPr>
        <p:spPr>
          <a:xfrm>
            <a:off x="2086365" y="1135882"/>
            <a:ext cx="260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of the western blot</a:t>
            </a:r>
          </a:p>
        </p:txBody>
      </p:sp>
    </p:spTree>
    <p:extLst>
      <p:ext uri="{BB962C8B-B14F-4D97-AF65-F5344CB8AC3E}">
        <p14:creationId xmlns:p14="http://schemas.microsoft.com/office/powerpoint/2010/main" val="872279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4">
            <a:extLst>
              <a:ext uri="{FF2B5EF4-FFF2-40B4-BE49-F238E27FC236}">
                <a16:creationId xmlns:a16="http://schemas.microsoft.com/office/drawing/2014/main" id="{B2CFFBE2-6532-44D8-9644-1D332348F55F}"/>
              </a:ext>
            </a:extLst>
          </p:cNvPr>
          <p:cNvSpPr txBox="1"/>
          <p:nvPr/>
        </p:nvSpPr>
        <p:spPr>
          <a:xfrm>
            <a:off x="0" y="0"/>
            <a:ext cx="4717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Ludwig, Ahrens et al.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1B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Uncropped GAPDH Western blot analysis</a:t>
            </a:r>
          </a:p>
        </p:txBody>
      </p:sp>
      <p:sp>
        <p:nvSpPr>
          <p:cNvPr id="24" name="Untertitel 2">
            <a:extLst>
              <a:ext uri="{FF2B5EF4-FFF2-40B4-BE49-F238E27FC236}">
                <a16:creationId xmlns:a16="http://schemas.microsoft.com/office/drawing/2014/main" id="{32CAFC00-D309-42CF-AEDD-6950305A9D2D}"/>
              </a:ext>
            </a:extLst>
          </p:cNvPr>
          <p:cNvSpPr txBox="1">
            <a:spLocks/>
          </p:cNvSpPr>
          <p:nvPr/>
        </p:nvSpPr>
        <p:spPr>
          <a:xfrm>
            <a:off x="7465575" y="1583589"/>
            <a:ext cx="3582637" cy="1310439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Gel 10%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Semi-dry 30 min 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1.Ab: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GAPDH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1:50.000,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overnight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2.Ab: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goat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anti-mouse 1:5.000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exposure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time: 5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seconds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FEE537D-BE97-48AC-991B-827146F5EDD9}"/>
              </a:ext>
            </a:extLst>
          </p:cNvPr>
          <p:cNvGrpSpPr/>
          <p:nvPr/>
        </p:nvGrpSpPr>
        <p:grpSpPr>
          <a:xfrm>
            <a:off x="1975065" y="1583591"/>
            <a:ext cx="5351528" cy="3683061"/>
            <a:chOff x="1975065" y="1583591"/>
            <a:chExt cx="5351528" cy="3683061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7" t="17075" r="19260" b="25916"/>
            <a:stretch/>
          </p:blipFill>
          <p:spPr>
            <a:xfrm>
              <a:off x="2183393" y="2451701"/>
              <a:ext cx="3915294" cy="2814951"/>
            </a:xfrm>
            <a:prstGeom prst="rect">
              <a:avLst/>
            </a:prstGeom>
          </p:spPr>
        </p:pic>
        <p:cxnSp>
          <p:nvCxnSpPr>
            <p:cNvPr id="25" name="Straight Arrow Connector 12">
              <a:extLst>
                <a:ext uri="{FF2B5EF4-FFF2-40B4-BE49-F238E27FC236}">
                  <a16:creationId xmlns:a16="http://schemas.microsoft.com/office/drawing/2014/main" id="{95B83E44-2733-494E-869E-E0C94C6128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09191" y="4358077"/>
              <a:ext cx="47809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25EB6B51-49D0-4063-ABAA-F52D0B480ACE}"/>
                </a:ext>
              </a:extLst>
            </p:cNvPr>
            <p:cNvSpPr txBox="1"/>
            <p:nvPr/>
          </p:nvSpPr>
          <p:spPr>
            <a:xfrm>
              <a:off x="6587288" y="4219577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41BD78D9-ECD9-4C8F-97FF-7CC7C22FBCDF}"/>
                </a:ext>
              </a:extLst>
            </p:cNvPr>
            <p:cNvSpPr txBox="1"/>
            <p:nvPr/>
          </p:nvSpPr>
          <p:spPr>
            <a:xfrm>
              <a:off x="1975065" y="2977404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180</a:t>
              </a:r>
            </a:p>
          </p:txBody>
        </p: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0B461ECE-BE96-474F-ABA3-4D381DBA155C}"/>
                </a:ext>
              </a:extLst>
            </p:cNvPr>
            <p:cNvSpPr txBox="1"/>
            <p:nvPr/>
          </p:nvSpPr>
          <p:spPr>
            <a:xfrm>
              <a:off x="1975065" y="2772622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2E0077FD-F2F9-4311-B640-8475749F2CE7}"/>
                </a:ext>
              </a:extLst>
            </p:cNvPr>
            <p:cNvSpPr txBox="1"/>
            <p:nvPr/>
          </p:nvSpPr>
          <p:spPr>
            <a:xfrm>
              <a:off x="1975065" y="3753089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0727C2FA-F52F-4997-9D28-85FA4BD9C18E}"/>
                </a:ext>
              </a:extLst>
            </p:cNvPr>
            <p:cNvSpPr txBox="1"/>
            <p:nvPr/>
          </p:nvSpPr>
          <p:spPr>
            <a:xfrm>
              <a:off x="1975065" y="3139281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7261B52C-D5DB-4B0C-BDB4-E9A2F80A404B}"/>
                </a:ext>
              </a:extLst>
            </p:cNvPr>
            <p:cNvSpPr txBox="1"/>
            <p:nvPr/>
          </p:nvSpPr>
          <p:spPr>
            <a:xfrm>
              <a:off x="1975065" y="3335329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EFEC7F9D-B5C2-4977-BD0A-DA40C305BDA8}"/>
                </a:ext>
              </a:extLst>
            </p:cNvPr>
            <p:cNvSpPr txBox="1"/>
            <p:nvPr/>
          </p:nvSpPr>
          <p:spPr>
            <a:xfrm>
              <a:off x="1975065" y="3531375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F076C75B-633F-440F-B47D-8B14213FD83E}"/>
                </a:ext>
              </a:extLst>
            </p:cNvPr>
            <p:cNvSpPr txBox="1"/>
            <p:nvPr/>
          </p:nvSpPr>
          <p:spPr>
            <a:xfrm>
              <a:off x="1975065" y="4017086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43</a:t>
              </a: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F528C480-6E27-46EC-8D4F-4F146252DAEE}"/>
                </a:ext>
              </a:extLst>
            </p:cNvPr>
            <p:cNvSpPr txBox="1"/>
            <p:nvPr/>
          </p:nvSpPr>
          <p:spPr>
            <a:xfrm>
              <a:off x="1975065" y="4358709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34</a:t>
              </a: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E2DCBC06-4E8B-4397-9BE1-A9000078EC73}"/>
                </a:ext>
              </a:extLst>
            </p:cNvPr>
            <p:cNvSpPr txBox="1"/>
            <p:nvPr/>
          </p:nvSpPr>
          <p:spPr>
            <a:xfrm>
              <a:off x="1975065" y="4641516"/>
              <a:ext cx="216000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de-DE" sz="900" dirty="0"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50FD7602-C4C6-47C9-8999-7376423879FA}"/>
                </a:ext>
              </a:extLst>
            </p:cNvPr>
            <p:cNvSpPr txBox="1"/>
            <p:nvPr/>
          </p:nvSpPr>
          <p:spPr>
            <a:xfrm rot="16200000">
              <a:off x="535069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HEK293</a:t>
              </a: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47DA034A-7AAC-411F-AC26-881D1BBDD172}"/>
                </a:ext>
              </a:extLst>
            </p:cNvPr>
            <p:cNvSpPr txBox="1"/>
            <p:nvPr/>
          </p:nvSpPr>
          <p:spPr>
            <a:xfrm rot="16200000">
              <a:off x="2167469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SK-N-FI</a:t>
              </a: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D2FC812E-780C-4364-91E3-8A0C53A11147}"/>
                </a:ext>
              </a:extLst>
            </p:cNvPr>
            <p:cNvSpPr txBox="1"/>
            <p:nvPr/>
          </p:nvSpPr>
          <p:spPr>
            <a:xfrm rot="16200000">
              <a:off x="245001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SK-N-SH</a:t>
              </a: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3A3A3B1C-F365-4EE8-93F4-9C6B8BDC1D49}"/>
                </a:ext>
              </a:extLst>
            </p:cNvPr>
            <p:cNvSpPr txBox="1"/>
            <p:nvPr/>
          </p:nvSpPr>
          <p:spPr>
            <a:xfrm rot="16200000">
              <a:off x="270655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SH-EP</a:t>
              </a:r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881BBE14-1F57-48DC-9B22-5675DE7CE5F9}"/>
                </a:ext>
              </a:extLst>
            </p:cNvPr>
            <p:cNvSpPr txBox="1"/>
            <p:nvPr/>
          </p:nvSpPr>
          <p:spPr>
            <a:xfrm rot="16200000">
              <a:off x="297198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IMR-32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59E47EDB-F96C-4A7D-A3CA-3F415FD2A1CB}"/>
                </a:ext>
              </a:extLst>
            </p:cNvPr>
            <p:cNvSpPr txBox="1"/>
            <p:nvPr/>
          </p:nvSpPr>
          <p:spPr>
            <a:xfrm rot="16200000">
              <a:off x="321709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SK-N-AS</a:t>
              </a: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3863B6AB-54FA-4DF8-BD8E-C5EBAEED8850}"/>
                </a:ext>
              </a:extLst>
            </p:cNvPr>
            <p:cNvSpPr txBox="1"/>
            <p:nvPr/>
          </p:nvSpPr>
          <p:spPr>
            <a:xfrm rot="16200000">
              <a:off x="348887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SK-N-BE</a:t>
              </a: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C4EF40EE-E3DC-4A7D-A6F8-02A29B886597}"/>
                </a:ext>
              </a:extLst>
            </p:cNvPr>
            <p:cNvSpPr txBox="1"/>
            <p:nvPr/>
          </p:nvSpPr>
          <p:spPr>
            <a:xfrm rot="16200000">
              <a:off x="374414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CHP-134</a:t>
              </a:r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CC2A319F-6568-4C39-BC92-4E3A3A2D2004}"/>
                </a:ext>
              </a:extLst>
            </p:cNvPr>
            <p:cNvSpPr txBox="1"/>
            <p:nvPr/>
          </p:nvSpPr>
          <p:spPr>
            <a:xfrm rot="16200000">
              <a:off x="402862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Kelly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303D0C82-83CF-4B90-BE79-F9E3917DC2BA}"/>
                </a:ext>
              </a:extLst>
            </p:cNvPr>
            <p:cNvSpPr txBox="1"/>
            <p:nvPr/>
          </p:nvSpPr>
          <p:spPr>
            <a:xfrm rot="16200000">
              <a:off x="426865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NGP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ED604DA7-ED96-4513-997F-BF9C247FBA8D}"/>
                </a:ext>
              </a:extLst>
            </p:cNvPr>
            <p:cNvSpPr txBox="1"/>
            <p:nvPr/>
          </p:nvSpPr>
          <p:spPr>
            <a:xfrm rot="16200000">
              <a:off x="454678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HeLa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1F708C66-CCD7-4B1A-A3C2-7EDB4088F225}"/>
                </a:ext>
              </a:extLst>
            </p:cNvPr>
            <p:cNvSpPr txBox="1"/>
            <p:nvPr/>
          </p:nvSpPr>
          <p:spPr>
            <a:xfrm rot="16200000">
              <a:off x="480459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Daoy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feld 51">
              <a:extLst>
                <a:ext uri="{FF2B5EF4-FFF2-40B4-BE49-F238E27FC236}">
                  <a16:creationId xmlns:a16="http://schemas.microsoft.com/office/drawing/2014/main" id="{2D18DC6B-7D29-4A5D-8DFC-3A94D722F7D4}"/>
                </a:ext>
              </a:extLst>
            </p:cNvPr>
            <p:cNvSpPr txBox="1"/>
            <p:nvPr/>
          </p:nvSpPr>
          <p:spPr>
            <a:xfrm rot="16200000">
              <a:off x="5058593" y="1859091"/>
              <a:ext cx="82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VH7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0063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67662-4506-9F79-2B75-AA6392044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4">
            <a:extLst>
              <a:ext uri="{FF2B5EF4-FFF2-40B4-BE49-F238E27FC236}">
                <a16:creationId xmlns:a16="http://schemas.microsoft.com/office/drawing/2014/main" id="{860ECDD7-3D49-9606-F6FD-381D56B99726}"/>
              </a:ext>
            </a:extLst>
          </p:cNvPr>
          <p:cNvSpPr txBox="1"/>
          <p:nvPr/>
        </p:nvSpPr>
        <p:spPr>
          <a:xfrm>
            <a:off x="0" y="0"/>
            <a:ext cx="4717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Ludwig, Ahrens et al.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Fig. 1B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Uncropped GAPDH Western blot analysis</a:t>
            </a:r>
          </a:p>
        </p:txBody>
      </p:sp>
      <p:pic>
        <p:nvPicPr>
          <p:cNvPr id="4" name="Picture 3" descr="A black line on a white background&#10;&#10;AI-generated content may be incorrect.">
            <a:extLst>
              <a:ext uri="{FF2B5EF4-FFF2-40B4-BE49-F238E27FC236}">
                <a16:creationId xmlns:a16="http://schemas.microsoft.com/office/drawing/2014/main" id="{3A4F9E90-C452-82D4-7785-5088132B6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28" y="1338966"/>
            <a:ext cx="5137151" cy="5137151"/>
          </a:xfrm>
          <a:prstGeom prst="rect">
            <a:avLst/>
          </a:prstGeom>
        </p:spPr>
      </p:pic>
      <p:pic>
        <p:nvPicPr>
          <p:cNvPr id="9" name="Picture 8" descr="A white paper with black spots&#10;&#10;AI-generated content may be incorrect.">
            <a:extLst>
              <a:ext uri="{FF2B5EF4-FFF2-40B4-BE49-F238E27FC236}">
                <a16:creationId xmlns:a16="http://schemas.microsoft.com/office/drawing/2014/main" id="{AC1EDF5C-40A0-7512-22C5-6169AA6CBC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38966"/>
            <a:ext cx="5137151" cy="5137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CF4541-4C62-E680-1F7E-40AB6A1542FE}"/>
              </a:ext>
            </a:extLst>
          </p:cNvPr>
          <p:cNvSpPr txBox="1"/>
          <p:nvPr/>
        </p:nvSpPr>
        <p:spPr>
          <a:xfrm>
            <a:off x="7162305" y="969634"/>
            <a:ext cx="300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of the PVDF membrane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705673-0352-4CD4-0033-1C75762B52B4}"/>
              </a:ext>
            </a:extLst>
          </p:cNvPr>
          <p:cNvSpPr txBox="1"/>
          <p:nvPr/>
        </p:nvSpPr>
        <p:spPr>
          <a:xfrm>
            <a:off x="1777811" y="969634"/>
            <a:ext cx="260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of the western blot</a:t>
            </a:r>
          </a:p>
        </p:txBody>
      </p:sp>
    </p:spTree>
    <p:extLst>
      <p:ext uri="{BB962C8B-B14F-4D97-AF65-F5344CB8AC3E}">
        <p14:creationId xmlns:p14="http://schemas.microsoft.com/office/powerpoint/2010/main" val="448116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e0294a4-3c20-4078-a58b-8d318708755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3C68C303B7ED4996EB71F76D93ABD3" ma:contentTypeVersion="16" ma:contentTypeDescription="Create a new document." ma:contentTypeScope="" ma:versionID="84cb3e407fe01e3187fb99112da12a5b">
  <xsd:schema xmlns:xsd="http://www.w3.org/2001/XMLSchema" xmlns:xs="http://www.w3.org/2001/XMLSchema" xmlns:p="http://schemas.microsoft.com/office/2006/metadata/properties" xmlns:ns3="fe0294a4-3c20-4078-a58b-8d318708755f" xmlns:ns4="452a00aa-f507-4d84-b914-6594a0e175db" targetNamespace="http://schemas.microsoft.com/office/2006/metadata/properties" ma:root="true" ma:fieldsID="ea5bff6530a84fd7cc3abcafda396686" ns3:_="" ns4:_="">
    <xsd:import namespace="fe0294a4-3c20-4078-a58b-8d318708755f"/>
    <xsd:import namespace="452a00aa-f507-4d84-b914-6594a0e175d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0294a4-3c20-4078-a58b-8d31870875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a00aa-f507-4d84-b914-6594a0e175d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E0C1B7-87E8-43EC-B2E0-070B5E661845}">
  <ds:schemaRefs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452a00aa-f507-4d84-b914-6594a0e175db"/>
    <ds:schemaRef ds:uri="fe0294a4-3c20-4078-a58b-8d318708755f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E4E2152-986E-49F0-97A7-3F1685697B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0294a4-3c20-4078-a58b-8d318708755f"/>
    <ds:schemaRef ds:uri="452a00aa-f507-4d84-b914-6594a0e175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16A99A-06A5-408D-A218-9880BEEC06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Breitbild</PresentationFormat>
  <Paragraphs>73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</vt:vector>
  </TitlesOfParts>
  <Company>Charite Universitaetsmedizin Berlin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WB 260215</dc:title>
  <dc:creator>Wünschel, Jasmin</dc:creator>
  <cp:lastModifiedBy>Deubzer, Hedwig</cp:lastModifiedBy>
  <cp:revision>218</cp:revision>
  <cp:lastPrinted>2025-09-24T15:03:15Z</cp:lastPrinted>
  <dcterms:created xsi:type="dcterms:W3CDTF">2015-03-03T11:04:13Z</dcterms:created>
  <dcterms:modified xsi:type="dcterms:W3CDTF">2025-12-15T19:20:24Z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0x010100A83C68C303B7ED4996EB71F76D93ABD3</vt:lpwstr>
  </property>
</Properties>
</file>