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1" r:id="rId2"/>
    <p:sldId id="262" r:id="rId3"/>
    <p:sldId id="263" r:id="rId4"/>
    <p:sldId id="264" r:id="rId5"/>
    <p:sldId id="256" r:id="rId6"/>
    <p:sldId id="257" r:id="rId7"/>
    <p:sldId id="258" r:id="rId8"/>
    <p:sldId id="259" r:id="rId9"/>
    <p:sldId id="260" r:id="rId10"/>
  </p:sldIdLst>
  <p:sldSz cx="6858000" cy="9906000" type="A4"/>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3120" userDrawn="1">
          <p15:clr>
            <a:srgbClr val="A4A3A4"/>
          </p15:clr>
        </p15:guide>
        <p15:guide id="2" pos="216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Gregor" initials="GD" lastIdx="2" clrIdx="0">
    <p:extLst>
      <p:ext uri="{19B8F6BF-5375-455C-9EA6-DF929625EA0E}">
        <p15:presenceInfo xmlns:p15="http://schemas.microsoft.com/office/powerpoint/2012/main" userId="Grego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showGuides="1">
      <p:cViewPr>
        <p:scale>
          <a:sx n="75" d="100"/>
          <a:sy n="75" d="100"/>
        </p:scale>
        <p:origin x="2406" y="6"/>
      </p:cViewPr>
      <p:guideLst>
        <p:guide orient="horz" pos="312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en-US"/>
              <a:t>Click to edit Master title style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7C8FA045-A0AD-49F4-BDCA-7984CF0641E1}" type="datetimeFigureOut">
              <a:rPr lang="en-DE" smtClean="0"/>
              <a:t>05/11/2025</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25F74E7F-B808-4969-94D0-B9F67848E91C}" type="slidenum">
              <a:rPr lang="en-DE" smtClean="0"/>
              <a:t>‹#›</a:t>
            </a:fld>
            <a:endParaRPr lang="en-DE"/>
          </a:p>
        </p:txBody>
      </p:sp>
    </p:spTree>
    <p:extLst>
      <p:ext uri="{BB962C8B-B14F-4D97-AF65-F5344CB8AC3E}">
        <p14:creationId xmlns:p14="http://schemas.microsoft.com/office/powerpoint/2010/main" val="28391087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C8FA045-A0AD-49F4-BDCA-7984CF0641E1}" type="datetimeFigureOut">
              <a:rPr lang="en-DE" smtClean="0"/>
              <a:t>05/11/2025</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25F74E7F-B808-4969-94D0-B9F67848E91C}" type="slidenum">
              <a:rPr lang="en-DE" smtClean="0"/>
              <a:t>‹#›</a:t>
            </a:fld>
            <a:endParaRPr lang="en-DE"/>
          </a:p>
        </p:txBody>
      </p:sp>
    </p:spTree>
    <p:extLst>
      <p:ext uri="{BB962C8B-B14F-4D97-AF65-F5344CB8AC3E}">
        <p14:creationId xmlns:p14="http://schemas.microsoft.com/office/powerpoint/2010/main" val="1298444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C8FA045-A0AD-49F4-BDCA-7984CF0641E1}" type="datetimeFigureOut">
              <a:rPr lang="en-DE" smtClean="0"/>
              <a:t>05/11/2025</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25F74E7F-B808-4969-94D0-B9F67848E91C}" type="slidenum">
              <a:rPr lang="en-DE" smtClean="0"/>
              <a:t>‹#›</a:t>
            </a:fld>
            <a:endParaRPr lang="en-DE"/>
          </a:p>
        </p:txBody>
      </p:sp>
    </p:spTree>
    <p:extLst>
      <p:ext uri="{BB962C8B-B14F-4D97-AF65-F5344CB8AC3E}">
        <p14:creationId xmlns:p14="http://schemas.microsoft.com/office/powerpoint/2010/main" val="77549739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7C8FA045-A0AD-49F4-BDCA-7984CF0641E1}" type="datetimeFigureOut">
              <a:rPr lang="en-DE" smtClean="0"/>
              <a:t>05/11/2025</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25F74E7F-B808-4969-94D0-B9F67848E91C}" type="slidenum">
              <a:rPr lang="en-DE" smtClean="0"/>
              <a:t>‹#›</a:t>
            </a:fld>
            <a:endParaRPr lang="en-DE"/>
          </a:p>
        </p:txBody>
      </p:sp>
    </p:spTree>
    <p:extLst>
      <p:ext uri="{BB962C8B-B14F-4D97-AF65-F5344CB8AC3E}">
        <p14:creationId xmlns:p14="http://schemas.microsoft.com/office/powerpoint/2010/main" val="58805577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en-US"/>
              <a:t>Click to edit Master title style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7C8FA045-A0AD-49F4-BDCA-7984CF0641E1}" type="datetimeFigureOut">
              <a:rPr lang="en-DE" smtClean="0"/>
              <a:t>05/11/2025</a:t>
            </a:fld>
            <a:endParaRPr lang="en-DE"/>
          </a:p>
        </p:txBody>
      </p:sp>
      <p:sp>
        <p:nvSpPr>
          <p:cNvPr id="5" name="Footer Placeholder 4"/>
          <p:cNvSpPr>
            <a:spLocks noGrp="1"/>
          </p:cNvSpPr>
          <p:nvPr>
            <p:ph type="ftr" sz="quarter" idx="11"/>
          </p:nvPr>
        </p:nvSpPr>
        <p:spPr/>
        <p:txBody>
          <a:bodyPr/>
          <a:lstStyle/>
          <a:p>
            <a:endParaRPr lang="en-DE"/>
          </a:p>
        </p:txBody>
      </p:sp>
      <p:sp>
        <p:nvSpPr>
          <p:cNvPr id="6" name="Slide Number Placeholder 5"/>
          <p:cNvSpPr>
            <a:spLocks noGrp="1"/>
          </p:cNvSpPr>
          <p:nvPr>
            <p:ph type="sldNum" sz="quarter" idx="12"/>
          </p:nvPr>
        </p:nvSpPr>
        <p:spPr/>
        <p:txBody>
          <a:bodyPr/>
          <a:lstStyle/>
          <a:p>
            <a:fld id="{25F74E7F-B808-4969-94D0-B9F67848E91C}" type="slidenum">
              <a:rPr lang="en-DE" smtClean="0"/>
              <a:t>‹#›</a:t>
            </a:fld>
            <a:endParaRPr lang="en-DE"/>
          </a:p>
        </p:txBody>
      </p:sp>
    </p:spTree>
    <p:extLst>
      <p:ext uri="{BB962C8B-B14F-4D97-AF65-F5344CB8AC3E}">
        <p14:creationId xmlns:p14="http://schemas.microsoft.com/office/powerpoint/2010/main" val="18711714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7C8FA045-A0AD-49F4-BDCA-7984CF0641E1}" type="datetimeFigureOut">
              <a:rPr lang="en-DE" smtClean="0"/>
              <a:t>05/11/2025</a:t>
            </a:fld>
            <a:endParaRPr lang="en-DE"/>
          </a:p>
        </p:txBody>
      </p:sp>
      <p:sp>
        <p:nvSpPr>
          <p:cNvPr id="6" name="Footer Placeholder 5"/>
          <p:cNvSpPr>
            <a:spLocks noGrp="1"/>
          </p:cNvSpPr>
          <p:nvPr>
            <p:ph type="ftr" sz="quarter" idx="11"/>
          </p:nvPr>
        </p:nvSpPr>
        <p:spPr/>
        <p:txBody>
          <a:bodyPr/>
          <a:lstStyle/>
          <a:p>
            <a:endParaRPr lang="en-DE"/>
          </a:p>
        </p:txBody>
      </p:sp>
      <p:sp>
        <p:nvSpPr>
          <p:cNvPr id="7" name="Slide Number Placeholder 6"/>
          <p:cNvSpPr>
            <a:spLocks noGrp="1"/>
          </p:cNvSpPr>
          <p:nvPr>
            <p:ph type="sldNum" sz="quarter" idx="12"/>
          </p:nvPr>
        </p:nvSpPr>
        <p:spPr/>
        <p:txBody>
          <a:bodyPr/>
          <a:lstStyle/>
          <a:p>
            <a:fld id="{25F74E7F-B808-4969-94D0-B9F67848E91C}" type="slidenum">
              <a:rPr lang="en-DE" smtClean="0"/>
              <a:t>‹#›</a:t>
            </a:fld>
            <a:endParaRPr lang="en-DE"/>
          </a:p>
        </p:txBody>
      </p:sp>
    </p:spTree>
    <p:extLst>
      <p:ext uri="{BB962C8B-B14F-4D97-AF65-F5344CB8AC3E}">
        <p14:creationId xmlns:p14="http://schemas.microsoft.com/office/powerpoint/2010/main" val="40066244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en-US"/>
              <a:t>Click to edit Master title style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4" name="Content Placeholder 3"/>
          <p:cNvSpPr>
            <a:spLocks noGrp="1"/>
          </p:cNvSpPr>
          <p:nvPr>
            <p:ph sz="half" idx="2"/>
          </p:nvPr>
        </p:nvSpPr>
        <p:spPr>
          <a:xfrm>
            <a:off x="472381" y="3618442"/>
            <a:ext cx="2901255"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Click to edit Master text styles</a:t>
            </a:r>
          </a:p>
        </p:txBody>
      </p:sp>
      <p:sp>
        <p:nvSpPr>
          <p:cNvPr id="6" name="Content Placeholder 5"/>
          <p:cNvSpPr>
            <a:spLocks noGrp="1"/>
          </p:cNvSpPr>
          <p:nvPr>
            <p:ph sz="quarter" idx="4"/>
          </p:nvPr>
        </p:nvSpPr>
        <p:spPr>
          <a:xfrm>
            <a:off x="3471863" y="3618442"/>
            <a:ext cx="2915543" cy="532218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7C8FA045-A0AD-49F4-BDCA-7984CF0641E1}" type="datetimeFigureOut">
              <a:rPr lang="en-DE" smtClean="0"/>
              <a:t>05/11/2025</a:t>
            </a:fld>
            <a:endParaRPr lang="en-DE"/>
          </a:p>
        </p:txBody>
      </p:sp>
      <p:sp>
        <p:nvSpPr>
          <p:cNvPr id="8" name="Footer Placeholder 7"/>
          <p:cNvSpPr>
            <a:spLocks noGrp="1"/>
          </p:cNvSpPr>
          <p:nvPr>
            <p:ph type="ftr" sz="quarter" idx="11"/>
          </p:nvPr>
        </p:nvSpPr>
        <p:spPr/>
        <p:txBody>
          <a:bodyPr/>
          <a:lstStyle/>
          <a:p>
            <a:endParaRPr lang="en-DE"/>
          </a:p>
        </p:txBody>
      </p:sp>
      <p:sp>
        <p:nvSpPr>
          <p:cNvPr id="9" name="Slide Number Placeholder 8"/>
          <p:cNvSpPr>
            <a:spLocks noGrp="1"/>
          </p:cNvSpPr>
          <p:nvPr>
            <p:ph type="sldNum" sz="quarter" idx="12"/>
          </p:nvPr>
        </p:nvSpPr>
        <p:spPr/>
        <p:txBody>
          <a:bodyPr/>
          <a:lstStyle/>
          <a:p>
            <a:fld id="{25F74E7F-B808-4969-94D0-B9F67848E91C}" type="slidenum">
              <a:rPr lang="en-DE" smtClean="0"/>
              <a:t>‹#›</a:t>
            </a:fld>
            <a:endParaRPr lang="en-DE"/>
          </a:p>
        </p:txBody>
      </p:sp>
    </p:spTree>
    <p:extLst>
      <p:ext uri="{BB962C8B-B14F-4D97-AF65-F5344CB8AC3E}">
        <p14:creationId xmlns:p14="http://schemas.microsoft.com/office/powerpoint/2010/main" val="16738739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7C8FA045-A0AD-49F4-BDCA-7984CF0641E1}" type="datetimeFigureOut">
              <a:rPr lang="en-DE" smtClean="0"/>
              <a:t>05/11/2025</a:t>
            </a:fld>
            <a:endParaRPr lang="en-DE"/>
          </a:p>
        </p:txBody>
      </p:sp>
      <p:sp>
        <p:nvSpPr>
          <p:cNvPr id="4" name="Footer Placeholder 3"/>
          <p:cNvSpPr>
            <a:spLocks noGrp="1"/>
          </p:cNvSpPr>
          <p:nvPr>
            <p:ph type="ftr" sz="quarter" idx="11"/>
          </p:nvPr>
        </p:nvSpPr>
        <p:spPr/>
        <p:txBody>
          <a:bodyPr/>
          <a:lstStyle/>
          <a:p>
            <a:endParaRPr lang="en-DE"/>
          </a:p>
        </p:txBody>
      </p:sp>
      <p:sp>
        <p:nvSpPr>
          <p:cNvPr id="5" name="Slide Number Placeholder 4"/>
          <p:cNvSpPr>
            <a:spLocks noGrp="1"/>
          </p:cNvSpPr>
          <p:nvPr>
            <p:ph type="sldNum" sz="quarter" idx="12"/>
          </p:nvPr>
        </p:nvSpPr>
        <p:spPr/>
        <p:txBody>
          <a:bodyPr/>
          <a:lstStyle/>
          <a:p>
            <a:fld id="{25F74E7F-B808-4969-94D0-B9F67848E91C}" type="slidenum">
              <a:rPr lang="en-DE" smtClean="0"/>
              <a:t>‹#›</a:t>
            </a:fld>
            <a:endParaRPr lang="en-DE"/>
          </a:p>
        </p:txBody>
      </p:sp>
    </p:spTree>
    <p:extLst>
      <p:ext uri="{BB962C8B-B14F-4D97-AF65-F5344CB8AC3E}">
        <p14:creationId xmlns:p14="http://schemas.microsoft.com/office/powerpoint/2010/main" val="21100317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8FA045-A0AD-49F4-BDCA-7984CF0641E1}" type="datetimeFigureOut">
              <a:rPr lang="en-DE" smtClean="0"/>
              <a:t>05/11/2025</a:t>
            </a:fld>
            <a:endParaRPr lang="en-DE"/>
          </a:p>
        </p:txBody>
      </p:sp>
      <p:sp>
        <p:nvSpPr>
          <p:cNvPr id="3" name="Footer Placeholder 2"/>
          <p:cNvSpPr>
            <a:spLocks noGrp="1"/>
          </p:cNvSpPr>
          <p:nvPr>
            <p:ph type="ftr" sz="quarter" idx="11"/>
          </p:nvPr>
        </p:nvSpPr>
        <p:spPr/>
        <p:txBody>
          <a:bodyPr/>
          <a:lstStyle/>
          <a:p>
            <a:endParaRPr lang="en-DE"/>
          </a:p>
        </p:txBody>
      </p:sp>
      <p:sp>
        <p:nvSpPr>
          <p:cNvPr id="4" name="Slide Number Placeholder 3"/>
          <p:cNvSpPr>
            <a:spLocks noGrp="1"/>
          </p:cNvSpPr>
          <p:nvPr>
            <p:ph type="sldNum" sz="quarter" idx="12"/>
          </p:nvPr>
        </p:nvSpPr>
        <p:spPr/>
        <p:txBody>
          <a:bodyPr/>
          <a:lstStyle/>
          <a:p>
            <a:fld id="{25F74E7F-B808-4969-94D0-B9F67848E91C}" type="slidenum">
              <a:rPr lang="en-DE" smtClean="0"/>
              <a:t>‹#›</a:t>
            </a:fld>
            <a:endParaRPr lang="en-DE"/>
          </a:p>
        </p:txBody>
      </p:sp>
    </p:spTree>
    <p:extLst>
      <p:ext uri="{BB962C8B-B14F-4D97-AF65-F5344CB8AC3E}">
        <p14:creationId xmlns:p14="http://schemas.microsoft.com/office/powerpoint/2010/main" val="290576974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C8FA045-A0AD-49F4-BDCA-7984CF0641E1}" type="datetimeFigureOut">
              <a:rPr lang="en-DE" smtClean="0"/>
              <a:t>05/11/2025</a:t>
            </a:fld>
            <a:endParaRPr lang="en-DE"/>
          </a:p>
        </p:txBody>
      </p:sp>
      <p:sp>
        <p:nvSpPr>
          <p:cNvPr id="6" name="Footer Placeholder 5"/>
          <p:cNvSpPr>
            <a:spLocks noGrp="1"/>
          </p:cNvSpPr>
          <p:nvPr>
            <p:ph type="ftr" sz="quarter" idx="11"/>
          </p:nvPr>
        </p:nvSpPr>
        <p:spPr/>
        <p:txBody>
          <a:bodyPr/>
          <a:lstStyle/>
          <a:p>
            <a:endParaRPr lang="en-DE"/>
          </a:p>
        </p:txBody>
      </p:sp>
      <p:sp>
        <p:nvSpPr>
          <p:cNvPr id="7" name="Slide Number Placeholder 6"/>
          <p:cNvSpPr>
            <a:spLocks noGrp="1"/>
          </p:cNvSpPr>
          <p:nvPr>
            <p:ph type="sldNum" sz="quarter" idx="12"/>
          </p:nvPr>
        </p:nvSpPr>
        <p:spPr/>
        <p:txBody>
          <a:bodyPr/>
          <a:lstStyle/>
          <a:p>
            <a:fld id="{25F74E7F-B808-4969-94D0-B9F67848E91C}" type="slidenum">
              <a:rPr lang="en-DE" smtClean="0"/>
              <a:t>‹#›</a:t>
            </a:fld>
            <a:endParaRPr lang="en-DE"/>
          </a:p>
        </p:txBody>
      </p:sp>
    </p:spTree>
    <p:extLst>
      <p:ext uri="{BB962C8B-B14F-4D97-AF65-F5344CB8AC3E}">
        <p14:creationId xmlns:p14="http://schemas.microsoft.com/office/powerpoint/2010/main" val="374579004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en-US"/>
              <a:t>Click to edit Master title style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en-US"/>
              <a:t>Click icon to add picture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Click to edit Master text styles</a:t>
            </a:r>
          </a:p>
        </p:txBody>
      </p:sp>
      <p:sp>
        <p:nvSpPr>
          <p:cNvPr id="5" name="Date Placeholder 4"/>
          <p:cNvSpPr>
            <a:spLocks noGrp="1"/>
          </p:cNvSpPr>
          <p:nvPr>
            <p:ph type="dt" sz="half" idx="10"/>
          </p:nvPr>
        </p:nvSpPr>
        <p:spPr/>
        <p:txBody>
          <a:bodyPr/>
          <a:lstStyle/>
          <a:p>
            <a:fld id="{7C8FA045-A0AD-49F4-BDCA-7984CF0641E1}" type="datetimeFigureOut">
              <a:rPr lang="en-DE" smtClean="0"/>
              <a:t>05/11/2025</a:t>
            </a:fld>
            <a:endParaRPr lang="en-DE"/>
          </a:p>
        </p:txBody>
      </p:sp>
      <p:sp>
        <p:nvSpPr>
          <p:cNvPr id="6" name="Footer Placeholder 5"/>
          <p:cNvSpPr>
            <a:spLocks noGrp="1"/>
          </p:cNvSpPr>
          <p:nvPr>
            <p:ph type="ftr" sz="quarter" idx="11"/>
          </p:nvPr>
        </p:nvSpPr>
        <p:spPr/>
        <p:txBody>
          <a:bodyPr/>
          <a:lstStyle/>
          <a:p>
            <a:endParaRPr lang="en-DE"/>
          </a:p>
        </p:txBody>
      </p:sp>
      <p:sp>
        <p:nvSpPr>
          <p:cNvPr id="7" name="Slide Number Placeholder 6"/>
          <p:cNvSpPr>
            <a:spLocks noGrp="1"/>
          </p:cNvSpPr>
          <p:nvPr>
            <p:ph type="sldNum" sz="quarter" idx="12"/>
          </p:nvPr>
        </p:nvSpPr>
        <p:spPr/>
        <p:txBody>
          <a:bodyPr/>
          <a:lstStyle/>
          <a:p>
            <a:fld id="{25F74E7F-B808-4969-94D0-B9F67848E91C}" type="slidenum">
              <a:rPr lang="en-DE" smtClean="0"/>
              <a:t>‹#›</a:t>
            </a:fld>
            <a:endParaRPr lang="en-DE"/>
          </a:p>
        </p:txBody>
      </p:sp>
    </p:spTree>
    <p:extLst>
      <p:ext uri="{BB962C8B-B14F-4D97-AF65-F5344CB8AC3E}">
        <p14:creationId xmlns:p14="http://schemas.microsoft.com/office/powerpoint/2010/main" val="297271876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7C8FA045-A0AD-49F4-BDCA-7984CF0641E1}" type="datetimeFigureOut">
              <a:rPr lang="en-DE" smtClean="0"/>
              <a:t>05/11/2025</a:t>
            </a:fld>
            <a:endParaRPr lang="en-DE"/>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DE"/>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25F74E7F-B808-4969-94D0-B9F67848E91C}" type="slidenum">
              <a:rPr lang="en-DE" smtClean="0"/>
              <a:t>‹#›</a:t>
            </a:fld>
            <a:endParaRPr lang="en-DE"/>
          </a:p>
        </p:txBody>
      </p:sp>
    </p:spTree>
    <p:extLst>
      <p:ext uri="{BB962C8B-B14F-4D97-AF65-F5344CB8AC3E}">
        <p14:creationId xmlns:p14="http://schemas.microsoft.com/office/powerpoint/2010/main" val="227180302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13" Type="http://schemas.openxmlformats.org/officeDocument/2006/relationships/image" Target="../media/image12.png"/><Relationship Id="rId18" Type="http://schemas.openxmlformats.org/officeDocument/2006/relationships/image" Target="../media/image17.png"/><Relationship Id="rId3" Type="http://schemas.openxmlformats.org/officeDocument/2006/relationships/image" Target="../media/image2.png"/><Relationship Id="rId21" Type="http://schemas.openxmlformats.org/officeDocument/2006/relationships/image" Target="../media/image20.png"/><Relationship Id="rId7" Type="http://schemas.openxmlformats.org/officeDocument/2006/relationships/image" Target="../media/image6.png"/><Relationship Id="rId12" Type="http://schemas.openxmlformats.org/officeDocument/2006/relationships/image" Target="../media/image11.png"/><Relationship Id="rId17" Type="http://schemas.openxmlformats.org/officeDocument/2006/relationships/image" Target="../media/image16.png"/><Relationship Id="rId2" Type="http://schemas.openxmlformats.org/officeDocument/2006/relationships/image" Target="../media/image1.png"/><Relationship Id="rId16" Type="http://schemas.openxmlformats.org/officeDocument/2006/relationships/image" Target="../media/image15.png"/><Relationship Id="rId20" Type="http://schemas.openxmlformats.org/officeDocument/2006/relationships/image" Target="../media/image19.png"/><Relationship Id="rId1" Type="http://schemas.openxmlformats.org/officeDocument/2006/relationships/slideLayout" Target="../slideLayouts/slideLayout7.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5" Type="http://schemas.openxmlformats.org/officeDocument/2006/relationships/image" Target="../media/image14.png"/><Relationship Id="rId10" Type="http://schemas.openxmlformats.org/officeDocument/2006/relationships/image" Target="../media/image9.png"/><Relationship Id="rId19" Type="http://schemas.openxmlformats.org/officeDocument/2006/relationships/image" Target="../media/image18.png"/><Relationship Id="rId4" Type="http://schemas.openxmlformats.org/officeDocument/2006/relationships/image" Target="../media/image3.png"/><Relationship Id="rId9" Type="http://schemas.openxmlformats.org/officeDocument/2006/relationships/image" Target="../media/image8.png"/><Relationship Id="rId1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4.jp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6" name="Group 25">
            <a:extLst>
              <a:ext uri="{FF2B5EF4-FFF2-40B4-BE49-F238E27FC236}">
                <a16:creationId xmlns:a16="http://schemas.microsoft.com/office/drawing/2014/main" id="{127EF058-FE97-C1FB-3475-87404FCBE992}"/>
              </a:ext>
            </a:extLst>
          </p:cNvPr>
          <p:cNvGrpSpPr/>
          <p:nvPr/>
        </p:nvGrpSpPr>
        <p:grpSpPr>
          <a:xfrm>
            <a:off x="-1860" y="85092"/>
            <a:ext cx="6854280" cy="9800633"/>
            <a:chOff x="-10753" y="275592"/>
            <a:chExt cx="39480375" cy="49831566"/>
          </a:xfrm>
        </p:grpSpPr>
        <p:sp>
          <p:nvSpPr>
            <p:cNvPr id="2" name="Rectangle 1">
              <a:extLst>
                <a:ext uri="{FF2B5EF4-FFF2-40B4-BE49-F238E27FC236}">
                  <a16:creationId xmlns:a16="http://schemas.microsoft.com/office/drawing/2014/main" id="{3ED3DEF8-9BED-C30D-A253-8FF44B1BE875}"/>
                </a:ext>
              </a:extLst>
            </p:cNvPr>
            <p:cNvSpPr/>
            <p:nvPr/>
          </p:nvSpPr>
          <p:spPr>
            <a:xfrm>
              <a:off x="-10753" y="43886689"/>
              <a:ext cx="39480375" cy="6220469"/>
            </a:xfrm>
            <a:prstGeom prst="rect">
              <a:avLst/>
            </a:prstGeom>
          </p:spPr>
          <p:txBody>
            <a:bodyPr wrap="square">
              <a:spAutoFit/>
            </a:bodyPr>
            <a:lstStyle/>
            <a:p>
              <a:pPr algn="just"/>
              <a:r>
                <a:rPr lang="en-US" sz="1050" b="1" dirty="0"/>
                <a:t>Figure S1: </a:t>
              </a:r>
              <a:r>
                <a:rPr lang="en-US" sz="1050" dirty="0"/>
                <a:t>Combined Discovery and Validation Cohort Leave-25%-Out Cross Validation. This figure presents twenty rounds of leave-25%-out cross-validation. In each round, a test case samples (in black) are used for testing, and the remaining cases used for episignature training are shown in red, along with control training samples in blue in both the heatmap and multidimensional scaling (MDS) plots. The last plots demonstrate the methylation variant pathogenicity (MVP) scores of the support vector machine (SVM) classifier model trained using the selected NOTCH1 episignature probes from training cases, 75% of controls, and other </a:t>
              </a:r>
              <a:r>
                <a:rPr lang="en-US" sz="1050" dirty="0" err="1"/>
                <a:t>EpiSign</a:t>
              </a:r>
              <a:r>
                <a:rPr lang="en-US" sz="1050" dirty="0"/>
                <a:t> samples (in blue). The remaining 25% of controls and other disorder samples are used for testing, alongside the NOTCH1 testing cases samples (in grey).</a:t>
              </a:r>
            </a:p>
          </p:txBody>
        </p:sp>
        <p:sp>
          <p:nvSpPr>
            <p:cNvPr id="3" name="TextBox 2">
              <a:extLst>
                <a:ext uri="{FF2B5EF4-FFF2-40B4-BE49-F238E27FC236}">
                  <a16:creationId xmlns:a16="http://schemas.microsoft.com/office/drawing/2014/main" id="{2016F427-79B4-D501-F37A-7CF52D44F580}"/>
                </a:ext>
              </a:extLst>
            </p:cNvPr>
            <p:cNvSpPr txBox="1"/>
            <p:nvPr/>
          </p:nvSpPr>
          <p:spPr>
            <a:xfrm>
              <a:off x="1104289" y="898243"/>
              <a:ext cx="7829778" cy="1408408"/>
            </a:xfrm>
            <a:prstGeom prst="rect">
              <a:avLst/>
            </a:prstGeom>
            <a:noFill/>
          </p:spPr>
          <p:txBody>
            <a:bodyPr wrap="none" rtlCol="0">
              <a:spAutoFit/>
            </a:bodyPr>
            <a:lstStyle/>
            <a:p>
              <a:r>
                <a:rPr lang="en-US" sz="1200" b="1" dirty="0"/>
                <a:t>Discovery samples</a:t>
              </a:r>
            </a:p>
          </p:txBody>
        </p:sp>
        <p:sp>
          <p:nvSpPr>
            <p:cNvPr id="4" name="TextBox 3">
              <a:extLst>
                <a:ext uri="{FF2B5EF4-FFF2-40B4-BE49-F238E27FC236}">
                  <a16:creationId xmlns:a16="http://schemas.microsoft.com/office/drawing/2014/main" id="{CE62882B-F74E-BCA3-9C7E-ABB20753D2DC}"/>
                </a:ext>
              </a:extLst>
            </p:cNvPr>
            <p:cNvSpPr txBox="1"/>
            <p:nvPr/>
          </p:nvSpPr>
          <p:spPr>
            <a:xfrm>
              <a:off x="20531267" y="24691447"/>
              <a:ext cx="8014817" cy="1408408"/>
            </a:xfrm>
            <a:prstGeom prst="rect">
              <a:avLst/>
            </a:prstGeom>
            <a:noFill/>
          </p:spPr>
          <p:txBody>
            <a:bodyPr wrap="none" rtlCol="0">
              <a:spAutoFit/>
            </a:bodyPr>
            <a:lstStyle/>
            <a:p>
              <a:r>
                <a:rPr lang="en-US" sz="1200" b="1" dirty="0"/>
                <a:t>Validation samples</a:t>
              </a:r>
            </a:p>
          </p:txBody>
        </p:sp>
        <p:sp>
          <p:nvSpPr>
            <p:cNvPr id="5" name="TextBox 4">
              <a:extLst>
                <a:ext uri="{FF2B5EF4-FFF2-40B4-BE49-F238E27FC236}">
                  <a16:creationId xmlns:a16="http://schemas.microsoft.com/office/drawing/2014/main" id="{33A86197-EB8A-9DC6-41E0-B79FF84A4F7F}"/>
                </a:ext>
              </a:extLst>
            </p:cNvPr>
            <p:cNvSpPr txBox="1"/>
            <p:nvPr/>
          </p:nvSpPr>
          <p:spPr>
            <a:xfrm>
              <a:off x="20509829" y="38660682"/>
              <a:ext cx="9929214" cy="1408408"/>
            </a:xfrm>
            <a:prstGeom prst="rect">
              <a:avLst/>
            </a:prstGeom>
            <a:noFill/>
          </p:spPr>
          <p:txBody>
            <a:bodyPr wrap="square" rtlCol="0">
              <a:spAutoFit/>
            </a:bodyPr>
            <a:lstStyle/>
            <a:p>
              <a:r>
                <a:rPr lang="en-US" sz="1200" b="1" dirty="0"/>
                <a:t>Positive VUS sample</a:t>
              </a:r>
            </a:p>
          </p:txBody>
        </p:sp>
        <p:pic>
          <p:nvPicPr>
            <p:cNvPr id="6" name="Picture 5">
              <a:extLst>
                <a:ext uri="{FF2B5EF4-FFF2-40B4-BE49-F238E27FC236}">
                  <a16:creationId xmlns:a16="http://schemas.microsoft.com/office/drawing/2014/main" id="{DAD8187F-1078-8C07-6177-2080F1AC67B1}"/>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729435" y="39812459"/>
              <a:ext cx="15358177" cy="4266761"/>
            </a:xfrm>
            <a:prstGeom prst="rect">
              <a:avLst/>
            </a:prstGeom>
          </p:spPr>
        </p:pic>
        <p:pic>
          <p:nvPicPr>
            <p:cNvPr id="7" name="Picture 6">
              <a:extLst>
                <a:ext uri="{FF2B5EF4-FFF2-40B4-BE49-F238E27FC236}">
                  <a16:creationId xmlns:a16="http://schemas.microsoft.com/office/drawing/2014/main" id="{5F32A1DA-1E2D-4E83-55E5-ED35DC4884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9750862" y="34702221"/>
              <a:ext cx="15358177" cy="4266761"/>
            </a:xfrm>
            <a:prstGeom prst="rect">
              <a:avLst/>
            </a:prstGeom>
          </p:spPr>
        </p:pic>
        <p:pic>
          <p:nvPicPr>
            <p:cNvPr id="8" name="Picture 7">
              <a:extLst>
                <a:ext uri="{FF2B5EF4-FFF2-40B4-BE49-F238E27FC236}">
                  <a16:creationId xmlns:a16="http://schemas.microsoft.com/office/drawing/2014/main" id="{52D02582-28BF-5F94-48C6-C16F6378D6B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2095095"/>
              <a:ext cx="15358172" cy="4266762"/>
            </a:xfrm>
            <a:prstGeom prst="rect">
              <a:avLst/>
            </a:prstGeom>
          </p:spPr>
        </p:pic>
        <p:pic>
          <p:nvPicPr>
            <p:cNvPr id="9" name="Picture 8">
              <a:extLst>
                <a:ext uri="{FF2B5EF4-FFF2-40B4-BE49-F238E27FC236}">
                  <a16:creationId xmlns:a16="http://schemas.microsoft.com/office/drawing/2014/main" id="{640B9B50-DA46-1EDE-0F21-A97E7FB2336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9750862" y="30328813"/>
              <a:ext cx="15358172" cy="4266761"/>
            </a:xfrm>
            <a:prstGeom prst="rect">
              <a:avLst/>
            </a:prstGeom>
          </p:spPr>
        </p:pic>
        <p:pic>
          <p:nvPicPr>
            <p:cNvPr id="10" name="Picture 9">
              <a:extLst>
                <a:ext uri="{FF2B5EF4-FFF2-40B4-BE49-F238E27FC236}">
                  <a16:creationId xmlns:a16="http://schemas.microsoft.com/office/drawing/2014/main" id="{C880223B-762B-E8BF-00BC-947AFCE82916}"/>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9750862" y="25813688"/>
              <a:ext cx="15358172" cy="4266761"/>
            </a:xfrm>
            <a:prstGeom prst="rect">
              <a:avLst/>
            </a:prstGeom>
          </p:spPr>
        </p:pic>
        <p:pic>
          <p:nvPicPr>
            <p:cNvPr id="11" name="Picture 10">
              <a:extLst>
                <a:ext uri="{FF2B5EF4-FFF2-40B4-BE49-F238E27FC236}">
                  <a16:creationId xmlns:a16="http://schemas.microsoft.com/office/drawing/2014/main" id="{DB2C720F-9B4E-0570-E0F3-A6679CEF346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0" y="6239619"/>
              <a:ext cx="15358172" cy="4266761"/>
            </a:xfrm>
            <a:prstGeom prst="rect">
              <a:avLst/>
            </a:prstGeom>
          </p:spPr>
        </p:pic>
        <p:pic>
          <p:nvPicPr>
            <p:cNvPr id="12" name="Picture 11">
              <a:extLst>
                <a:ext uri="{FF2B5EF4-FFF2-40B4-BE49-F238E27FC236}">
                  <a16:creationId xmlns:a16="http://schemas.microsoft.com/office/drawing/2014/main" id="{7CB072CA-3DCD-62FC-29F3-0D828E2A4BF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0" y="10410059"/>
              <a:ext cx="15358168" cy="4266761"/>
            </a:xfrm>
            <a:prstGeom prst="rect">
              <a:avLst/>
            </a:prstGeom>
          </p:spPr>
        </p:pic>
        <p:pic>
          <p:nvPicPr>
            <p:cNvPr id="13" name="Picture 12">
              <a:extLst>
                <a:ext uri="{FF2B5EF4-FFF2-40B4-BE49-F238E27FC236}">
                  <a16:creationId xmlns:a16="http://schemas.microsoft.com/office/drawing/2014/main" id="{76A21D21-A521-41AD-EE8E-2C3D9197221A}"/>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38" y="14553243"/>
              <a:ext cx="15358168" cy="4266760"/>
            </a:xfrm>
            <a:prstGeom prst="rect">
              <a:avLst/>
            </a:prstGeom>
          </p:spPr>
        </p:pic>
        <p:pic>
          <p:nvPicPr>
            <p:cNvPr id="14" name="Picture 13">
              <a:extLst>
                <a:ext uri="{FF2B5EF4-FFF2-40B4-BE49-F238E27FC236}">
                  <a16:creationId xmlns:a16="http://schemas.microsoft.com/office/drawing/2014/main" id="{FB8265CD-AA80-EC24-804A-AD88C1D3DD8F}"/>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31" y="18673060"/>
              <a:ext cx="15358165" cy="4266760"/>
            </a:xfrm>
            <a:prstGeom prst="rect">
              <a:avLst/>
            </a:prstGeom>
          </p:spPr>
        </p:pic>
        <p:pic>
          <p:nvPicPr>
            <p:cNvPr id="15" name="Picture 14">
              <a:extLst>
                <a:ext uri="{FF2B5EF4-FFF2-40B4-BE49-F238E27FC236}">
                  <a16:creationId xmlns:a16="http://schemas.microsoft.com/office/drawing/2014/main" id="{0FE7C91E-90DF-9C1E-6EFF-16EA84556A2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38" y="22816499"/>
              <a:ext cx="15358165" cy="4266759"/>
            </a:xfrm>
            <a:prstGeom prst="rect">
              <a:avLst/>
            </a:prstGeom>
          </p:spPr>
        </p:pic>
        <p:pic>
          <p:nvPicPr>
            <p:cNvPr id="16" name="Picture 15">
              <a:extLst>
                <a:ext uri="{FF2B5EF4-FFF2-40B4-BE49-F238E27FC236}">
                  <a16:creationId xmlns:a16="http://schemas.microsoft.com/office/drawing/2014/main" id="{AFBF30D1-806C-E01F-1FB6-77445B82768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9" y="26928705"/>
              <a:ext cx="15358161" cy="4266759"/>
            </a:xfrm>
            <a:prstGeom prst="rect">
              <a:avLst/>
            </a:prstGeom>
          </p:spPr>
        </p:pic>
        <p:pic>
          <p:nvPicPr>
            <p:cNvPr id="17" name="Picture 16">
              <a:extLst>
                <a:ext uri="{FF2B5EF4-FFF2-40B4-BE49-F238E27FC236}">
                  <a16:creationId xmlns:a16="http://schemas.microsoft.com/office/drawing/2014/main" id="{359D91BA-2D09-7B06-D193-4EEAF7F3E586}"/>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1387" y="30743715"/>
              <a:ext cx="15358161" cy="4266758"/>
            </a:xfrm>
            <a:prstGeom prst="rect">
              <a:avLst/>
            </a:prstGeom>
          </p:spPr>
        </p:pic>
        <p:pic>
          <p:nvPicPr>
            <p:cNvPr id="18" name="Picture 17">
              <a:extLst>
                <a:ext uri="{FF2B5EF4-FFF2-40B4-BE49-F238E27FC236}">
                  <a16:creationId xmlns:a16="http://schemas.microsoft.com/office/drawing/2014/main" id="{4CF7E0EB-3A4E-A70C-A040-B313DAAB1DCC}"/>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38" y="34896306"/>
              <a:ext cx="15358159" cy="4266758"/>
            </a:xfrm>
            <a:prstGeom prst="rect">
              <a:avLst/>
            </a:prstGeom>
          </p:spPr>
        </p:pic>
        <p:pic>
          <p:nvPicPr>
            <p:cNvPr id="19" name="Picture 18">
              <a:extLst>
                <a:ext uri="{FF2B5EF4-FFF2-40B4-BE49-F238E27FC236}">
                  <a16:creationId xmlns:a16="http://schemas.microsoft.com/office/drawing/2014/main" id="{DA6106B9-414F-0C7C-79B1-6B29E1E351EC}"/>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39" y="39280942"/>
              <a:ext cx="15358159" cy="4266757"/>
            </a:xfrm>
            <a:prstGeom prst="rect">
              <a:avLst/>
            </a:prstGeom>
          </p:spPr>
        </p:pic>
        <p:pic>
          <p:nvPicPr>
            <p:cNvPr id="20" name="Picture 19">
              <a:extLst>
                <a:ext uri="{FF2B5EF4-FFF2-40B4-BE49-F238E27FC236}">
                  <a16:creationId xmlns:a16="http://schemas.microsoft.com/office/drawing/2014/main" id="{6D1045CB-F7FD-2141-6BDE-D8F2254F175E}"/>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19750852" y="275592"/>
              <a:ext cx="15358155" cy="4266757"/>
            </a:xfrm>
            <a:prstGeom prst="rect">
              <a:avLst/>
            </a:prstGeom>
          </p:spPr>
        </p:pic>
        <p:pic>
          <p:nvPicPr>
            <p:cNvPr id="21" name="Picture 20">
              <a:extLst>
                <a:ext uri="{FF2B5EF4-FFF2-40B4-BE49-F238E27FC236}">
                  <a16:creationId xmlns:a16="http://schemas.microsoft.com/office/drawing/2014/main" id="{B3F1AA85-D80E-0E87-8B2F-D932C67E3F1C}"/>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9750847" y="4399940"/>
              <a:ext cx="15358155" cy="4266756"/>
            </a:xfrm>
            <a:prstGeom prst="rect">
              <a:avLst/>
            </a:prstGeom>
          </p:spPr>
        </p:pic>
        <p:pic>
          <p:nvPicPr>
            <p:cNvPr id="22" name="Picture 21">
              <a:extLst>
                <a:ext uri="{FF2B5EF4-FFF2-40B4-BE49-F238E27FC236}">
                  <a16:creationId xmlns:a16="http://schemas.microsoft.com/office/drawing/2014/main" id="{1D5A52DA-4FB4-1E94-C4C4-AEA983E62A63}"/>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9750851" y="8474168"/>
              <a:ext cx="15358151" cy="4266756"/>
            </a:xfrm>
            <a:prstGeom prst="rect">
              <a:avLst/>
            </a:prstGeom>
          </p:spPr>
        </p:pic>
        <p:pic>
          <p:nvPicPr>
            <p:cNvPr id="23" name="Picture 22">
              <a:extLst>
                <a:ext uri="{FF2B5EF4-FFF2-40B4-BE49-F238E27FC236}">
                  <a16:creationId xmlns:a16="http://schemas.microsoft.com/office/drawing/2014/main" id="{1F1D827D-2905-A59D-12A1-D4C51D43833D}"/>
                </a:ext>
              </a:extLst>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19750809" y="12598515"/>
              <a:ext cx="15358150" cy="4266756"/>
            </a:xfrm>
            <a:prstGeom prst="rect">
              <a:avLst/>
            </a:prstGeom>
          </p:spPr>
        </p:pic>
        <p:pic>
          <p:nvPicPr>
            <p:cNvPr id="24" name="Picture 23">
              <a:extLst>
                <a:ext uri="{FF2B5EF4-FFF2-40B4-BE49-F238E27FC236}">
                  <a16:creationId xmlns:a16="http://schemas.microsoft.com/office/drawing/2014/main" id="{9C273B43-CAD7-4D78-C5EC-4CA1DBD8B8E8}"/>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9750809" y="16722863"/>
              <a:ext cx="15358150" cy="4266755"/>
            </a:xfrm>
            <a:prstGeom prst="rect">
              <a:avLst/>
            </a:prstGeom>
          </p:spPr>
        </p:pic>
        <p:pic>
          <p:nvPicPr>
            <p:cNvPr id="25" name="Picture 24">
              <a:extLst>
                <a:ext uri="{FF2B5EF4-FFF2-40B4-BE49-F238E27FC236}">
                  <a16:creationId xmlns:a16="http://schemas.microsoft.com/office/drawing/2014/main" id="{A83926F1-D700-B1B3-AFDD-BA2675BB02F8}"/>
                </a:ext>
              </a:extLst>
            </p:cNvPr>
            <p:cNvPicPr>
              <a:picLocks noChangeAspect="1"/>
            </p:cNvPicPr>
            <p:nvPr/>
          </p:nvPicPr>
          <p:blipFill>
            <a:blip r:embed="rId21">
              <a:extLst>
                <a:ext uri="{28A0092B-C50C-407E-A947-70E740481C1C}">
                  <a14:useLocalDpi xmlns:a14="http://schemas.microsoft.com/office/drawing/2010/main" val="0"/>
                </a:ext>
              </a:extLst>
            </a:blip>
            <a:stretch>
              <a:fillRect/>
            </a:stretch>
          </p:blipFill>
          <p:spPr>
            <a:xfrm>
              <a:off x="19750802" y="20806442"/>
              <a:ext cx="15358146" cy="4266755"/>
            </a:xfrm>
            <a:prstGeom prst="rect">
              <a:avLst/>
            </a:prstGeom>
          </p:spPr>
        </p:pic>
      </p:grpSp>
    </p:spTree>
    <p:extLst>
      <p:ext uri="{BB962C8B-B14F-4D97-AF65-F5344CB8AC3E}">
        <p14:creationId xmlns:p14="http://schemas.microsoft.com/office/powerpoint/2010/main" val="4145415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Group 6">
            <a:extLst>
              <a:ext uri="{FF2B5EF4-FFF2-40B4-BE49-F238E27FC236}">
                <a16:creationId xmlns:a16="http://schemas.microsoft.com/office/drawing/2014/main" id="{F7F19E82-CEB5-AD8C-9C7B-0C4F9F01F7E6}"/>
              </a:ext>
            </a:extLst>
          </p:cNvPr>
          <p:cNvGrpSpPr>
            <a:grpSpLocks noChangeAspect="1"/>
          </p:cNvGrpSpPr>
          <p:nvPr/>
        </p:nvGrpSpPr>
        <p:grpSpPr>
          <a:xfrm>
            <a:off x="0" y="0"/>
            <a:ext cx="6858000" cy="5118221"/>
            <a:chOff x="221368" y="1189128"/>
            <a:chExt cx="39048787" cy="29142656"/>
          </a:xfrm>
        </p:grpSpPr>
        <p:sp>
          <p:nvSpPr>
            <p:cNvPr id="2" name="Rechthoek 1">
              <a:extLst>
                <a:ext uri="{FF2B5EF4-FFF2-40B4-BE49-F238E27FC236}">
                  <a16:creationId xmlns:a16="http://schemas.microsoft.com/office/drawing/2014/main" id="{EA921301-B239-4931-35B6-82D424D11992}"/>
                </a:ext>
              </a:extLst>
            </p:cNvPr>
            <p:cNvSpPr/>
            <p:nvPr/>
          </p:nvSpPr>
          <p:spPr>
            <a:xfrm>
              <a:off x="1045731" y="24548697"/>
              <a:ext cx="37776046" cy="5783087"/>
            </a:xfrm>
            <a:prstGeom prst="rect">
              <a:avLst/>
            </a:prstGeom>
          </p:spPr>
          <p:txBody>
            <a:bodyPr wrap="square">
              <a:spAutoFit/>
            </a:bodyPr>
            <a:lstStyle/>
            <a:p>
              <a:pPr algn="just">
                <a:spcAft>
                  <a:spcPts val="800"/>
                </a:spcAft>
              </a:pPr>
              <a:r>
                <a:rPr lang="en-US" sz="1200" b="1" dirty="0"/>
                <a:t>Figure S2</a:t>
              </a:r>
              <a:r>
                <a:rPr lang="en-US" sz="1200" b="1" dirty="0">
                  <a:ea typeface="Calibri" panose="020F0502020204030204" pitchFamily="34" charset="0"/>
                </a:rPr>
                <a:t>: Differentially methylated probes (DMPs) annotated in the context of CpG islands and genes. A: </a:t>
              </a:r>
              <a:r>
                <a:rPr lang="en-US" sz="1200" dirty="0">
                  <a:ea typeface="Calibri" panose="020F0502020204030204" pitchFamily="34" charset="0"/>
                </a:rPr>
                <a:t>DMPs in relation to genes. </a:t>
              </a:r>
              <a:r>
                <a:rPr lang="en-US" sz="1200" b="1" dirty="0">
                  <a:ea typeface="Calibri" panose="020F0502020204030204" pitchFamily="34" charset="0"/>
                </a:rPr>
                <a:t>B: </a:t>
              </a:r>
              <a:r>
                <a:rPr lang="en-US" sz="1200" dirty="0">
                  <a:ea typeface="Calibri" panose="020F0502020204030204" pitchFamily="34" charset="0"/>
                </a:rPr>
                <a:t>DMPs in CpG islands. Promoter (0-1 kb upstream of the transcription start site), Promoter+ (1-5 kb upstream of the TSS), CDS (coding sequence), Intergenic (other genome regions). Island (CpG islands), Shore (within 0-2 kb of a CpG island boundary), Shelf (within 2-4 kb of a CpG island boundary), </a:t>
              </a:r>
              <a:r>
                <a:rPr lang="en-US" sz="1200" dirty="0" err="1">
                  <a:ea typeface="Calibri" panose="020F0502020204030204" pitchFamily="34" charset="0"/>
                </a:rPr>
                <a:t>Inter_CGI</a:t>
              </a:r>
              <a:r>
                <a:rPr lang="en-US" sz="1200" dirty="0">
                  <a:ea typeface="Calibri" panose="020F0502020204030204" pitchFamily="34" charset="0"/>
                </a:rPr>
                <a:t> (other genome regions). </a:t>
              </a:r>
            </a:p>
          </p:txBody>
        </p:sp>
        <p:pic>
          <p:nvPicPr>
            <p:cNvPr id="3" name="Picture 2">
              <a:extLst>
                <a:ext uri="{FF2B5EF4-FFF2-40B4-BE49-F238E27FC236}">
                  <a16:creationId xmlns:a16="http://schemas.microsoft.com/office/drawing/2014/main" id="{737BB1B9-B335-4BDE-A5E9-5CC5931C210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94111" y="2358831"/>
              <a:ext cx="37776044" cy="10617415"/>
            </a:xfrm>
            <a:prstGeom prst="rect">
              <a:avLst/>
            </a:prstGeom>
          </p:spPr>
        </p:pic>
        <p:pic>
          <p:nvPicPr>
            <p:cNvPr id="4" name="Picture 3">
              <a:extLst>
                <a:ext uri="{FF2B5EF4-FFF2-40B4-BE49-F238E27FC236}">
                  <a16:creationId xmlns:a16="http://schemas.microsoft.com/office/drawing/2014/main" id="{19382EFB-5023-3450-3260-E716888AF36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94111" y="13410817"/>
              <a:ext cx="37776044" cy="10617415"/>
            </a:xfrm>
            <a:prstGeom prst="rect">
              <a:avLst/>
            </a:prstGeom>
          </p:spPr>
        </p:pic>
        <p:sp>
          <p:nvSpPr>
            <p:cNvPr id="5" name="TextBox 4">
              <a:extLst>
                <a:ext uri="{FF2B5EF4-FFF2-40B4-BE49-F238E27FC236}">
                  <a16:creationId xmlns:a16="http://schemas.microsoft.com/office/drawing/2014/main" id="{8A9F5326-684C-FEC2-24FD-671A8C5F84B9}"/>
                </a:ext>
              </a:extLst>
            </p:cNvPr>
            <p:cNvSpPr txBox="1"/>
            <p:nvPr/>
          </p:nvSpPr>
          <p:spPr>
            <a:xfrm>
              <a:off x="221368" y="1189128"/>
              <a:ext cx="1580855" cy="1577206"/>
            </a:xfrm>
            <a:prstGeom prst="rect">
              <a:avLst/>
            </a:prstGeom>
            <a:noFill/>
          </p:spPr>
          <p:txBody>
            <a:bodyPr wrap="none" rtlCol="0">
              <a:spAutoFit/>
            </a:bodyPr>
            <a:lstStyle/>
            <a:p>
              <a:r>
                <a:rPr lang="en-US" sz="1200" b="1" dirty="0"/>
                <a:t>A</a:t>
              </a:r>
            </a:p>
          </p:txBody>
        </p:sp>
        <p:sp>
          <p:nvSpPr>
            <p:cNvPr id="6" name="TextBox 5">
              <a:extLst>
                <a:ext uri="{FF2B5EF4-FFF2-40B4-BE49-F238E27FC236}">
                  <a16:creationId xmlns:a16="http://schemas.microsoft.com/office/drawing/2014/main" id="{71EBEB69-F28F-3EFB-9887-67AA94BF1E25}"/>
                </a:ext>
              </a:extLst>
            </p:cNvPr>
            <p:cNvSpPr txBox="1"/>
            <p:nvPr/>
          </p:nvSpPr>
          <p:spPr>
            <a:xfrm>
              <a:off x="274959" y="11841157"/>
              <a:ext cx="1544346" cy="1577206"/>
            </a:xfrm>
            <a:prstGeom prst="rect">
              <a:avLst/>
            </a:prstGeom>
            <a:noFill/>
          </p:spPr>
          <p:txBody>
            <a:bodyPr wrap="none" rtlCol="0">
              <a:spAutoFit/>
            </a:bodyPr>
            <a:lstStyle/>
            <a:p>
              <a:r>
                <a:rPr lang="en-US" sz="1200" b="1" dirty="0"/>
                <a:t>B</a:t>
              </a:r>
            </a:p>
          </p:txBody>
        </p:sp>
      </p:grpSp>
    </p:spTree>
    <p:extLst>
      <p:ext uri="{BB962C8B-B14F-4D97-AF65-F5344CB8AC3E}">
        <p14:creationId xmlns:p14="http://schemas.microsoft.com/office/powerpoint/2010/main" val="192253204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9B081415-25CF-AC6C-CCB1-B790B528B9C3}"/>
              </a:ext>
            </a:extLst>
          </p:cNvPr>
          <p:cNvGrpSpPr>
            <a:grpSpLocks noChangeAspect="1"/>
          </p:cNvGrpSpPr>
          <p:nvPr/>
        </p:nvGrpSpPr>
        <p:grpSpPr>
          <a:xfrm>
            <a:off x="0" y="157626"/>
            <a:ext cx="6858000" cy="6793625"/>
            <a:chOff x="3296638" y="2090052"/>
            <a:chExt cx="34594800" cy="34270066"/>
          </a:xfrm>
        </p:grpSpPr>
        <p:pic>
          <p:nvPicPr>
            <p:cNvPr id="2" name="Picture 1">
              <a:extLst>
                <a:ext uri="{FF2B5EF4-FFF2-40B4-BE49-F238E27FC236}">
                  <a16:creationId xmlns:a16="http://schemas.microsoft.com/office/drawing/2014/main" id="{7AE6E3AA-46AA-CD73-D4F7-C67101BE2DB9}"/>
                </a:ext>
              </a:extLst>
            </p:cNvPr>
            <p:cNvPicPr>
              <a:picLocks noChangeAspect="1"/>
            </p:cNvPicPr>
            <p:nvPr/>
          </p:nvPicPr>
          <p:blipFill>
            <a:blip r:embed="rId2"/>
            <a:srcRect t="6761" b="9244"/>
            <a:stretch/>
          </p:blipFill>
          <p:spPr bwMode="auto">
            <a:xfrm>
              <a:off x="5375716" y="2090052"/>
              <a:ext cx="31192272" cy="24189994"/>
            </a:xfrm>
            <a:prstGeom prst="rect">
              <a:avLst/>
            </a:prstGeom>
            <a:noFill/>
            <a:ln>
              <a:noFill/>
            </a:ln>
          </p:spPr>
        </p:pic>
        <p:sp>
          <p:nvSpPr>
            <p:cNvPr id="3" name="Rechthoek 1">
              <a:extLst>
                <a:ext uri="{FF2B5EF4-FFF2-40B4-BE49-F238E27FC236}">
                  <a16:creationId xmlns:a16="http://schemas.microsoft.com/office/drawing/2014/main" id="{664A0A9C-0A9B-7806-DFDC-2F3AB41AC3EF}"/>
                </a:ext>
              </a:extLst>
            </p:cNvPr>
            <p:cNvSpPr/>
            <p:nvPr/>
          </p:nvSpPr>
          <p:spPr>
            <a:xfrm>
              <a:off x="3296638" y="26527224"/>
              <a:ext cx="34594800" cy="9832894"/>
            </a:xfrm>
            <a:prstGeom prst="rect">
              <a:avLst/>
            </a:prstGeom>
          </p:spPr>
          <p:txBody>
            <a:bodyPr wrap="square">
              <a:spAutoFit/>
            </a:bodyPr>
            <a:lstStyle/>
            <a:p>
              <a:pPr algn="just">
                <a:spcAft>
                  <a:spcPts val="800"/>
                </a:spcAft>
              </a:pPr>
              <a:r>
                <a:rPr lang="en-US" sz="1200" b="1" dirty="0"/>
                <a:t>Figure S3: </a:t>
              </a:r>
              <a:r>
                <a:rPr lang="en-US" sz="1200" b="1" dirty="0">
                  <a:effectLst/>
                  <a:ea typeface="Calibri" panose="020F0502020204030204" pitchFamily="34" charset="0"/>
                  <a:cs typeface="Times New Roman" panose="02020603050405020304" pitchFamily="18" charset="0"/>
                </a:rPr>
                <a:t>STRING interaction network of genes which are co-located with probes in the NOTCH1-episignature</a:t>
              </a:r>
              <a:r>
                <a:rPr lang="en-US" sz="1200" dirty="0">
                  <a:effectLst/>
                  <a:ea typeface="Calibri" panose="020F0502020204030204" pitchFamily="34" charset="0"/>
                  <a:cs typeface="Times New Roman" panose="02020603050405020304" pitchFamily="18" charset="0"/>
                </a:rPr>
                <a:t>. Nodes represent overlapping genes with colors corresponding to suggested clusters (k-means clustering STRING). Edges represent data indicating an interaction, comprising “</a:t>
              </a:r>
              <a:r>
                <a:rPr lang="en-US" sz="1200" dirty="0" err="1">
                  <a:effectLst/>
                  <a:ea typeface="Calibri" panose="020F0502020204030204" pitchFamily="34" charset="0"/>
                  <a:cs typeface="Times New Roman" panose="02020603050405020304" pitchFamily="18" charset="0"/>
                </a:rPr>
                <a:t>Textmining</a:t>
              </a:r>
              <a:r>
                <a:rPr lang="en-US" sz="1200" dirty="0">
                  <a:effectLst/>
                  <a:ea typeface="Calibri" panose="020F0502020204030204" pitchFamily="34" charset="0"/>
                  <a:cs typeface="Times New Roman" panose="02020603050405020304" pitchFamily="18" charset="0"/>
                </a:rPr>
                <a:t>” (green lines), “Experiments” (pink lines) and “Databases” (blue lines). The minimal required interaction score cutoff was defined at &gt; 0.4.</a:t>
              </a:r>
              <a:endParaRPr lang="en-DE" sz="1200" dirty="0"/>
            </a:p>
            <a:p>
              <a:pPr algn="just">
                <a:spcAft>
                  <a:spcPts val="800"/>
                </a:spcAft>
              </a:pPr>
              <a:endParaRPr lang="en-US" sz="5400" dirty="0">
                <a:ea typeface="Calibri" panose="020F0502020204030204" pitchFamily="34" charset="0"/>
              </a:endParaRPr>
            </a:p>
          </p:txBody>
        </p:sp>
      </p:grpSp>
    </p:spTree>
    <p:extLst>
      <p:ext uri="{BB962C8B-B14F-4D97-AF65-F5344CB8AC3E}">
        <p14:creationId xmlns:p14="http://schemas.microsoft.com/office/powerpoint/2010/main" val="19012709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1E95B4A9-BCA4-97AB-1930-5E70FEEACF1D}"/>
              </a:ext>
            </a:extLst>
          </p:cNvPr>
          <p:cNvGrpSpPr>
            <a:grpSpLocks noChangeAspect="1"/>
          </p:cNvGrpSpPr>
          <p:nvPr/>
        </p:nvGrpSpPr>
        <p:grpSpPr>
          <a:xfrm>
            <a:off x="0" y="198337"/>
            <a:ext cx="6858000" cy="3052061"/>
            <a:chOff x="2514599" y="13884606"/>
            <a:chExt cx="34472563" cy="15341551"/>
          </a:xfrm>
        </p:grpSpPr>
        <p:sp>
          <p:nvSpPr>
            <p:cNvPr id="2" name="TextBox 1">
              <a:extLst>
                <a:ext uri="{FF2B5EF4-FFF2-40B4-BE49-F238E27FC236}">
                  <a16:creationId xmlns:a16="http://schemas.microsoft.com/office/drawing/2014/main" id="{ACA8CFDD-508E-8CCF-21CA-1F673F2441E8}"/>
                </a:ext>
              </a:extLst>
            </p:cNvPr>
            <p:cNvSpPr txBox="1"/>
            <p:nvPr/>
          </p:nvSpPr>
          <p:spPr>
            <a:xfrm>
              <a:off x="2514599" y="24120805"/>
              <a:ext cx="34472563" cy="5105352"/>
            </a:xfrm>
            <a:prstGeom prst="rect">
              <a:avLst/>
            </a:prstGeom>
            <a:noFill/>
          </p:spPr>
          <p:txBody>
            <a:bodyPr wrap="square">
              <a:spAutoFit/>
            </a:bodyPr>
            <a:lstStyle/>
            <a:p>
              <a:pPr algn="just"/>
              <a:r>
                <a:rPr lang="en-GB" sz="1200" b="1" dirty="0">
                  <a:effectLst/>
                  <a:latin typeface="Calibri" panose="020F0502020204030204" pitchFamily="34" charset="0"/>
                  <a:ea typeface="Times New Roman" panose="02020603050405020304" pitchFamily="18" charset="0"/>
                  <a:cs typeface="Calibri" panose="020F0502020204030204" pitchFamily="34" charset="0"/>
                </a:rPr>
                <a:t>Figure S</a:t>
              </a:r>
              <a:r>
                <a:rPr lang="en-US" sz="1200" b="1" dirty="0">
                  <a:effectLst/>
                  <a:latin typeface="Calibri" panose="020F0502020204030204" pitchFamily="34" charset="0"/>
                  <a:ea typeface="Times New Roman" panose="02020603050405020304" pitchFamily="18" charset="0"/>
                  <a:cs typeface="Calibri" panose="020F0502020204030204" pitchFamily="34" charset="0"/>
                </a:rPr>
                <a:t>4:</a:t>
              </a:r>
              <a:r>
                <a:rPr lang="en-US" sz="1200" dirty="0">
                  <a:effectLst/>
                  <a:latin typeface="Calibri" panose="020F0502020204030204" pitchFamily="34" charset="0"/>
                  <a:ea typeface="Times New Roman" panose="02020603050405020304" pitchFamily="18" charset="0"/>
                  <a:cs typeface="Calibri" panose="020F0502020204030204" pitchFamily="34" charset="0"/>
                </a:rPr>
                <a:t> </a:t>
              </a:r>
              <a:r>
                <a:rPr lang="en-GB" sz="1200" b="1" dirty="0" err="1">
                  <a:effectLst/>
                  <a:latin typeface="Calibri" panose="020F0502020204030204" pitchFamily="34" charset="0"/>
                  <a:ea typeface="Times New Roman" panose="02020603050405020304" pitchFamily="18" charset="0"/>
                  <a:cs typeface="Calibri" panose="020F0502020204030204" pitchFamily="34" charset="0"/>
                </a:rPr>
                <a:t>DNAm</a:t>
              </a:r>
              <a:r>
                <a:rPr lang="en-GB" sz="1200" b="1" dirty="0">
                  <a:effectLst/>
                  <a:latin typeface="Calibri" panose="020F0502020204030204" pitchFamily="34" charset="0"/>
                  <a:ea typeface="Times New Roman" panose="02020603050405020304" pitchFamily="18" charset="0"/>
                  <a:cs typeface="Calibri" panose="020F0502020204030204" pitchFamily="34" charset="0"/>
                </a:rPr>
                <a:t> prediction scores for the tested samples with </a:t>
              </a:r>
              <a:r>
                <a:rPr lang="en-GB" sz="1200" b="1" i="1" dirty="0">
                  <a:effectLst/>
                  <a:latin typeface="Calibri" panose="020F0502020204030204" pitchFamily="34" charset="0"/>
                  <a:ea typeface="Times New Roman" panose="02020603050405020304" pitchFamily="18" charset="0"/>
                  <a:cs typeface="Calibri" panose="020F0502020204030204" pitchFamily="34" charset="0"/>
                </a:rPr>
                <a:t>NOTCH1</a:t>
              </a:r>
              <a:r>
                <a:rPr lang="en-GB" sz="1200" b="1" dirty="0">
                  <a:effectLst/>
                  <a:latin typeface="Calibri" panose="020F0502020204030204" pitchFamily="34" charset="0"/>
                  <a:ea typeface="Times New Roman" panose="02020603050405020304" pitchFamily="18" charset="0"/>
                  <a:cs typeface="Calibri" panose="020F0502020204030204" pitchFamily="34" charset="0"/>
                </a:rPr>
                <a:t>-variants. </a:t>
              </a:r>
              <a:r>
                <a:rPr lang="en-GB" sz="1200" dirty="0">
                  <a:effectLst/>
                  <a:latin typeface="Calibri" panose="020F0502020204030204" pitchFamily="34" charset="0"/>
                  <a:ea typeface="Times New Roman" panose="02020603050405020304" pitchFamily="18" charset="0"/>
                  <a:cs typeface="Calibri" panose="020F0502020204030204" pitchFamily="34" charset="0"/>
                </a:rPr>
                <a:t>The colour indicates the testing set to which each sample was assigned, and the shape corresponds to the variant type. The y-axis indicates the individual prediction score regarding the </a:t>
              </a:r>
              <a:r>
                <a:rPr lang="en-GB" sz="1200" i="1" dirty="0">
                  <a:effectLst/>
                  <a:latin typeface="Calibri" panose="020F0502020204030204" pitchFamily="34" charset="0"/>
                  <a:ea typeface="Times New Roman" panose="02020603050405020304" pitchFamily="18" charset="0"/>
                  <a:cs typeface="Calibri" panose="020F0502020204030204" pitchFamily="34" charset="0"/>
                </a:rPr>
                <a:t>NOTCH1</a:t>
              </a:r>
              <a:r>
                <a:rPr lang="en-GB" sz="1200" dirty="0">
                  <a:effectLst/>
                  <a:latin typeface="Calibri" panose="020F0502020204030204" pitchFamily="34" charset="0"/>
                  <a:ea typeface="Times New Roman" panose="02020603050405020304" pitchFamily="18" charset="0"/>
                  <a:cs typeface="Calibri" panose="020F0502020204030204" pitchFamily="34" charset="0"/>
                </a:rPr>
                <a:t>-specific </a:t>
              </a:r>
              <a:r>
                <a:rPr lang="en-GB" sz="1200" dirty="0" err="1">
                  <a:effectLst/>
                  <a:latin typeface="Calibri" panose="020F0502020204030204" pitchFamily="34" charset="0"/>
                  <a:ea typeface="Times New Roman" panose="02020603050405020304" pitchFamily="18" charset="0"/>
                  <a:cs typeface="Calibri" panose="020F0502020204030204" pitchFamily="34" charset="0"/>
                </a:rPr>
                <a:t>episignature</a:t>
              </a:r>
              <a:r>
                <a:rPr lang="en-GB" sz="1200" dirty="0">
                  <a:effectLst/>
                  <a:latin typeface="Calibri" panose="020F0502020204030204" pitchFamily="34" charset="0"/>
                  <a:ea typeface="Times New Roman" panose="02020603050405020304" pitchFamily="18" charset="0"/>
                  <a:cs typeface="Calibri" panose="020F0502020204030204" pitchFamily="34" charset="0"/>
                </a:rPr>
                <a:t>. Three samples showed low overlap (p.(E242K), p.(G427R) and p.(R592C)), while one sample showed an intermediate score (p.(622N)). Coloured squares outline the domain structure of NOTCH1.     </a:t>
              </a:r>
              <a:endParaRPr lang="en-DE" sz="1200" dirty="0">
                <a:effectLst/>
                <a:latin typeface="Calibri" panose="020F0502020204030204" pitchFamily="34" charset="0"/>
                <a:ea typeface="Times New Roman" panose="02020603050405020304" pitchFamily="18" charset="0"/>
                <a:cs typeface="Calibri" panose="020F0502020204030204" pitchFamily="34" charset="0"/>
              </a:endParaRPr>
            </a:p>
          </p:txBody>
        </p:sp>
        <p:pic>
          <p:nvPicPr>
            <p:cNvPr id="3" name="Picture 2">
              <a:extLst>
                <a:ext uri="{FF2B5EF4-FFF2-40B4-BE49-F238E27FC236}">
                  <a16:creationId xmlns:a16="http://schemas.microsoft.com/office/drawing/2014/main" id="{16E650D9-DEF2-242E-F9E3-16E635301AA4}"/>
                </a:ext>
              </a:extLst>
            </p:cNvPr>
            <p:cNvPicPr>
              <a:picLocks noChangeAspect="1"/>
            </p:cNvPicPr>
            <p:nvPr/>
          </p:nvPicPr>
          <p:blipFill>
            <a:blip r:embed="rId2"/>
            <a:srcRect t="6774" r="4426"/>
            <a:stretch/>
          </p:blipFill>
          <p:spPr bwMode="auto">
            <a:xfrm>
              <a:off x="3137020" y="13884606"/>
              <a:ext cx="31494094" cy="10236198"/>
            </a:xfrm>
            <a:prstGeom prst="rect">
              <a:avLst/>
            </a:prstGeom>
            <a:noFill/>
            <a:ln>
              <a:noFill/>
            </a:ln>
          </p:spPr>
        </p:pic>
      </p:grpSp>
    </p:spTree>
    <p:extLst>
      <p:ext uri="{BB962C8B-B14F-4D97-AF65-F5344CB8AC3E}">
        <p14:creationId xmlns:p14="http://schemas.microsoft.com/office/powerpoint/2010/main" val="8581256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a:extLst>
              <a:ext uri="{FF2B5EF4-FFF2-40B4-BE49-F238E27FC236}">
                <a16:creationId xmlns:a16="http://schemas.microsoft.com/office/drawing/2014/main" id="{2F339F0A-2411-BA12-65FE-6A807B55E686}"/>
              </a:ext>
            </a:extLst>
          </p:cNvPr>
          <p:cNvGrpSpPr/>
          <p:nvPr/>
        </p:nvGrpSpPr>
        <p:grpSpPr>
          <a:xfrm>
            <a:off x="87736" y="155678"/>
            <a:ext cx="6541664" cy="9719481"/>
            <a:chOff x="1343763" y="355826"/>
            <a:chExt cx="6541664" cy="9719481"/>
          </a:xfrm>
        </p:grpSpPr>
        <p:sp>
          <p:nvSpPr>
            <p:cNvPr id="6" name="TextBox 5">
              <a:extLst>
                <a:ext uri="{FF2B5EF4-FFF2-40B4-BE49-F238E27FC236}">
                  <a16:creationId xmlns:a16="http://schemas.microsoft.com/office/drawing/2014/main" id="{CB3AAA6F-AE2E-6646-198D-4F0E18EF85ED}"/>
                </a:ext>
              </a:extLst>
            </p:cNvPr>
            <p:cNvSpPr txBox="1"/>
            <p:nvPr/>
          </p:nvSpPr>
          <p:spPr>
            <a:xfrm>
              <a:off x="1343763" y="7028319"/>
              <a:ext cx="6541664" cy="3046988"/>
            </a:xfrm>
            <a:prstGeom prst="rect">
              <a:avLst/>
            </a:prstGeom>
            <a:noFill/>
          </p:spPr>
          <p:txBody>
            <a:bodyPr wrap="square" rtlCol="0">
              <a:spAutoFit/>
            </a:bodyPr>
            <a:lstStyle/>
            <a:p>
              <a:pPr algn="just"/>
              <a:r>
                <a:rPr lang="en-GB" sz="1200" b="1" dirty="0"/>
                <a:t>Figure S5</a:t>
              </a:r>
              <a:r>
                <a:rPr lang="en-GB" sz="1200" dirty="0"/>
                <a:t>. Modelled structural alignment of 150_151insSerAsnProCysAla (</a:t>
              </a:r>
              <a:r>
                <a:rPr lang="en-GB" sz="1200" b="1" dirty="0"/>
                <a:t>A</a:t>
              </a:r>
              <a:r>
                <a:rPr lang="en-GB" sz="1200" dirty="0"/>
                <a:t>) and 1095_1096insCysAsp (</a:t>
              </a:r>
              <a:r>
                <a:rPr lang="en-GB" sz="1200" b="1" dirty="0"/>
                <a:t>B</a:t>
              </a:r>
              <a:r>
                <a:rPr lang="en-GB" sz="1200" dirty="0"/>
                <a:t>). It included 5fma_A (light grey, (</a:t>
              </a:r>
              <a:r>
                <a:rPr lang="en-GB" sz="1200" b="1" dirty="0"/>
                <a:t>A</a:t>
              </a:r>
              <a:r>
                <a:rPr lang="en-GB" sz="1200" dirty="0"/>
                <a:t>)), the refined AF3 model without insertion (dark grey), and with insertion (teal). Cysteines forming disulfide bonds are shown as sticks with labels in black (without insertion) or deep teal (with insertion). The start and end of the insertion are indicated by spheres with labels (grey: without insertion; teal: with insertion). Calcium ions in 5fma are shown as green spheres.</a:t>
              </a:r>
            </a:p>
            <a:p>
              <a:pPr algn="just"/>
              <a:r>
                <a:rPr lang="en-GB" sz="1200" dirty="0"/>
                <a:t>The insertion of </a:t>
              </a:r>
              <a:r>
                <a:rPr lang="en-GB" sz="1200" dirty="0" err="1"/>
                <a:t>SerAsnProCysAla</a:t>
              </a:r>
              <a:r>
                <a:rPr lang="en-GB" sz="1200" dirty="0"/>
                <a:t> between A150 and N151 still allows formation of the three canonical disulfide bonds within the EGF-like</a:t>
              </a:r>
              <a:r>
                <a:rPr lang="en-US" altLang="zh-CN" sz="1200" dirty="0"/>
                <a:t>4</a:t>
              </a:r>
              <a:r>
                <a:rPr lang="en-GB" sz="1200" dirty="0"/>
                <a:t> domain. However, it introduces a free sulfhydryl group (–SH) on the outer surface and induces a twist (12.3O) between EGF-like domain 3 and 4, neither of which involves calcium binding.</a:t>
              </a:r>
            </a:p>
            <a:p>
              <a:pPr algn="just"/>
              <a:r>
                <a:rPr lang="en-GB" sz="1200" dirty="0"/>
                <a:t>The insertion of </a:t>
              </a:r>
              <a:r>
                <a:rPr lang="en-GB" sz="1200" dirty="0" err="1"/>
                <a:t>Cys</a:t>
              </a:r>
              <a:r>
                <a:rPr lang="en-GB" sz="1200" dirty="0"/>
                <a:t> and Asp between D1095 and V1096 remains the EGF-like domain conformation but introduces a longer linker between EGF-like 27 and 28, neither of which involves calcium binding, including an inner-surface exposed free –SH at the outer surface and one more negative charged Asp. </a:t>
              </a:r>
            </a:p>
            <a:p>
              <a:pPr algn="just"/>
              <a:r>
                <a:rPr lang="en-GB" sz="1200" dirty="0"/>
                <a:t>The overall impact is uncertain only from the modelling, but the free –SH could reduce stability or promote abnormal aggregation, while the altered interdomain orientation may transmit conformational changes along the tandem of EGF-like domains.  </a:t>
              </a:r>
              <a:endParaRPr lang="en-DE" sz="1200" dirty="0"/>
            </a:p>
            <a:p>
              <a:pPr algn="just"/>
              <a:endParaRPr lang="en-DE" sz="1200" dirty="0"/>
            </a:p>
          </p:txBody>
        </p:sp>
        <p:grpSp>
          <p:nvGrpSpPr>
            <p:cNvPr id="7" name="Group 6">
              <a:extLst>
                <a:ext uri="{FF2B5EF4-FFF2-40B4-BE49-F238E27FC236}">
                  <a16:creationId xmlns:a16="http://schemas.microsoft.com/office/drawing/2014/main" id="{F6B7FBD2-308E-8560-D7EB-4D40655C8769}"/>
                </a:ext>
              </a:extLst>
            </p:cNvPr>
            <p:cNvGrpSpPr/>
            <p:nvPr/>
          </p:nvGrpSpPr>
          <p:grpSpPr>
            <a:xfrm>
              <a:off x="1443471" y="355826"/>
              <a:ext cx="5012195" cy="6547656"/>
              <a:chOff x="413741" y="1235659"/>
              <a:chExt cx="5012195" cy="6547656"/>
            </a:xfrm>
          </p:grpSpPr>
          <p:pic>
            <p:nvPicPr>
              <p:cNvPr id="8" name="Picture 7">
                <a:extLst>
                  <a:ext uri="{FF2B5EF4-FFF2-40B4-BE49-F238E27FC236}">
                    <a16:creationId xmlns:a16="http://schemas.microsoft.com/office/drawing/2014/main" id="{6C263035-C089-D805-B3B0-86D57E5176F5}"/>
                  </a:ext>
                </a:extLst>
              </p:cNvPr>
              <p:cNvPicPr>
                <a:picLocks noChangeAspect="1"/>
              </p:cNvPicPr>
              <p:nvPr/>
            </p:nvPicPr>
            <p:blipFill>
              <a:blip r:embed="rId2"/>
              <a:stretch>
                <a:fillRect/>
              </a:stretch>
            </p:blipFill>
            <p:spPr>
              <a:xfrm>
                <a:off x="413741" y="1235659"/>
                <a:ext cx="5012195" cy="3241250"/>
              </a:xfrm>
              <a:prstGeom prst="rect">
                <a:avLst/>
              </a:prstGeom>
            </p:spPr>
          </p:pic>
          <p:pic>
            <p:nvPicPr>
              <p:cNvPr id="9" name="Picture 8">
                <a:extLst>
                  <a:ext uri="{FF2B5EF4-FFF2-40B4-BE49-F238E27FC236}">
                    <a16:creationId xmlns:a16="http://schemas.microsoft.com/office/drawing/2014/main" id="{3C4CB8FD-3F19-75E8-3CB6-CABEF7D3C0B0}"/>
                  </a:ext>
                </a:extLst>
              </p:cNvPr>
              <p:cNvPicPr>
                <a:picLocks noChangeAspect="1"/>
              </p:cNvPicPr>
              <p:nvPr/>
            </p:nvPicPr>
            <p:blipFill>
              <a:blip r:embed="rId3"/>
              <a:srcRect l="4076" r="8038"/>
              <a:stretch>
                <a:fillRect/>
              </a:stretch>
            </p:blipFill>
            <p:spPr>
              <a:xfrm>
                <a:off x="413741" y="4296229"/>
                <a:ext cx="4703274" cy="3487086"/>
              </a:xfrm>
              <a:prstGeom prst="rect">
                <a:avLst/>
              </a:prstGeom>
            </p:spPr>
          </p:pic>
        </p:grpSp>
      </p:grpSp>
      <p:sp>
        <p:nvSpPr>
          <p:cNvPr id="13" name="TextBox 12">
            <a:extLst>
              <a:ext uri="{FF2B5EF4-FFF2-40B4-BE49-F238E27FC236}">
                <a16:creationId xmlns:a16="http://schemas.microsoft.com/office/drawing/2014/main" id="{FE25A784-9DFC-B8A0-5BA9-C64E19452B4B}"/>
              </a:ext>
            </a:extLst>
          </p:cNvPr>
          <p:cNvSpPr txBox="1"/>
          <p:nvPr/>
        </p:nvSpPr>
        <p:spPr>
          <a:xfrm>
            <a:off x="0" y="-38100"/>
            <a:ext cx="340158" cy="400110"/>
          </a:xfrm>
          <a:prstGeom prst="rect">
            <a:avLst/>
          </a:prstGeom>
          <a:noFill/>
        </p:spPr>
        <p:txBody>
          <a:bodyPr wrap="none" rtlCol="0">
            <a:spAutoFit/>
          </a:bodyPr>
          <a:lstStyle/>
          <a:p>
            <a:r>
              <a:rPr lang="de-DE" sz="2000" b="1" dirty="0"/>
              <a:t>A</a:t>
            </a:r>
            <a:endParaRPr lang="en-DE" sz="2000" b="1" dirty="0"/>
          </a:p>
        </p:txBody>
      </p:sp>
      <p:sp>
        <p:nvSpPr>
          <p:cNvPr id="14" name="TextBox 13">
            <a:extLst>
              <a:ext uri="{FF2B5EF4-FFF2-40B4-BE49-F238E27FC236}">
                <a16:creationId xmlns:a16="http://schemas.microsoft.com/office/drawing/2014/main" id="{4A7FE797-51DD-4947-11FE-8136C6A08930}"/>
              </a:ext>
            </a:extLst>
          </p:cNvPr>
          <p:cNvSpPr txBox="1"/>
          <p:nvPr/>
        </p:nvSpPr>
        <p:spPr>
          <a:xfrm>
            <a:off x="11222" y="3332617"/>
            <a:ext cx="328936" cy="400110"/>
          </a:xfrm>
          <a:prstGeom prst="rect">
            <a:avLst/>
          </a:prstGeom>
          <a:noFill/>
        </p:spPr>
        <p:txBody>
          <a:bodyPr wrap="none" rtlCol="0">
            <a:spAutoFit/>
          </a:bodyPr>
          <a:lstStyle/>
          <a:p>
            <a:r>
              <a:rPr lang="de-DE" sz="2000" b="1" dirty="0"/>
              <a:t>B</a:t>
            </a:r>
            <a:endParaRPr lang="en-DE" sz="2000" b="1" dirty="0"/>
          </a:p>
        </p:txBody>
      </p:sp>
    </p:spTree>
    <p:extLst>
      <p:ext uri="{BB962C8B-B14F-4D97-AF65-F5344CB8AC3E}">
        <p14:creationId xmlns:p14="http://schemas.microsoft.com/office/powerpoint/2010/main" val="35177814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438C6850-ED6E-2A5E-8033-52A9171D7B92}"/>
              </a:ext>
            </a:extLst>
          </p:cNvPr>
          <p:cNvGrpSpPr/>
          <p:nvPr/>
        </p:nvGrpSpPr>
        <p:grpSpPr>
          <a:xfrm>
            <a:off x="200025" y="246740"/>
            <a:ext cx="6486526" cy="8210627"/>
            <a:chOff x="200025" y="627740"/>
            <a:chExt cx="6486526" cy="8210627"/>
          </a:xfrm>
        </p:grpSpPr>
        <p:sp>
          <p:nvSpPr>
            <p:cNvPr id="4" name="TextBox 3">
              <a:extLst>
                <a:ext uri="{FF2B5EF4-FFF2-40B4-BE49-F238E27FC236}">
                  <a16:creationId xmlns:a16="http://schemas.microsoft.com/office/drawing/2014/main" id="{D3E332D1-28BE-92AB-8F6C-7ADF9D8CF3EF}"/>
                </a:ext>
              </a:extLst>
            </p:cNvPr>
            <p:cNvSpPr txBox="1"/>
            <p:nvPr/>
          </p:nvSpPr>
          <p:spPr>
            <a:xfrm>
              <a:off x="200025" y="6530043"/>
              <a:ext cx="6486526" cy="2308324"/>
            </a:xfrm>
            <a:prstGeom prst="rect">
              <a:avLst/>
            </a:prstGeom>
            <a:noFill/>
          </p:spPr>
          <p:txBody>
            <a:bodyPr wrap="square">
              <a:spAutoFit/>
            </a:bodyPr>
            <a:lstStyle/>
            <a:p>
              <a:pPr algn="just"/>
              <a:r>
                <a:rPr lang="en-GB" sz="1200" b="1" dirty="0"/>
                <a:t>Figure S6</a:t>
              </a:r>
              <a:r>
                <a:rPr lang="en-GB" sz="1200" dirty="0"/>
                <a:t>. Modelled structural alignment of R353C and R592C including 5uk5 (light grey: NOTCH1, purple: Jag1, (</a:t>
              </a:r>
              <a:r>
                <a:rPr lang="en-GB" sz="1200" b="1" dirty="0"/>
                <a:t>A</a:t>
              </a:r>
              <a:r>
                <a:rPr lang="en-GB" sz="1200" dirty="0"/>
                <a:t>)), the refined wild-type AF3 model (dark grey), and with substitution (teal). Cysteines forming disulfide bonds are shown as sticks. Calcium ions in 5uk5 are shown as green spheres. R353 is highly conserved in most orthologs and paralogs across eukaryotes, whereas R592 is less conserved. Prediction scores from various resources (</a:t>
              </a:r>
              <a:r>
                <a:rPr lang="en-GB" sz="1200" dirty="0" err="1"/>
                <a:t>AlphaMissense</a:t>
              </a:r>
              <a:r>
                <a:rPr lang="en-GB" sz="1200" dirty="0"/>
                <a:t>, </a:t>
              </a:r>
              <a:r>
                <a:rPr lang="en-GB" sz="1200" dirty="0" err="1"/>
                <a:t>PolyPhen</a:t>
              </a:r>
              <a:r>
                <a:rPr lang="en-GB" sz="1200" dirty="0"/>
                <a:t>, SIFT, CADD, etc.) are ambiguous or even contradictory.</a:t>
              </a:r>
            </a:p>
            <a:p>
              <a:pPr algn="just"/>
              <a:r>
                <a:rPr lang="en-GB" sz="1200" dirty="0"/>
                <a:t>As shown, R592C, and R353C are unlikely to form stable disulfide bonds due to their local environment, including orientation, folding order, and distance from other cysteines. Among these, R592 lies within calcium-binding EGF-like domains 15, but is not known to participate directly in an interaction interface. By contrast, R353 (PDB: 5UK5) contributes to calcium binding, and substitution of arginine with cysteine may alter the electronic environment and thereby weaken calcium-binding affinity</a:t>
              </a:r>
              <a:r>
                <a:rPr lang="zh-CN" altLang="en-US" sz="1200" dirty="0"/>
                <a:t> </a:t>
              </a:r>
              <a:r>
                <a:rPr lang="en-US" altLang="zh-CN" sz="1200" dirty="0"/>
                <a:t>and further reducing the geometric rigidity of NOTCH1.</a:t>
              </a:r>
              <a:endParaRPr lang="en-DE" sz="1200" dirty="0"/>
            </a:p>
          </p:txBody>
        </p:sp>
        <p:grpSp>
          <p:nvGrpSpPr>
            <p:cNvPr id="5" name="Group 4">
              <a:extLst>
                <a:ext uri="{FF2B5EF4-FFF2-40B4-BE49-F238E27FC236}">
                  <a16:creationId xmlns:a16="http://schemas.microsoft.com/office/drawing/2014/main" id="{1190065E-03A1-ACB3-77E0-FC37E6FCB451}"/>
                </a:ext>
              </a:extLst>
            </p:cNvPr>
            <p:cNvGrpSpPr/>
            <p:nvPr/>
          </p:nvGrpSpPr>
          <p:grpSpPr>
            <a:xfrm>
              <a:off x="278683" y="627740"/>
              <a:ext cx="3886200" cy="5383137"/>
              <a:chOff x="-1626324" y="627739"/>
              <a:chExt cx="3886200" cy="5383137"/>
            </a:xfrm>
          </p:grpSpPr>
          <p:pic>
            <p:nvPicPr>
              <p:cNvPr id="6" name="Picture 5">
                <a:extLst>
                  <a:ext uri="{FF2B5EF4-FFF2-40B4-BE49-F238E27FC236}">
                    <a16:creationId xmlns:a16="http://schemas.microsoft.com/office/drawing/2014/main" id="{DE436DBD-6B6A-1221-93E1-4CAF64B3D578}"/>
                  </a:ext>
                </a:extLst>
              </p:cNvPr>
              <p:cNvPicPr>
                <a:picLocks noChangeAspect="1"/>
              </p:cNvPicPr>
              <p:nvPr/>
            </p:nvPicPr>
            <p:blipFill>
              <a:blip r:embed="rId2"/>
              <a:stretch>
                <a:fillRect/>
              </a:stretch>
            </p:blipFill>
            <p:spPr>
              <a:xfrm>
                <a:off x="-1626324" y="627739"/>
                <a:ext cx="3886200" cy="2515164"/>
              </a:xfrm>
              <a:prstGeom prst="rect">
                <a:avLst/>
              </a:prstGeom>
            </p:spPr>
          </p:pic>
          <p:pic>
            <p:nvPicPr>
              <p:cNvPr id="7" name="Picture 6">
                <a:extLst>
                  <a:ext uri="{FF2B5EF4-FFF2-40B4-BE49-F238E27FC236}">
                    <a16:creationId xmlns:a16="http://schemas.microsoft.com/office/drawing/2014/main" id="{D959C60D-8757-3AE9-4314-5D62435A81C9}"/>
                  </a:ext>
                </a:extLst>
              </p:cNvPr>
              <p:cNvPicPr>
                <a:picLocks noChangeAspect="1"/>
              </p:cNvPicPr>
              <p:nvPr/>
            </p:nvPicPr>
            <p:blipFill>
              <a:blip r:embed="rId3"/>
              <a:srcRect l="6402"/>
              <a:stretch>
                <a:fillRect/>
              </a:stretch>
            </p:blipFill>
            <p:spPr>
              <a:xfrm>
                <a:off x="-1626324" y="3495712"/>
                <a:ext cx="3689382" cy="2515164"/>
              </a:xfrm>
              <a:prstGeom prst="rect">
                <a:avLst/>
              </a:prstGeom>
            </p:spPr>
          </p:pic>
        </p:grpSp>
      </p:grpSp>
      <p:sp>
        <p:nvSpPr>
          <p:cNvPr id="11" name="TextBox 10">
            <a:extLst>
              <a:ext uri="{FF2B5EF4-FFF2-40B4-BE49-F238E27FC236}">
                <a16:creationId xmlns:a16="http://schemas.microsoft.com/office/drawing/2014/main" id="{D30B4A97-4F8C-0BE4-2545-12FCD74B97FF}"/>
              </a:ext>
            </a:extLst>
          </p:cNvPr>
          <p:cNvSpPr txBox="1"/>
          <p:nvPr/>
        </p:nvSpPr>
        <p:spPr>
          <a:xfrm>
            <a:off x="0" y="-38100"/>
            <a:ext cx="340158" cy="400110"/>
          </a:xfrm>
          <a:prstGeom prst="rect">
            <a:avLst/>
          </a:prstGeom>
          <a:noFill/>
        </p:spPr>
        <p:txBody>
          <a:bodyPr wrap="none" rtlCol="0">
            <a:spAutoFit/>
          </a:bodyPr>
          <a:lstStyle/>
          <a:p>
            <a:r>
              <a:rPr lang="de-DE" sz="2000" b="1" dirty="0"/>
              <a:t>A</a:t>
            </a:r>
            <a:endParaRPr lang="en-DE" sz="2000" b="1" dirty="0"/>
          </a:p>
        </p:txBody>
      </p:sp>
      <p:sp>
        <p:nvSpPr>
          <p:cNvPr id="12" name="TextBox 11">
            <a:extLst>
              <a:ext uri="{FF2B5EF4-FFF2-40B4-BE49-F238E27FC236}">
                <a16:creationId xmlns:a16="http://schemas.microsoft.com/office/drawing/2014/main" id="{86532156-05D3-ED1B-A2B4-B6E874C9E5CD}"/>
              </a:ext>
            </a:extLst>
          </p:cNvPr>
          <p:cNvSpPr txBox="1"/>
          <p:nvPr/>
        </p:nvSpPr>
        <p:spPr>
          <a:xfrm>
            <a:off x="0" y="2890479"/>
            <a:ext cx="328936" cy="400110"/>
          </a:xfrm>
          <a:prstGeom prst="rect">
            <a:avLst/>
          </a:prstGeom>
          <a:noFill/>
        </p:spPr>
        <p:txBody>
          <a:bodyPr wrap="none" rtlCol="0">
            <a:spAutoFit/>
          </a:bodyPr>
          <a:lstStyle/>
          <a:p>
            <a:r>
              <a:rPr lang="de-DE" sz="2000" b="1" dirty="0"/>
              <a:t>B</a:t>
            </a:r>
            <a:endParaRPr lang="en-DE" sz="2000" b="1" dirty="0"/>
          </a:p>
        </p:txBody>
      </p:sp>
    </p:spTree>
    <p:extLst>
      <p:ext uri="{BB962C8B-B14F-4D97-AF65-F5344CB8AC3E}">
        <p14:creationId xmlns:p14="http://schemas.microsoft.com/office/powerpoint/2010/main" val="17760080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959450F-96CA-2647-0717-C10FDC8ECA73}"/>
              </a:ext>
            </a:extLst>
          </p:cNvPr>
          <p:cNvPicPr>
            <a:picLocks noChangeAspect="1"/>
          </p:cNvPicPr>
          <p:nvPr/>
        </p:nvPicPr>
        <p:blipFill>
          <a:blip r:embed="rId2"/>
          <a:stretch>
            <a:fillRect/>
          </a:stretch>
        </p:blipFill>
        <p:spPr>
          <a:xfrm>
            <a:off x="261731" y="443074"/>
            <a:ext cx="6046304" cy="3896379"/>
          </a:xfrm>
          <a:prstGeom prst="rect">
            <a:avLst/>
          </a:prstGeom>
        </p:spPr>
      </p:pic>
      <p:sp>
        <p:nvSpPr>
          <p:cNvPr id="4" name="TextBox 3">
            <a:extLst>
              <a:ext uri="{FF2B5EF4-FFF2-40B4-BE49-F238E27FC236}">
                <a16:creationId xmlns:a16="http://schemas.microsoft.com/office/drawing/2014/main" id="{DAB4359D-3821-6E13-B62F-27EDC6694C04}"/>
              </a:ext>
            </a:extLst>
          </p:cNvPr>
          <p:cNvSpPr txBox="1"/>
          <p:nvPr/>
        </p:nvSpPr>
        <p:spPr>
          <a:xfrm>
            <a:off x="212703" y="4384294"/>
            <a:ext cx="6445272" cy="2123658"/>
          </a:xfrm>
          <a:prstGeom prst="rect">
            <a:avLst/>
          </a:prstGeom>
          <a:noFill/>
        </p:spPr>
        <p:txBody>
          <a:bodyPr wrap="square">
            <a:spAutoFit/>
          </a:bodyPr>
          <a:lstStyle/>
          <a:p>
            <a:pPr algn="just"/>
            <a:r>
              <a:rPr lang="en-GB" sz="1200" b="1" dirty="0"/>
              <a:t>Figure S7</a:t>
            </a:r>
            <a:r>
              <a:rPr lang="en-GB" sz="1200" dirty="0"/>
              <a:t>. Modelled structural alignment of C206F_R207C including 5fma_A (light grey), the refined wild-type AF3 model (dark grey), and with substitution (teal). Cysteines forming disulfide bonds are shown as sticks. Calcium ions in 5fma are shown as green spheres. </a:t>
            </a:r>
          </a:p>
          <a:p>
            <a:pPr algn="just"/>
            <a:r>
              <a:rPr lang="en-GB" sz="1200" dirty="0"/>
              <a:t>As shown, C206 forms the third disulfide bond of the calcium-binding EGF-like 5 domain. Substitution of R207 with cysteine may compensate for the loss of C206, thereby preserving the third disulfide bond within this domain. Therefore, the biallelic substitutions C206F and R207C is almost functionally similar to a replacement of Arginine with Phenylalanine. Since EGF-like domains 8–13 are known to mediate interactions with DLL4 (PDB: 4XL1) and Jagged1 (PDB: 5UK5), the EGF-like domains 1–7 may contribute to receptor conformation or recognition. If so, the R-to-F substitution may impact this recognition function.</a:t>
            </a:r>
            <a:endParaRPr lang="en-DE" sz="1200" dirty="0"/>
          </a:p>
          <a:p>
            <a:pPr algn="just"/>
            <a:endParaRPr lang="en-DE" sz="1200" dirty="0"/>
          </a:p>
        </p:txBody>
      </p:sp>
    </p:spTree>
    <p:extLst>
      <p:ext uri="{BB962C8B-B14F-4D97-AF65-F5344CB8AC3E}">
        <p14:creationId xmlns:p14="http://schemas.microsoft.com/office/powerpoint/2010/main" val="11371351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a:extLst>
              <a:ext uri="{FF2B5EF4-FFF2-40B4-BE49-F238E27FC236}">
                <a16:creationId xmlns:a16="http://schemas.microsoft.com/office/drawing/2014/main" id="{15210C89-32D4-FDCB-7ECC-A7B7CB897538}"/>
              </a:ext>
            </a:extLst>
          </p:cNvPr>
          <p:cNvGrpSpPr/>
          <p:nvPr/>
        </p:nvGrpSpPr>
        <p:grpSpPr>
          <a:xfrm>
            <a:off x="0" y="7596"/>
            <a:ext cx="6769100" cy="9091057"/>
            <a:chOff x="1246623" y="482817"/>
            <a:chExt cx="6769100" cy="9091057"/>
          </a:xfrm>
        </p:grpSpPr>
        <p:grpSp>
          <p:nvGrpSpPr>
            <p:cNvPr id="5" name="Group 4">
              <a:extLst>
                <a:ext uri="{FF2B5EF4-FFF2-40B4-BE49-F238E27FC236}">
                  <a16:creationId xmlns:a16="http://schemas.microsoft.com/office/drawing/2014/main" id="{0958C6A4-2BDE-066B-0CF5-626721DC43F2}"/>
                </a:ext>
              </a:extLst>
            </p:cNvPr>
            <p:cNvGrpSpPr/>
            <p:nvPr/>
          </p:nvGrpSpPr>
          <p:grpSpPr>
            <a:xfrm>
              <a:off x="1246623" y="3286339"/>
              <a:ext cx="6769100" cy="6287535"/>
              <a:chOff x="1246623" y="3384310"/>
              <a:chExt cx="6769100" cy="6287535"/>
            </a:xfrm>
          </p:grpSpPr>
          <p:pic>
            <p:nvPicPr>
              <p:cNvPr id="7" name="Picture 6">
                <a:extLst>
                  <a:ext uri="{FF2B5EF4-FFF2-40B4-BE49-F238E27FC236}">
                    <a16:creationId xmlns:a16="http://schemas.microsoft.com/office/drawing/2014/main" id="{BD8DA46C-9316-1339-FF80-B7E9F90CB47E}"/>
                  </a:ext>
                </a:extLst>
              </p:cNvPr>
              <p:cNvPicPr>
                <a:picLocks noChangeAspect="1"/>
              </p:cNvPicPr>
              <p:nvPr/>
            </p:nvPicPr>
            <p:blipFill>
              <a:blip r:embed="rId2"/>
              <a:stretch>
                <a:fillRect/>
              </a:stretch>
            </p:blipFill>
            <p:spPr>
              <a:xfrm>
                <a:off x="1568405" y="3384310"/>
                <a:ext cx="4240951" cy="2927539"/>
              </a:xfrm>
              <a:prstGeom prst="rect">
                <a:avLst/>
              </a:prstGeom>
            </p:spPr>
          </p:pic>
          <p:sp>
            <p:nvSpPr>
              <p:cNvPr id="9" name="TextBox 8">
                <a:extLst>
                  <a:ext uri="{FF2B5EF4-FFF2-40B4-BE49-F238E27FC236}">
                    <a16:creationId xmlns:a16="http://schemas.microsoft.com/office/drawing/2014/main" id="{FE20A1BC-41E8-66F9-A567-566AC8EB55DD}"/>
                  </a:ext>
                </a:extLst>
              </p:cNvPr>
              <p:cNvSpPr txBox="1"/>
              <p:nvPr/>
            </p:nvSpPr>
            <p:spPr>
              <a:xfrm>
                <a:off x="1246623" y="6255525"/>
                <a:ext cx="6769100" cy="3416320"/>
              </a:xfrm>
              <a:prstGeom prst="rect">
                <a:avLst/>
              </a:prstGeom>
              <a:noFill/>
            </p:spPr>
            <p:txBody>
              <a:bodyPr wrap="square">
                <a:spAutoFit/>
              </a:bodyPr>
              <a:lstStyle/>
              <a:p>
                <a:r>
                  <a:rPr lang="en-GB" sz="1200" b="1" dirty="0"/>
                  <a:t>Figure S8</a:t>
                </a:r>
                <a:r>
                  <a:rPr lang="en-GB" sz="1200" dirty="0"/>
                  <a:t>. Modelled structural alignment of C332Y and C552Y including 5uk5 (light grey: NOTCH1, purple: Jag1, (</a:t>
                </a:r>
                <a:r>
                  <a:rPr lang="en-GB" sz="1200" b="1" dirty="0"/>
                  <a:t>A</a:t>
                </a:r>
                <a:r>
                  <a:rPr lang="en-GB" sz="1200" dirty="0"/>
                  <a:t>)), the refined wild-type AF3 model (dark grey), and with substitution (teal). Cysteines forming disulfide bonds are shown as sticks. Calcium ions in 5uk5 are shown as green spheres.</a:t>
                </a:r>
              </a:p>
              <a:p>
                <a:pPr algn="just"/>
                <a:r>
                  <a:rPr lang="en-GB" sz="1200" dirty="0"/>
                  <a:t>C332 and C552 form disulfide bonds within the calcium-binding EGF-like domains 8 and 14, respectively, with EGF-like 8-12 reported to interact with Jagged1. Substitution of either cysteine would disrupt these bonds, resulting in reduced stability and subtle conformational changes within the domain. Nevertheless, because the bond affected by C552 is the second disulfide, the overall EGF-like fold is largely preserved.</a:t>
                </a:r>
              </a:p>
              <a:p>
                <a:pPr algn="just"/>
                <a:r>
                  <a:rPr lang="en-GB" sz="1200" dirty="0"/>
                  <a:t>C332 lies in a flexible coil and C332Y is oriented toward the core of the EGF domain, where the bulky aromatic side chain may contribute to a hydrophobic core and form hydrogen bonds with residues adjacent to the remaining free cysteine (C323), thereby partially retaining the conformation. However, this effect is weaker than the stabilizing contribution of the native disulfide bond. By contrast, Y552 is located in a </a:t>
                </a:r>
                <a:r>
                  <a:rPr lang="el-GR" sz="1200" dirty="0"/>
                  <a:t>β-</a:t>
                </a:r>
                <a:r>
                  <a:rPr lang="en-GB" sz="1200" dirty="0"/>
                  <a:t>strand. The side chains of the adjacent </a:t>
                </a:r>
                <a:r>
                  <a:rPr lang="en-GB" sz="1200" dirty="0" err="1"/>
                  <a:t>Thr</a:t>
                </a:r>
                <a:r>
                  <a:rPr lang="en-GB" sz="1200" dirty="0"/>
                  <a:t> and Val appear to orient Tyr away from the remaining free –SH of C537, which lies within a coil. Nevertheless, the local Pro536–Cys537–Lys538 may still orient C537 toward Y552, with reduced stability compared to the WT disulfide bond. It is worth noting that the functional consequences may differ in various structural context. For instance, C323, the remaining free cysteine of C332Y, lies in the interaction interface between NOTCH1 and Jagged1, and the undesired increased flexibility in this region may impact their interaction.</a:t>
                </a:r>
              </a:p>
              <a:p>
                <a:endParaRPr lang="en-DE" sz="1200" dirty="0"/>
              </a:p>
            </p:txBody>
          </p:sp>
        </p:grpSp>
        <p:pic>
          <p:nvPicPr>
            <p:cNvPr id="6" name="Picture 5">
              <a:extLst>
                <a:ext uri="{FF2B5EF4-FFF2-40B4-BE49-F238E27FC236}">
                  <a16:creationId xmlns:a16="http://schemas.microsoft.com/office/drawing/2014/main" id="{B6ADA861-BC64-4F02-A762-D47F0AA616A5}"/>
                </a:ext>
              </a:extLst>
            </p:cNvPr>
            <p:cNvPicPr>
              <a:picLocks noChangeAspect="1"/>
            </p:cNvPicPr>
            <p:nvPr/>
          </p:nvPicPr>
          <p:blipFill>
            <a:blip r:embed="rId3"/>
            <a:stretch>
              <a:fillRect/>
            </a:stretch>
          </p:blipFill>
          <p:spPr>
            <a:xfrm>
              <a:off x="1574495" y="482817"/>
              <a:ext cx="4240951" cy="2803522"/>
            </a:xfrm>
            <a:prstGeom prst="rect">
              <a:avLst/>
            </a:prstGeom>
          </p:spPr>
        </p:pic>
      </p:grpSp>
      <p:sp>
        <p:nvSpPr>
          <p:cNvPr id="12" name="TextBox 11">
            <a:extLst>
              <a:ext uri="{FF2B5EF4-FFF2-40B4-BE49-F238E27FC236}">
                <a16:creationId xmlns:a16="http://schemas.microsoft.com/office/drawing/2014/main" id="{561F40ED-513B-3A59-17C9-8091073B3C72}"/>
              </a:ext>
            </a:extLst>
          </p:cNvPr>
          <p:cNvSpPr txBox="1"/>
          <p:nvPr/>
        </p:nvSpPr>
        <p:spPr>
          <a:xfrm>
            <a:off x="0" y="-38100"/>
            <a:ext cx="340158" cy="400110"/>
          </a:xfrm>
          <a:prstGeom prst="rect">
            <a:avLst/>
          </a:prstGeom>
          <a:noFill/>
        </p:spPr>
        <p:txBody>
          <a:bodyPr wrap="none" rtlCol="0">
            <a:spAutoFit/>
          </a:bodyPr>
          <a:lstStyle/>
          <a:p>
            <a:r>
              <a:rPr lang="de-DE" sz="2000" b="1" dirty="0"/>
              <a:t>A</a:t>
            </a:r>
            <a:endParaRPr lang="en-DE" sz="2000" b="1" dirty="0"/>
          </a:p>
        </p:txBody>
      </p:sp>
      <p:sp>
        <p:nvSpPr>
          <p:cNvPr id="13" name="TextBox 12">
            <a:extLst>
              <a:ext uri="{FF2B5EF4-FFF2-40B4-BE49-F238E27FC236}">
                <a16:creationId xmlns:a16="http://schemas.microsoft.com/office/drawing/2014/main" id="{A5333329-EBBD-8094-C23D-BD260C131A92}"/>
              </a:ext>
            </a:extLst>
          </p:cNvPr>
          <p:cNvSpPr txBox="1"/>
          <p:nvPr/>
        </p:nvSpPr>
        <p:spPr>
          <a:xfrm>
            <a:off x="0" y="2765422"/>
            <a:ext cx="328936" cy="400110"/>
          </a:xfrm>
          <a:prstGeom prst="rect">
            <a:avLst/>
          </a:prstGeom>
          <a:noFill/>
        </p:spPr>
        <p:txBody>
          <a:bodyPr wrap="none" rtlCol="0">
            <a:spAutoFit/>
          </a:bodyPr>
          <a:lstStyle/>
          <a:p>
            <a:r>
              <a:rPr lang="de-DE" sz="2000" b="1" dirty="0"/>
              <a:t>B</a:t>
            </a:r>
            <a:endParaRPr lang="en-DE" sz="2000" b="1" dirty="0"/>
          </a:p>
        </p:txBody>
      </p:sp>
    </p:spTree>
    <p:extLst>
      <p:ext uri="{BB962C8B-B14F-4D97-AF65-F5344CB8AC3E}">
        <p14:creationId xmlns:p14="http://schemas.microsoft.com/office/powerpoint/2010/main" val="38434035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0CABA164-A670-F3A1-2CFC-E768C963CF88}"/>
              </a:ext>
            </a:extLst>
          </p:cNvPr>
          <p:cNvPicPr>
            <a:picLocks noChangeAspect="1"/>
          </p:cNvPicPr>
          <p:nvPr/>
        </p:nvPicPr>
        <p:blipFill>
          <a:blip r:embed="rId2"/>
          <a:stretch>
            <a:fillRect/>
          </a:stretch>
        </p:blipFill>
        <p:spPr>
          <a:xfrm>
            <a:off x="233334" y="357362"/>
            <a:ext cx="2791906" cy="2350184"/>
          </a:xfrm>
          <a:prstGeom prst="rect">
            <a:avLst/>
          </a:prstGeom>
        </p:spPr>
      </p:pic>
      <p:sp>
        <p:nvSpPr>
          <p:cNvPr id="3" name="TextBox 2">
            <a:extLst>
              <a:ext uri="{FF2B5EF4-FFF2-40B4-BE49-F238E27FC236}">
                <a16:creationId xmlns:a16="http://schemas.microsoft.com/office/drawing/2014/main" id="{12FAFBB0-B02B-5048-382F-AC5CEAAE7AE8}"/>
              </a:ext>
            </a:extLst>
          </p:cNvPr>
          <p:cNvSpPr txBox="1"/>
          <p:nvPr/>
        </p:nvSpPr>
        <p:spPr>
          <a:xfrm>
            <a:off x="164468" y="5619100"/>
            <a:ext cx="6508989" cy="1569660"/>
          </a:xfrm>
          <a:prstGeom prst="rect">
            <a:avLst/>
          </a:prstGeom>
          <a:noFill/>
        </p:spPr>
        <p:txBody>
          <a:bodyPr wrap="square">
            <a:spAutoFit/>
          </a:bodyPr>
          <a:lstStyle/>
          <a:p>
            <a:pPr algn="just"/>
            <a:r>
              <a:rPr lang="en-GB" sz="1200" b="1" dirty="0"/>
              <a:t>Figure S9. </a:t>
            </a:r>
            <a:r>
              <a:rPr lang="en-GB" sz="1200" dirty="0"/>
              <a:t>(</a:t>
            </a:r>
            <a:r>
              <a:rPr lang="en-GB" sz="1200" b="1" dirty="0"/>
              <a:t>A</a:t>
            </a:r>
            <a:r>
              <a:rPr lang="en-GB" sz="1200" dirty="0"/>
              <a:t>) Modelled structural alignment of Y2074C including 2f8x (light grey: NOTCH1, magenta: MAML1, green: RBPJ), the refined wild-type AF3 model (dark grey), and with substitution (teal). (</a:t>
            </a:r>
            <a:r>
              <a:rPr lang="en-GB" sz="1200" b="1" dirty="0"/>
              <a:t>B</a:t>
            </a:r>
            <a:r>
              <a:rPr lang="en-GB" sz="1200" dirty="0"/>
              <a:t>) local environment of Y2074 in the refined wild-type AF3 model. Y2074 is surrounded by several hydrophobic residues that help stabilize the local conformation of the ANK domain and provide the proper spacing between D2108 and G2072 for subsequent interaction with MAML1. Substitution of Tyr with </a:t>
            </a:r>
            <a:r>
              <a:rPr lang="en-GB" sz="1200" dirty="0" err="1"/>
              <a:t>Cys</a:t>
            </a:r>
            <a:r>
              <a:rPr lang="en-GB" sz="1200" dirty="0"/>
              <a:t> would disrupt this hydrophobic environment, increase the flexibility of the ANK region, and thereby destabilize the interaction with MAML1.</a:t>
            </a:r>
          </a:p>
          <a:p>
            <a:pPr algn="just"/>
            <a:r>
              <a:rPr lang="en-GB" sz="1200" dirty="0"/>
              <a:t> </a:t>
            </a:r>
            <a:endParaRPr lang="en-DE" sz="1200" dirty="0"/>
          </a:p>
        </p:txBody>
      </p:sp>
      <p:pic>
        <p:nvPicPr>
          <p:cNvPr id="5" name="Picture 4">
            <a:extLst>
              <a:ext uri="{FF2B5EF4-FFF2-40B4-BE49-F238E27FC236}">
                <a16:creationId xmlns:a16="http://schemas.microsoft.com/office/drawing/2014/main" id="{CA844DC0-D9F9-C84A-9B80-24894D569C2B}"/>
              </a:ext>
            </a:extLst>
          </p:cNvPr>
          <p:cNvPicPr>
            <a:picLocks noChangeAspect="1"/>
          </p:cNvPicPr>
          <p:nvPr/>
        </p:nvPicPr>
        <p:blipFill>
          <a:blip r:embed="rId3"/>
          <a:stretch>
            <a:fillRect/>
          </a:stretch>
        </p:blipFill>
        <p:spPr>
          <a:xfrm>
            <a:off x="442172" y="3011014"/>
            <a:ext cx="2374231" cy="2434678"/>
          </a:xfrm>
          <a:prstGeom prst="rect">
            <a:avLst/>
          </a:prstGeom>
        </p:spPr>
      </p:pic>
      <p:sp>
        <p:nvSpPr>
          <p:cNvPr id="6" name="TextBox 5">
            <a:extLst>
              <a:ext uri="{FF2B5EF4-FFF2-40B4-BE49-F238E27FC236}">
                <a16:creationId xmlns:a16="http://schemas.microsoft.com/office/drawing/2014/main" id="{05291CA8-0BAD-E430-D2BE-C6DC8715F21F}"/>
              </a:ext>
            </a:extLst>
          </p:cNvPr>
          <p:cNvSpPr txBox="1"/>
          <p:nvPr/>
        </p:nvSpPr>
        <p:spPr>
          <a:xfrm>
            <a:off x="0" y="-38100"/>
            <a:ext cx="340158" cy="400110"/>
          </a:xfrm>
          <a:prstGeom prst="rect">
            <a:avLst/>
          </a:prstGeom>
          <a:noFill/>
        </p:spPr>
        <p:txBody>
          <a:bodyPr wrap="none" rtlCol="0">
            <a:spAutoFit/>
          </a:bodyPr>
          <a:lstStyle/>
          <a:p>
            <a:r>
              <a:rPr lang="de-DE" sz="2000" b="1" dirty="0"/>
              <a:t>A</a:t>
            </a:r>
            <a:endParaRPr lang="en-DE" sz="2000" b="1" dirty="0"/>
          </a:p>
        </p:txBody>
      </p:sp>
      <p:sp>
        <p:nvSpPr>
          <p:cNvPr id="7" name="TextBox 6">
            <a:extLst>
              <a:ext uri="{FF2B5EF4-FFF2-40B4-BE49-F238E27FC236}">
                <a16:creationId xmlns:a16="http://schemas.microsoft.com/office/drawing/2014/main" id="{1CE6B221-A827-CEE3-2686-711B7324C36C}"/>
              </a:ext>
            </a:extLst>
          </p:cNvPr>
          <p:cNvSpPr txBox="1"/>
          <p:nvPr/>
        </p:nvSpPr>
        <p:spPr>
          <a:xfrm>
            <a:off x="0" y="2890479"/>
            <a:ext cx="328936" cy="400110"/>
          </a:xfrm>
          <a:prstGeom prst="rect">
            <a:avLst/>
          </a:prstGeom>
          <a:noFill/>
        </p:spPr>
        <p:txBody>
          <a:bodyPr wrap="none" rtlCol="0">
            <a:spAutoFit/>
          </a:bodyPr>
          <a:lstStyle/>
          <a:p>
            <a:r>
              <a:rPr lang="de-DE" sz="2000" b="1" dirty="0"/>
              <a:t>B</a:t>
            </a:r>
            <a:endParaRPr lang="en-DE" sz="2000" b="1" dirty="0"/>
          </a:p>
        </p:txBody>
      </p:sp>
    </p:spTree>
    <p:extLst>
      <p:ext uri="{BB962C8B-B14F-4D97-AF65-F5344CB8AC3E}">
        <p14:creationId xmlns:p14="http://schemas.microsoft.com/office/powerpoint/2010/main" val="2021713613"/>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2013 - 2022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2013 - 2022 Theme</Template>
  <TotalTime>54</TotalTime>
  <Words>1452</Words>
  <Application>Microsoft Office PowerPoint</Application>
  <PresentationFormat>A4 Paper (210x297 mm)</PresentationFormat>
  <Paragraphs>30</Paragraphs>
  <Slides>9</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9</vt:i4>
      </vt:variant>
    </vt:vector>
  </HeadingPairs>
  <TitlesOfParts>
    <vt:vector size="13" baseType="lpstr">
      <vt:lpstr>Arial</vt:lpstr>
      <vt:lpstr>Calibri</vt:lpstr>
      <vt:lpstr>Calibri 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Gregor</dc:creator>
  <cp:lastModifiedBy>Gregor</cp:lastModifiedBy>
  <cp:revision>5</cp:revision>
  <dcterms:created xsi:type="dcterms:W3CDTF">2025-09-23T15:19:17Z</dcterms:created>
  <dcterms:modified xsi:type="dcterms:W3CDTF">2025-11-05T14:43:21Z</dcterms:modified>
</cp:coreProperties>
</file>