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58" r:id="rId2"/>
    <p:sldId id="270" r:id="rId3"/>
    <p:sldId id="271" r:id="rId4"/>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G-Lee" initials="MDC" lastIdx="1" clrIdx="0">
    <p:extLst>
      <p:ext uri="{19B8F6BF-5375-455C-9EA6-DF929625EA0E}">
        <p15:presenceInfo xmlns:p15="http://schemas.microsoft.com/office/powerpoint/2012/main" userId="AG-Le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C282A"/>
    <a:srgbClr val="C086DA"/>
    <a:srgbClr val="FEC731"/>
    <a:srgbClr val="456F92"/>
    <a:srgbClr val="87CEFA"/>
    <a:srgbClr val="FFA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3" autoAdjust="0"/>
    <p:restoredTop sz="81154" autoAdjust="0"/>
  </p:normalViewPr>
  <p:slideViewPr>
    <p:cSldViewPr snapToGrid="0">
      <p:cViewPr>
        <p:scale>
          <a:sx n="150" d="100"/>
          <a:sy n="150" d="100"/>
        </p:scale>
        <p:origin x="339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82BB85-2D3F-43B0-B715-8205904998E2}" type="datetimeFigureOut">
              <a:rPr lang="en-GB" smtClean="0"/>
              <a:t>19/11/2025</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1DE5FD-D373-4312-A914-185A0C2B5C91}" type="slidenum">
              <a:rPr lang="en-GB" smtClean="0"/>
              <a:t>‹#›</a:t>
            </a:fld>
            <a:endParaRPr lang="en-GB"/>
          </a:p>
        </p:txBody>
      </p:sp>
    </p:spTree>
    <p:extLst>
      <p:ext uri="{BB962C8B-B14F-4D97-AF65-F5344CB8AC3E}">
        <p14:creationId xmlns:p14="http://schemas.microsoft.com/office/powerpoint/2010/main" val="72130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Supplementary Figure 1 Summary of case-control methylation data. (a) Number of DMRs detected in each analysis. (b) Q-Q plots showing the expected over observed p-value inflation for the quiescent and stimulated probes.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BB1DE5FD-D373-4312-A914-185A0C2B5C91}" type="slidenum">
              <a:rPr lang="en-GB" smtClean="0"/>
              <a:t>1</a:t>
            </a:fld>
            <a:endParaRPr lang="en-GB"/>
          </a:p>
        </p:txBody>
      </p:sp>
    </p:spTree>
    <p:extLst>
      <p:ext uri="{BB962C8B-B14F-4D97-AF65-F5344CB8AC3E}">
        <p14:creationId xmlns:p14="http://schemas.microsoft.com/office/powerpoint/2010/main" val="86720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Calibri" panose="020F0502020204030204" pitchFamily="34" charset="0"/>
              </a:rPr>
              <a:t>Supplementary Figure 2 Summary of gene expression case-control data. (a) Heatmap of averaged z-scores showing the genes most highly differentiating between allergic and nonallergic individuals. (b) </a:t>
            </a:r>
            <a:r>
              <a:rPr lang="en-GB" sz="1800" dirty="0" err="1">
                <a:effectLst/>
                <a:latin typeface="Calibri" panose="020F0502020204030204" pitchFamily="34" charset="0"/>
                <a:ea typeface="Calibri" panose="020F0502020204030204" pitchFamily="34" charset="0"/>
                <a:cs typeface="Calibri" panose="020F0502020204030204" pitchFamily="34" charset="0"/>
              </a:rPr>
              <a:t>GOplot</a:t>
            </a:r>
            <a:r>
              <a:rPr lang="en-GB" sz="1800" dirty="0">
                <a:effectLst/>
                <a:latin typeface="Calibri" panose="020F0502020204030204" pitchFamily="34" charset="0"/>
                <a:ea typeface="Calibri" panose="020F0502020204030204" pitchFamily="34" charset="0"/>
                <a:cs typeface="Calibri" panose="020F0502020204030204" pitchFamily="34" charset="0"/>
              </a:rPr>
              <a:t> highlighting the key driver terms in the GO:MF analysis category using significant genes after hazelnut stimulation. The effect direction of each gene is highlighted. The </a:t>
            </a:r>
            <a:r>
              <a:rPr lang="en-GB" sz="1800" dirty="0" err="1">
                <a:effectLst/>
                <a:latin typeface="Calibri" panose="020F0502020204030204" pitchFamily="34" charset="0"/>
                <a:ea typeface="Calibri" panose="020F0502020204030204" pitchFamily="34" charset="0"/>
                <a:cs typeface="Calibri" panose="020F0502020204030204" pitchFamily="34" charset="0"/>
              </a:rPr>
              <a:t>GOplot</a:t>
            </a:r>
            <a:r>
              <a:rPr lang="en-GB" sz="1800" dirty="0">
                <a:effectLst/>
                <a:latin typeface="Calibri" panose="020F0502020204030204" pitchFamily="34" charset="0"/>
                <a:ea typeface="Calibri" panose="020F0502020204030204" pitchFamily="34" charset="0"/>
                <a:cs typeface="Calibri" panose="020F0502020204030204" pitchFamily="34" charset="0"/>
              </a:rPr>
              <a:t> Z-score indicates the balance of up- vs down-regulated genes contributing to each term. (c) Genes contributing to the JAK-STAT signalling pathway (* = </a:t>
            </a:r>
            <a:r>
              <a:rPr lang="en-GB" sz="1800" i="1" dirty="0">
                <a:effectLst/>
                <a:latin typeface="Calibri" panose="020F0502020204030204" pitchFamily="34" charset="0"/>
                <a:ea typeface="Calibri" panose="020F0502020204030204" pitchFamily="34" charset="0"/>
                <a:cs typeface="Calibri" panose="020F0502020204030204" pitchFamily="34" charset="0"/>
              </a:rPr>
              <a:t>P</a:t>
            </a:r>
            <a:r>
              <a:rPr lang="en-GB" sz="1800" i="1" baseline="-25000" dirty="0">
                <a:effectLst/>
                <a:latin typeface="Calibri" panose="020F0502020204030204" pitchFamily="34" charset="0"/>
                <a:ea typeface="Calibri" panose="020F0502020204030204" pitchFamily="34" charset="0"/>
                <a:cs typeface="Calibri" panose="020F0502020204030204" pitchFamily="34" charset="0"/>
              </a:rPr>
              <a:t>FDR</a:t>
            </a:r>
            <a:r>
              <a:rPr lang="en-GB" sz="1800" dirty="0">
                <a:effectLst/>
                <a:latin typeface="Calibri" panose="020F0502020204030204" pitchFamily="34" charset="0"/>
                <a:ea typeface="Calibri" panose="020F0502020204030204" pitchFamily="34" charset="0"/>
                <a:cs typeface="Calibri" panose="020F0502020204030204" pitchFamily="34" charset="0"/>
              </a:rPr>
              <a:t> ≤ 0.05, (** = </a:t>
            </a:r>
            <a:r>
              <a:rPr lang="en-GB" sz="1800" i="1" dirty="0">
                <a:effectLst/>
                <a:latin typeface="Calibri" panose="020F0502020204030204" pitchFamily="34" charset="0"/>
                <a:ea typeface="Calibri" panose="020F0502020204030204" pitchFamily="34" charset="0"/>
                <a:cs typeface="Calibri" panose="020F0502020204030204" pitchFamily="34" charset="0"/>
              </a:rPr>
              <a:t>P</a:t>
            </a:r>
            <a:r>
              <a:rPr lang="en-GB" sz="1800" i="1" baseline="-25000" dirty="0">
                <a:effectLst/>
                <a:latin typeface="Calibri" panose="020F0502020204030204" pitchFamily="34" charset="0"/>
                <a:ea typeface="Calibri" panose="020F0502020204030204" pitchFamily="34" charset="0"/>
                <a:cs typeface="Calibri" panose="020F0502020204030204" pitchFamily="34" charset="0"/>
              </a:rPr>
              <a:t>FDR</a:t>
            </a:r>
            <a:r>
              <a:rPr lang="en-GB" sz="1800" dirty="0">
                <a:effectLst/>
                <a:latin typeface="Calibri" panose="020F0502020204030204" pitchFamily="34" charset="0"/>
                <a:ea typeface="Calibri" panose="020F0502020204030204" pitchFamily="34" charset="0"/>
                <a:cs typeface="Calibri" panose="020F0502020204030204" pitchFamily="34" charset="0"/>
              </a:rPr>
              <a:t> ≤ 0.01). (d) GSEA analysis of hallmark gene sets generated from genes in the case-control stimulated samples. GO = Gene Ontology; BP = Biological Processes; MF = Molecular Function; GSEA = Gene Set Enrichment Analysis.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BB1DE5FD-D373-4312-A914-185A0C2B5C91}" type="slidenum">
              <a:rPr lang="en-GB" smtClean="0"/>
              <a:t>2</a:t>
            </a:fld>
            <a:endParaRPr lang="en-GB"/>
          </a:p>
        </p:txBody>
      </p:sp>
    </p:spTree>
    <p:extLst>
      <p:ext uri="{BB962C8B-B14F-4D97-AF65-F5344CB8AC3E}">
        <p14:creationId xmlns:p14="http://schemas.microsoft.com/office/powerpoint/2010/main" val="223776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Calibri" panose="020F0502020204030204" pitchFamily="34" charset="0"/>
                <a:ea typeface="Calibri" panose="020F0502020204030204" pitchFamily="34" charset="0"/>
                <a:cs typeface="Calibri" panose="020F0502020204030204" pitchFamily="34" charset="0"/>
              </a:rPr>
              <a:t>Supplementary Figure 3</a:t>
            </a:r>
            <a:r>
              <a:rPr lang="en-US" dirty="0"/>
              <a:t>. Altered protein expression in hazelnut allergy. (a) Volcano plot highlighting the four differentially secreted proteins between hazelnut allergic and nonallergic individuals in response to stimulation. (b) Violin plots showing the distributions of each protein. All proteins are significantly more secreted in allergic individuals in response to hazelnut stimulation compared to the nonallergic individuals (PFDR ≤ 0.05).</a:t>
            </a:r>
            <a:endParaRPr lang="en-GB" dirty="0"/>
          </a:p>
        </p:txBody>
      </p:sp>
      <p:sp>
        <p:nvSpPr>
          <p:cNvPr id="4" name="Slide Number Placeholder 3"/>
          <p:cNvSpPr>
            <a:spLocks noGrp="1"/>
          </p:cNvSpPr>
          <p:nvPr>
            <p:ph type="sldNum" sz="quarter" idx="5"/>
          </p:nvPr>
        </p:nvSpPr>
        <p:spPr/>
        <p:txBody>
          <a:bodyPr/>
          <a:lstStyle/>
          <a:p>
            <a:fld id="{BB1DE5FD-D373-4312-A914-185A0C2B5C91}" type="slidenum">
              <a:rPr lang="en-GB" smtClean="0"/>
              <a:t>3</a:t>
            </a:fld>
            <a:endParaRPr lang="en-GB"/>
          </a:p>
        </p:txBody>
      </p:sp>
    </p:spTree>
    <p:extLst>
      <p:ext uri="{BB962C8B-B14F-4D97-AF65-F5344CB8AC3E}">
        <p14:creationId xmlns:p14="http://schemas.microsoft.com/office/powerpoint/2010/main" val="1655217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5B0D8-BA00-4D46-82F9-41C64D86C088}" type="datetimeFigureOut">
              <a:rPr lang="en-US" smtClean="0"/>
              <a:t>19.11.2025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421416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A5B0D8-BA00-4D46-82F9-41C64D86C088}" type="datetimeFigureOut">
              <a:rPr lang="en-US" smtClean="0"/>
              <a:t>19.11.2025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4077191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A5B0D8-BA00-4D46-82F9-41C64D86C088}" type="datetimeFigureOut">
              <a:rPr lang="en-US" smtClean="0"/>
              <a:t>19.11.2025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2054629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A5B0D8-BA00-4D46-82F9-41C64D86C088}" type="datetimeFigureOut">
              <a:rPr lang="en-US" smtClean="0"/>
              <a:t>19.11.2025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1855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A5B0D8-BA00-4D46-82F9-41C64D86C088}" type="datetimeFigureOut">
              <a:rPr lang="en-US" smtClean="0"/>
              <a:t>19.11.2025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720207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A5B0D8-BA00-4D46-82F9-41C64D86C088}" type="datetimeFigureOut">
              <a:rPr lang="en-US" smtClean="0"/>
              <a:t>19.11.2025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408576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A5B0D8-BA00-4D46-82F9-41C64D86C088}" type="datetimeFigureOut">
              <a:rPr lang="en-US" smtClean="0"/>
              <a:t>19.11.2025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334059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A5B0D8-BA00-4D46-82F9-41C64D86C088}" type="datetimeFigureOut">
              <a:rPr lang="en-US" smtClean="0"/>
              <a:t>19.11.2025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1939462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5B0D8-BA00-4D46-82F9-41C64D86C088}" type="datetimeFigureOut">
              <a:rPr lang="en-US" smtClean="0"/>
              <a:t>19.11.2025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1783956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A5B0D8-BA00-4D46-82F9-41C64D86C088}" type="datetimeFigureOut">
              <a:rPr lang="en-US" smtClean="0"/>
              <a:t>19.11.2025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3931227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AA5B0D8-BA00-4D46-82F9-41C64D86C088}" type="datetimeFigureOut">
              <a:rPr lang="en-US" smtClean="0"/>
              <a:t>19.11.2025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70B674-F15D-45CA-95A9-5AB5002CED2A}" type="slidenum">
              <a:rPr lang="en-US" smtClean="0"/>
              <a:t>‹#›</a:t>
            </a:fld>
            <a:endParaRPr lang="en-US"/>
          </a:p>
        </p:txBody>
      </p:sp>
    </p:spTree>
    <p:extLst>
      <p:ext uri="{BB962C8B-B14F-4D97-AF65-F5344CB8AC3E}">
        <p14:creationId xmlns:p14="http://schemas.microsoft.com/office/powerpoint/2010/main" val="411916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AA5B0D8-BA00-4D46-82F9-41C64D86C088}" type="datetimeFigureOut">
              <a:rPr lang="en-US" smtClean="0"/>
              <a:t>19.11.2025</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670B674-F15D-45CA-95A9-5AB5002CED2A}" type="slidenum">
              <a:rPr lang="en-US" smtClean="0"/>
              <a:t>‹#›</a:t>
            </a:fld>
            <a:endParaRPr lang="en-US"/>
          </a:p>
        </p:txBody>
      </p:sp>
    </p:spTree>
    <p:extLst>
      <p:ext uri="{BB962C8B-B14F-4D97-AF65-F5344CB8AC3E}">
        <p14:creationId xmlns:p14="http://schemas.microsoft.com/office/powerpoint/2010/main" val="24720292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C733180-1817-4F39-B5F5-B93D8D653769}"/>
              </a:ext>
            </a:extLst>
          </p:cNvPr>
          <p:cNvGrpSpPr/>
          <p:nvPr/>
        </p:nvGrpSpPr>
        <p:grpSpPr>
          <a:xfrm>
            <a:off x="216217" y="313849"/>
            <a:ext cx="5570475" cy="4308654"/>
            <a:chOff x="216217" y="313849"/>
            <a:chExt cx="5570475" cy="4308654"/>
          </a:xfrm>
        </p:grpSpPr>
        <p:grpSp>
          <p:nvGrpSpPr>
            <p:cNvPr id="25" name="Group 24">
              <a:extLst>
                <a:ext uri="{FF2B5EF4-FFF2-40B4-BE49-F238E27FC236}">
                  <a16:creationId xmlns:a16="http://schemas.microsoft.com/office/drawing/2014/main" id="{FDA1737A-A505-455C-AB0A-633402A4B4D4}"/>
                </a:ext>
              </a:extLst>
            </p:cNvPr>
            <p:cNvGrpSpPr/>
            <p:nvPr/>
          </p:nvGrpSpPr>
          <p:grpSpPr>
            <a:xfrm>
              <a:off x="3672840" y="394799"/>
              <a:ext cx="2113852" cy="4227704"/>
              <a:chOff x="843915" y="394799"/>
              <a:chExt cx="2113852" cy="4227704"/>
            </a:xfrm>
          </p:grpSpPr>
          <p:pic>
            <p:nvPicPr>
              <p:cNvPr id="3" name="Picture 2">
                <a:extLst>
                  <a:ext uri="{FF2B5EF4-FFF2-40B4-BE49-F238E27FC236}">
                    <a16:creationId xmlns:a16="http://schemas.microsoft.com/office/drawing/2014/main" id="{6AC83F92-DED0-4943-9C12-9868F7BAC9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915" y="2508651"/>
                <a:ext cx="2113852" cy="2113852"/>
              </a:xfrm>
              <a:prstGeom prst="rect">
                <a:avLst/>
              </a:prstGeom>
            </p:spPr>
          </p:pic>
          <p:pic>
            <p:nvPicPr>
              <p:cNvPr id="17" name="Picture 16">
                <a:extLst>
                  <a:ext uri="{FF2B5EF4-FFF2-40B4-BE49-F238E27FC236}">
                    <a16:creationId xmlns:a16="http://schemas.microsoft.com/office/drawing/2014/main" id="{651F4CE1-2114-4C60-B3E1-D3D3F8E9B69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915" y="394799"/>
                <a:ext cx="2113852" cy="2113852"/>
              </a:xfrm>
              <a:prstGeom prst="rect">
                <a:avLst/>
              </a:prstGeom>
            </p:spPr>
          </p:pic>
        </p:grpSp>
        <p:sp>
          <p:nvSpPr>
            <p:cNvPr id="18" name="TextBox 17">
              <a:extLst>
                <a:ext uri="{FF2B5EF4-FFF2-40B4-BE49-F238E27FC236}">
                  <a16:creationId xmlns:a16="http://schemas.microsoft.com/office/drawing/2014/main" id="{235923FC-5364-4CE9-A8F2-DEAA64FDF8BB}"/>
                </a:ext>
              </a:extLst>
            </p:cNvPr>
            <p:cNvSpPr txBox="1"/>
            <p:nvPr/>
          </p:nvSpPr>
          <p:spPr>
            <a:xfrm>
              <a:off x="216217" y="313849"/>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a</a:t>
              </a:r>
            </a:p>
          </p:txBody>
        </p:sp>
        <p:grpSp>
          <p:nvGrpSpPr>
            <p:cNvPr id="23" name="Group 22">
              <a:extLst>
                <a:ext uri="{FF2B5EF4-FFF2-40B4-BE49-F238E27FC236}">
                  <a16:creationId xmlns:a16="http://schemas.microsoft.com/office/drawing/2014/main" id="{05F077BA-0E14-45AE-A423-F152A9D6A8D8}"/>
                </a:ext>
              </a:extLst>
            </p:cNvPr>
            <p:cNvGrpSpPr/>
            <p:nvPr/>
          </p:nvGrpSpPr>
          <p:grpSpPr>
            <a:xfrm>
              <a:off x="495912" y="517129"/>
              <a:ext cx="2388683" cy="1361192"/>
              <a:chOff x="3711552" y="517129"/>
              <a:chExt cx="2388683" cy="1361192"/>
            </a:xfrm>
          </p:grpSpPr>
          <p:grpSp>
            <p:nvGrpSpPr>
              <p:cNvPr id="9" name="Group 8">
                <a:extLst>
                  <a:ext uri="{FF2B5EF4-FFF2-40B4-BE49-F238E27FC236}">
                    <a16:creationId xmlns:a16="http://schemas.microsoft.com/office/drawing/2014/main" id="{0C9DA358-FD20-42D0-B7D1-F35E0A4906BE}"/>
                  </a:ext>
                </a:extLst>
              </p:cNvPr>
              <p:cNvGrpSpPr/>
              <p:nvPr/>
            </p:nvGrpSpPr>
            <p:grpSpPr>
              <a:xfrm>
                <a:off x="3711552" y="517129"/>
                <a:ext cx="800790" cy="1153400"/>
                <a:chOff x="3711552" y="517129"/>
                <a:chExt cx="800790" cy="1153400"/>
              </a:xfrm>
            </p:grpSpPr>
            <p:grpSp>
              <p:nvGrpSpPr>
                <p:cNvPr id="12" name="Group 11">
                  <a:extLst>
                    <a:ext uri="{FF2B5EF4-FFF2-40B4-BE49-F238E27FC236}">
                      <a16:creationId xmlns:a16="http://schemas.microsoft.com/office/drawing/2014/main" id="{1FCF5619-7070-4B49-80E6-3BFBBEC23B35}"/>
                    </a:ext>
                  </a:extLst>
                </p:cNvPr>
                <p:cNvGrpSpPr/>
                <p:nvPr/>
              </p:nvGrpSpPr>
              <p:grpSpPr>
                <a:xfrm>
                  <a:off x="3711552" y="966538"/>
                  <a:ext cx="800790" cy="703991"/>
                  <a:chOff x="640555" y="1472050"/>
                  <a:chExt cx="800790" cy="703991"/>
                </a:xfrm>
              </p:grpSpPr>
              <p:sp>
                <p:nvSpPr>
                  <p:cNvPr id="6" name="Oval 5">
                    <a:extLst>
                      <a:ext uri="{FF2B5EF4-FFF2-40B4-BE49-F238E27FC236}">
                        <a16:creationId xmlns:a16="http://schemas.microsoft.com/office/drawing/2014/main" id="{E8A13C64-B115-4BC4-826B-945A817A6352}"/>
                      </a:ext>
                    </a:extLst>
                  </p:cNvPr>
                  <p:cNvSpPr/>
                  <p:nvPr/>
                </p:nvSpPr>
                <p:spPr>
                  <a:xfrm>
                    <a:off x="640555" y="1472050"/>
                    <a:ext cx="800790" cy="703991"/>
                  </a:xfrm>
                  <a:prstGeom prst="ellipse">
                    <a:avLst/>
                  </a:prstGeom>
                  <a:solidFill>
                    <a:srgbClr val="456F92">
                      <a:alpha val="68000"/>
                    </a:srgb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sp>
                <p:nvSpPr>
                  <p:cNvPr id="10" name="TextBox 9">
                    <a:extLst>
                      <a:ext uri="{FF2B5EF4-FFF2-40B4-BE49-F238E27FC236}">
                        <a16:creationId xmlns:a16="http://schemas.microsoft.com/office/drawing/2014/main" id="{FC97C57A-F9BD-4C8B-8178-E3B5D6AB6F9F}"/>
                      </a:ext>
                    </a:extLst>
                  </p:cNvPr>
                  <p:cNvSpPr txBox="1"/>
                  <p:nvPr/>
                </p:nvSpPr>
                <p:spPr>
                  <a:xfrm>
                    <a:off x="726228" y="1623990"/>
                    <a:ext cx="629444" cy="400110"/>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38</a:t>
                    </a:r>
                  </a:p>
                  <a:p>
                    <a:pPr algn="ctr"/>
                    <a:r>
                      <a:rPr lang="en-US" sz="1000" dirty="0">
                        <a:latin typeface="Arial" panose="020B0604020202020204" pitchFamily="34" charset="0"/>
                        <a:cs typeface="Arial" panose="020B0604020202020204" pitchFamily="34" charset="0"/>
                      </a:rPr>
                      <a:t>DMRs</a:t>
                    </a:r>
                  </a:p>
                </p:txBody>
              </p:sp>
            </p:grpSp>
            <p:sp>
              <p:nvSpPr>
                <p:cNvPr id="4" name="TextBox 3">
                  <a:extLst>
                    <a:ext uri="{FF2B5EF4-FFF2-40B4-BE49-F238E27FC236}">
                      <a16:creationId xmlns:a16="http://schemas.microsoft.com/office/drawing/2014/main" id="{F7EBB324-D873-4C1C-9386-C3CA6257AB2F}"/>
                    </a:ext>
                  </a:extLst>
                </p:cNvPr>
                <p:cNvSpPr txBox="1"/>
                <p:nvPr/>
              </p:nvSpPr>
              <p:spPr>
                <a:xfrm>
                  <a:off x="3711552" y="517129"/>
                  <a:ext cx="800790" cy="246221"/>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Quiescent</a:t>
                  </a:r>
                </a:p>
              </p:txBody>
            </p:sp>
          </p:grpSp>
          <p:grpSp>
            <p:nvGrpSpPr>
              <p:cNvPr id="22" name="Group 21">
                <a:extLst>
                  <a:ext uri="{FF2B5EF4-FFF2-40B4-BE49-F238E27FC236}">
                    <a16:creationId xmlns:a16="http://schemas.microsoft.com/office/drawing/2014/main" id="{45D8825E-8F4E-4E53-BB9E-AC8071630424}"/>
                  </a:ext>
                </a:extLst>
              </p:cNvPr>
              <p:cNvGrpSpPr/>
              <p:nvPr/>
            </p:nvGrpSpPr>
            <p:grpSpPr>
              <a:xfrm>
                <a:off x="4711207" y="517129"/>
                <a:ext cx="1389028" cy="1361192"/>
                <a:chOff x="4711207" y="517129"/>
                <a:chExt cx="1389028" cy="1361192"/>
              </a:xfrm>
            </p:grpSpPr>
            <p:grpSp>
              <p:nvGrpSpPr>
                <p:cNvPr id="13" name="Group 12">
                  <a:extLst>
                    <a:ext uri="{FF2B5EF4-FFF2-40B4-BE49-F238E27FC236}">
                      <a16:creationId xmlns:a16="http://schemas.microsoft.com/office/drawing/2014/main" id="{D75B3DA9-F39D-40BD-AF47-5E41A66DC386}"/>
                    </a:ext>
                  </a:extLst>
                </p:cNvPr>
                <p:cNvGrpSpPr/>
                <p:nvPr/>
              </p:nvGrpSpPr>
              <p:grpSpPr>
                <a:xfrm>
                  <a:off x="4796881" y="807833"/>
                  <a:ext cx="1217681" cy="1070488"/>
                  <a:chOff x="1876458" y="1288802"/>
                  <a:chExt cx="1217681" cy="1070488"/>
                </a:xfrm>
              </p:grpSpPr>
              <p:sp>
                <p:nvSpPr>
                  <p:cNvPr id="7" name="Oval 6">
                    <a:extLst>
                      <a:ext uri="{FF2B5EF4-FFF2-40B4-BE49-F238E27FC236}">
                        <a16:creationId xmlns:a16="http://schemas.microsoft.com/office/drawing/2014/main" id="{1901D351-B192-45AF-BD9D-D4EC505BF007}"/>
                      </a:ext>
                    </a:extLst>
                  </p:cNvPr>
                  <p:cNvSpPr/>
                  <p:nvPr/>
                </p:nvSpPr>
                <p:spPr>
                  <a:xfrm>
                    <a:off x="1876458" y="1288802"/>
                    <a:ext cx="1217681" cy="1070488"/>
                  </a:xfrm>
                  <a:prstGeom prst="ellipse">
                    <a:avLst/>
                  </a:prstGeom>
                  <a:solidFill>
                    <a:srgbClr val="BC282A">
                      <a:alpha val="68000"/>
                    </a:srgb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8" name="TextBox 7">
                    <a:extLst>
                      <a:ext uri="{FF2B5EF4-FFF2-40B4-BE49-F238E27FC236}">
                        <a16:creationId xmlns:a16="http://schemas.microsoft.com/office/drawing/2014/main" id="{A93650CA-206F-4661-9791-BFE6DE4606D1}"/>
                      </a:ext>
                    </a:extLst>
                  </p:cNvPr>
                  <p:cNvSpPr txBox="1"/>
                  <p:nvPr/>
                </p:nvSpPr>
                <p:spPr>
                  <a:xfrm>
                    <a:off x="2170576" y="1599448"/>
                    <a:ext cx="629444" cy="400110"/>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46</a:t>
                    </a:r>
                  </a:p>
                  <a:p>
                    <a:pPr algn="ctr"/>
                    <a:r>
                      <a:rPr lang="en-US" sz="1000" dirty="0">
                        <a:latin typeface="Arial" panose="020B0604020202020204" pitchFamily="34" charset="0"/>
                        <a:cs typeface="Arial" panose="020B0604020202020204" pitchFamily="34" charset="0"/>
                      </a:rPr>
                      <a:t>DMRs</a:t>
                    </a:r>
                  </a:p>
                </p:txBody>
              </p:sp>
            </p:grpSp>
            <p:sp>
              <p:nvSpPr>
                <p:cNvPr id="5" name="TextBox 4">
                  <a:extLst>
                    <a:ext uri="{FF2B5EF4-FFF2-40B4-BE49-F238E27FC236}">
                      <a16:creationId xmlns:a16="http://schemas.microsoft.com/office/drawing/2014/main" id="{585647E2-7DF5-4278-AB09-5540E0F0F3E5}"/>
                    </a:ext>
                  </a:extLst>
                </p:cNvPr>
                <p:cNvSpPr txBox="1"/>
                <p:nvPr/>
              </p:nvSpPr>
              <p:spPr>
                <a:xfrm>
                  <a:off x="4711207" y="517129"/>
                  <a:ext cx="1389028" cy="246221"/>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Hazelnut-stimulated</a:t>
                  </a:r>
                </a:p>
              </p:txBody>
            </p:sp>
          </p:grpSp>
        </p:grpSp>
        <p:sp>
          <p:nvSpPr>
            <p:cNvPr id="19" name="TextBox 18">
              <a:extLst>
                <a:ext uri="{FF2B5EF4-FFF2-40B4-BE49-F238E27FC236}">
                  <a16:creationId xmlns:a16="http://schemas.microsoft.com/office/drawing/2014/main" id="{2E3C5AFB-4CDE-4AAB-9897-F2E8B605319B}"/>
                </a:ext>
              </a:extLst>
            </p:cNvPr>
            <p:cNvSpPr txBox="1"/>
            <p:nvPr/>
          </p:nvSpPr>
          <p:spPr>
            <a:xfrm>
              <a:off x="3237071" y="313849"/>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b</a:t>
              </a:r>
            </a:p>
          </p:txBody>
        </p:sp>
      </p:grpSp>
      <p:sp>
        <p:nvSpPr>
          <p:cNvPr id="21" name="TextBox 20">
            <a:extLst>
              <a:ext uri="{FF2B5EF4-FFF2-40B4-BE49-F238E27FC236}">
                <a16:creationId xmlns:a16="http://schemas.microsoft.com/office/drawing/2014/main" id="{66C6DF51-A0DD-45DA-A32B-651B6B2A2627}"/>
              </a:ext>
            </a:extLst>
          </p:cNvPr>
          <p:cNvSpPr txBox="1"/>
          <p:nvPr/>
        </p:nvSpPr>
        <p:spPr>
          <a:xfrm>
            <a:off x="0" y="-11954"/>
            <a:ext cx="3672840" cy="254813"/>
          </a:xfrm>
          <a:prstGeom prst="rect">
            <a:avLst/>
          </a:prstGeom>
          <a:noFill/>
        </p:spPr>
        <p:txBody>
          <a:bodyPr wrap="square" rtlCol="0">
            <a:spAutoFit/>
          </a:bodyPr>
          <a:lstStyle/>
          <a:p>
            <a:r>
              <a:rPr lang="en-GB" sz="1056" dirty="0">
                <a:latin typeface="Arial" panose="020B0604020202020204" pitchFamily="34" charset="0"/>
                <a:cs typeface="Arial" panose="020B0604020202020204" pitchFamily="34" charset="0"/>
              </a:rPr>
              <a:t>Supplementary Figure 1</a:t>
            </a:r>
          </a:p>
        </p:txBody>
      </p:sp>
    </p:spTree>
    <p:extLst>
      <p:ext uri="{BB962C8B-B14F-4D97-AF65-F5344CB8AC3E}">
        <p14:creationId xmlns:p14="http://schemas.microsoft.com/office/powerpoint/2010/main" val="1654459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phic 19">
            <a:extLst>
              <a:ext uri="{FF2B5EF4-FFF2-40B4-BE49-F238E27FC236}">
                <a16:creationId xmlns:a16="http://schemas.microsoft.com/office/drawing/2014/main" id="{A1E488CB-631C-429E-A35A-DAC6CF367C7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4329" y="3328249"/>
            <a:ext cx="2677505" cy="2103754"/>
          </a:xfrm>
          <a:prstGeom prst="rect">
            <a:avLst/>
          </a:prstGeom>
        </p:spPr>
      </p:pic>
      <p:sp>
        <p:nvSpPr>
          <p:cNvPr id="14" name="TextBox 13">
            <a:extLst>
              <a:ext uri="{FF2B5EF4-FFF2-40B4-BE49-F238E27FC236}">
                <a16:creationId xmlns:a16="http://schemas.microsoft.com/office/drawing/2014/main" id="{99868D43-4073-4ED0-9F6F-2E16761F8E91}"/>
              </a:ext>
            </a:extLst>
          </p:cNvPr>
          <p:cNvSpPr txBox="1"/>
          <p:nvPr/>
        </p:nvSpPr>
        <p:spPr>
          <a:xfrm>
            <a:off x="0" y="-11954"/>
            <a:ext cx="3672840" cy="254813"/>
          </a:xfrm>
          <a:prstGeom prst="rect">
            <a:avLst/>
          </a:prstGeom>
          <a:noFill/>
        </p:spPr>
        <p:txBody>
          <a:bodyPr wrap="square" rtlCol="0">
            <a:spAutoFit/>
          </a:bodyPr>
          <a:lstStyle/>
          <a:p>
            <a:r>
              <a:rPr lang="en-GB" sz="1056" dirty="0">
                <a:latin typeface="Arial" panose="020B0604020202020204" pitchFamily="34" charset="0"/>
                <a:cs typeface="Arial" panose="020B0604020202020204" pitchFamily="34" charset="0"/>
              </a:rPr>
              <a:t>Supplementary Figure 2</a:t>
            </a:r>
          </a:p>
        </p:txBody>
      </p:sp>
      <p:sp>
        <p:nvSpPr>
          <p:cNvPr id="7" name="TextBox 6">
            <a:extLst>
              <a:ext uri="{FF2B5EF4-FFF2-40B4-BE49-F238E27FC236}">
                <a16:creationId xmlns:a16="http://schemas.microsoft.com/office/drawing/2014/main" id="{D1049708-2D3C-4A0A-917A-9BC84FDABAB6}"/>
              </a:ext>
            </a:extLst>
          </p:cNvPr>
          <p:cNvSpPr txBox="1"/>
          <p:nvPr/>
        </p:nvSpPr>
        <p:spPr>
          <a:xfrm>
            <a:off x="216217" y="313849"/>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0E6D0D0C-FD5D-48CB-9176-B985C5CF5ECB}"/>
              </a:ext>
            </a:extLst>
          </p:cNvPr>
          <p:cNvSpPr txBox="1"/>
          <p:nvPr/>
        </p:nvSpPr>
        <p:spPr>
          <a:xfrm>
            <a:off x="216217" y="3128728"/>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c</a:t>
            </a:r>
          </a:p>
        </p:txBody>
      </p:sp>
      <p:sp>
        <p:nvSpPr>
          <p:cNvPr id="9" name="TextBox 8">
            <a:extLst>
              <a:ext uri="{FF2B5EF4-FFF2-40B4-BE49-F238E27FC236}">
                <a16:creationId xmlns:a16="http://schemas.microsoft.com/office/drawing/2014/main" id="{068A3BF6-A391-4165-9297-D2BC24E8DDD3}"/>
              </a:ext>
            </a:extLst>
          </p:cNvPr>
          <p:cNvSpPr txBox="1"/>
          <p:nvPr/>
        </p:nvSpPr>
        <p:spPr>
          <a:xfrm>
            <a:off x="2731401" y="313849"/>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b</a:t>
            </a:r>
          </a:p>
        </p:txBody>
      </p:sp>
      <p:sp>
        <p:nvSpPr>
          <p:cNvPr id="12" name="TextBox 11">
            <a:extLst>
              <a:ext uri="{FF2B5EF4-FFF2-40B4-BE49-F238E27FC236}">
                <a16:creationId xmlns:a16="http://schemas.microsoft.com/office/drawing/2014/main" id="{5D598F1B-CC5B-4446-95FB-CE1AACCEEE6A}"/>
              </a:ext>
            </a:extLst>
          </p:cNvPr>
          <p:cNvSpPr txBox="1"/>
          <p:nvPr/>
        </p:nvSpPr>
        <p:spPr>
          <a:xfrm>
            <a:off x="3115259" y="3128728"/>
            <a:ext cx="383858" cy="267446"/>
          </a:xfrm>
          <a:prstGeom prst="rect">
            <a:avLst/>
          </a:prstGeom>
          <a:noFill/>
        </p:spPr>
        <p:txBody>
          <a:bodyPr wrap="square" rtlCol="0">
            <a:spAutoFit/>
          </a:bodyPr>
          <a:lstStyle/>
          <a:p>
            <a:pPr algn="ctr"/>
            <a:r>
              <a:rPr lang="en-US" sz="1138" b="1" dirty="0">
                <a:latin typeface="Arial" panose="020B0604020202020204" pitchFamily="34" charset="0"/>
                <a:cs typeface="Arial" panose="020B0604020202020204" pitchFamily="34" charset="0"/>
              </a:rPr>
              <a:t>d</a:t>
            </a:r>
          </a:p>
        </p:txBody>
      </p:sp>
      <p:pic>
        <p:nvPicPr>
          <p:cNvPr id="16" name="Graphic 15">
            <a:extLst>
              <a:ext uri="{FF2B5EF4-FFF2-40B4-BE49-F238E27FC236}">
                <a16:creationId xmlns:a16="http://schemas.microsoft.com/office/drawing/2014/main" id="{E9EACEBB-92A7-42A9-8F65-63E98DE917A1}"/>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t="4631"/>
          <a:stretch/>
        </p:blipFill>
        <p:spPr>
          <a:xfrm>
            <a:off x="494726" y="581294"/>
            <a:ext cx="1623332" cy="2477039"/>
          </a:xfrm>
          <a:prstGeom prst="rect">
            <a:avLst/>
          </a:prstGeom>
        </p:spPr>
      </p:pic>
      <p:pic>
        <p:nvPicPr>
          <p:cNvPr id="13" name="Picture 12">
            <a:extLst>
              <a:ext uri="{FF2B5EF4-FFF2-40B4-BE49-F238E27FC236}">
                <a16:creationId xmlns:a16="http://schemas.microsoft.com/office/drawing/2014/main" id="{87EACFF4-2474-4335-8784-05121B89F27E}"/>
              </a:ext>
            </a:extLst>
          </p:cNvPr>
          <p:cNvPicPr>
            <a:picLocks noChangeAspect="1"/>
          </p:cNvPicPr>
          <p:nvPr/>
        </p:nvPicPr>
        <p:blipFill rotWithShape="1">
          <a:blip r:embed="rId7">
            <a:extLst>
              <a:ext uri="{28A0092B-C50C-407E-A947-70E740481C1C}">
                <a14:useLocalDpi xmlns:a14="http://schemas.microsoft.com/office/drawing/2010/main" val="0"/>
              </a:ext>
            </a:extLst>
          </a:blip>
          <a:srcRect l="7555" t="10746" r="2161" b="1402"/>
          <a:stretch/>
        </p:blipFill>
        <p:spPr>
          <a:xfrm>
            <a:off x="3115259" y="796212"/>
            <a:ext cx="3101128" cy="1676428"/>
          </a:xfrm>
          <a:prstGeom prst="rect">
            <a:avLst/>
          </a:prstGeom>
        </p:spPr>
      </p:pic>
      <p:pic>
        <p:nvPicPr>
          <p:cNvPr id="24" name="Graphic 23">
            <a:extLst>
              <a:ext uri="{FF2B5EF4-FFF2-40B4-BE49-F238E27FC236}">
                <a16:creationId xmlns:a16="http://schemas.microsoft.com/office/drawing/2014/main" id="{7A31BB1A-AB3C-4252-ABCA-744ADAA183A3}"/>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t="3228"/>
          <a:stretch/>
        </p:blipFill>
        <p:spPr>
          <a:xfrm>
            <a:off x="3318040" y="3396173"/>
            <a:ext cx="3155631" cy="2035829"/>
          </a:xfrm>
          <a:prstGeom prst="rect">
            <a:avLst/>
          </a:prstGeom>
        </p:spPr>
      </p:pic>
    </p:spTree>
    <p:extLst>
      <p:ext uri="{BB962C8B-B14F-4D97-AF65-F5344CB8AC3E}">
        <p14:creationId xmlns:p14="http://schemas.microsoft.com/office/powerpoint/2010/main" val="557329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9967DD-7864-481F-9EE3-568F8A5FF16D}"/>
              </a:ext>
            </a:extLst>
          </p:cNvPr>
          <p:cNvSpPr txBox="1"/>
          <p:nvPr/>
        </p:nvSpPr>
        <p:spPr>
          <a:xfrm>
            <a:off x="0" y="-11954"/>
            <a:ext cx="3672840" cy="254813"/>
          </a:xfrm>
          <a:prstGeom prst="rect">
            <a:avLst/>
          </a:prstGeom>
          <a:noFill/>
        </p:spPr>
        <p:txBody>
          <a:bodyPr wrap="square" rtlCol="0">
            <a:spAutoFit/>
          </a:bodyPr>
          <a:lstStyle/>
          <a:p>
            <a:r>
              <a:rPr lang="en-GB" sz="1056" dirty="0">
                <a:latin typeface="Arial" panose="020B0604020202020204" pitchFamily="34" charset="0"/>
                <a:cs typeface="Arial" panose="020B0604020202020204" pitchFamily="34" charset="0"/>
              </a:rPr>
              <a:t>Supplementary Figure 3</a:t>
            </a:r>
          </a:p>
        </p:txBody>
      </p:sp>
      <p:grpSp>
        <p:nvGrpSpPr>
          <p:cNvPr id="19" name="Group 18">
            <a:extLst>
              <a:ext uri="{FF2B5EF4-FFF2-40B4-BE49-F238E27FC236}">
                <a16:creationId xmlns:a16="http://schemas.microsoft.com/office/drawing/2014/main" id="{E776AD5B-553A-40FD-B6C0-E12E46F43173}"/>
              </a:ext>
            </a:extLst>
          </p:cNvPr>
          <p:cNvGrpSpPr/>
          <p:nvPr/>
        </p:nvGrpSpPr>
        <p:grpSpPr>
          <a:xfrm>
            <a:off x="110084" y="368637"/>
            <a:ext cx="6372252" cy="2478580"/>
            <a:chOff x="110084" y="368637"/>
            <a:chExt cx="6372252" cy="2478580"/>
          </a:xfrm>
        </p:grpSpPr>
        <p:sp>
          <p:nvSpPr>
            <p:cNvPr id="4" name="TextBox 3">
              <a:extLst>
                <a:ext uri="{FF2B5EF4-FFF2-40B4-BE49-F238E27FC236}">
                  <a16:creationId xmlns:a16="http://schemas.microsoft.com/office/drawing/2014/main" id="{545A8F9D-F2A0-476B-95FF-B2E24AA0682A}"/>
                </a:ext>
              </a:extLst>
            </p:cNvPr>
            <p:cNvSpPr txBox="1"/>
            <p:nvPr/>
          </p:nvSpPr>
          <p:spPr>
            <a:xfrm>
              <a:off x="110084" y="368637"/>
              <a:ext cx="383858" cy="267446"/>
            </a:xfrm>
            <a:prstGeom prst="rect">
              <a:avLst/>
            </a:prstGeom>
            <a:noFill/>
          </p:spPr>
          <p:txBody>
            <a:bodyPr wrap="square" rtlCol="0">
              <a:spAutoFit/>
            </a:bodyPr>
            <a:lstStyle/>
            <a:p>
              <a:pPr algn="ctr"/>
              <a:r>
                <a:rPr lang="en-GB" sz="1138" b="1" dirty="0">
                  <a:latin typeface="Arial" panose="020B0604020202020204" pitchFamily="34" charset="0"/>
                  <a:cs typeface="Arial" panose="020B0604020202020204" pitchFamily="34" charset="0"/>
                </a:rPr>
                <a:t>a</a:t>
              </a:r>
            </a:p>
          </p:txBody>
        </p:sp>
        <p:sp>
          <p:nvSpPr>
            <p:cNvPr id="5" name="TextBox 4">
              <a:extLst>
                <a:ext uri="{FF2B5EF4-FFF2-40B4-BE49-F238E27FC236}">
                  <a16:creationId xmlns:a16="http://schemas.microsoft.com/office/drawing/2014/main" id="{C34669F9-E561-4B88-88D2-A2E6693A4A78}"/>
                </a:ext>
              </a:extLst>
            </p:cNvPr>
            <p:cNvSpPr txBox="1"/>
            <p:nvPr/>
          </p:nvSpPr>
          <p:spPr>
            <a:xfrm>
              <a:off x="3237071" y="368637"/>
              <a:ext cx="383858" cy="267446"/>
            </a:xfrm>
            <a:prstGeom prst="rect">
              <a:avLst/>
            </a:prstGeom>
            <a:noFill/>
          </p:spPr>
          <p:txBody>
            <a:bodyPr wrap="square" rtlCol="0">
              <a:spAutoFit/>
            </a:bodyPr>
            <a:lstStyle/>
            <a:p>
              <a:pPr algn="ctr"/>
              <a:r>
                <a:rPr lang="en-GB" sz="1138" b="1" dirty="0">
                  <a:latin typeface="Arial" panose="020B0604020202020204" pitchFamily="34" charset="0"/>
                  <a:cs typeface="Arial" panose="020B0604020202020204" pitchFamily="34" charset="0"/>
                </a:rPr>
                <a:t>b</a:t>
              </a:r>
            </a:p>
          </p:txBody>
        </p:sp>
        <p:pic>
          <p:nvPicPr>
            <p:cNvPr id="7" name="Graphic 6">
              <a:extLst>
                <a:ext uri="{FF2B5EF4-FFF2-40B4-BE49-F238E27FC236}">
                  <a16:creationId xmlns:a16="http://schemas.microsoft.com/office/drawing/2014/main" id="{0BDCAA32-895A-4AAD-BB8B-F5122FE069EB}"/>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3623"/>
            <a:stretch/>
          </p:blipFill>
          <p:spPr>
            <a:xfrm>
              <a:off x="284980" y="717854"/>
              <a:ext cx="2964445" cy="1904691"/>
            </a:xfrm>
            <a:prstGeom prst="rect">
              <a:avLst/>
            </a:prstGeom>
          </p:spPr>
        </p:pic>
        <p:pic>
          <p:nvPicPr>
            <p:cNvPr id="10" name="Graphic 9">
              <a:extLst>
                <a:ext uri="{FF2B5EF4-FFF2-40B4-BE49-F238E27FC236}">
                  <a16:creationId xmlns:a16="http://schemas.microsoft.com/office/drawing/2014/main" id="{B9C88ABC-AE4D-408A-B13B-6BA16E654A8C}"/>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7824"/>
            <a:stretch/>
          </p:blipFill>
          <p:spPr>
            <a:xfrm>
              <a:off x="3608576" y="636083"/>
              <a:ext cx="2873760" cy="2207424"/>
            </a:xfrm>
            <a:prstGeom prst="rect">
              <a:avLst/>
            </a:prstGeom>
          </p:spPr>
        </p:pic>
        <p:grpSp>
          <p:nvGrpSpPr>
            <p:cNvPr id="18" name="Group 17">
              <a:extLst>
                <a:ext uri="{FF2B5EF4-FFF2-40B4-BE49-F238E27FC236}">
                  <a16:creationId xmlns:a16="http://schemas.microsoft.com/office/drawing/2014/main" id="{FBE952C3-B033-4188-A04D-0902C53BE471}"/>
                </a:ext>
              </a:extLst>
            </p:cNvPr>
            <p:cNvGrpSpPr/>
            <p:nvPr/>
          </p:nvGrpSpPr>
          <p:grpSpPr>
            <a:xfrm>
              <a:off x="3567595" y="624583"/>
              <a:ext cx="2914741" cy="2222634"/>
              <a:chOff x="3567595" y="624583"/>
              <a:chExt cx="2914741" cy="2222634"/>
            </a:xfrm>
          </p:grpSpPr>
          <p:pic>
            <p:nvPicPr>
              <p:cNvPr id="15" name="Graphic 14">
                <a:extLst>
                  <a:ext uri="{FF2B5EF4-FFF2-40B4-BE49-F238E27FC236}">
                    <a16:creationId xmlns:a16="http://schemas.microsoft.com/office/drawing/2014/main" id="{3F1AF2A7-C069-4C88-8B02-4DBA51E2D5E7}"/>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b="8494"/>
              <a:stretch/>
            </p:blipFill>
            <p:spPr>
              <a:xfrm>
                <a:off x="3567595" y="624583"/>
                <a:ext cx="2914741" cy="2222634"/>
              </a:xfrm>
              <a:prstGeom prst="rect">
                <a:avLst/>
              </a:prstGeom>
            </p:spPr>
          </p:pic>
          <p:pic>
            <p:nvPicPr>
              <p:cNvPr id="9" name="Graphic 8">
                <a:extLst>
                  <a:ext uri="{FF2B5EF4-FFF2-40B4-BE49-F238E27FC236}">
                    <a16:creationId xmlns:a16="http://schemas.microsoft.com/office/drawing/2014/main" id="{7C71336F-15A8-461B-B896-813A2F4507D7}"/>
                  </a:ext>
                </a:extLst>
              </p:cNvPr>
              <p:cNvPicPr>
                <a:picLocks noChangeAspect="1"/>
              </p:cNvPicPr>
              <p:nvPr/>
            </p:nvPicPr>
            <p:blipFill rotWithShape="1">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l="79167" t="41222" b="50000"/>
              <a:stretch/>
            </p:blipFill>
            <p:spPr>
              <a:xfrm>
                <a:off x="5667081" y="2019624"/>
                <a:ext cx="764455" cy="268409"/>
              </a:xfrm>
              <a:prstGeom prst="rect">
                <a:avLst/>
              </a:prstGeom>
            </p:spPr>
          </p:pic>
        </p:grpSp>
      </p:grpSp>
    </p:spTree>
    <p:extLst>
      <p:ext uri="{BB962C8B-B14F-4D97-AF65-F5344CB8AC3E}">
        <p14:creationId xmlns:p14="http://schemas.microsoft.com/office/powerpoint/2010/main" val="2131616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273</Words>
  <Application>Microsoft Office PowerPoint</Application>
  <PresentationFormat>A4 Paper (210x297 mm)</PresentationFormat>
  <Paragraphs>23</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AG-Lee</dc:creator>
  <cp:lastModifiedBy>AG-Lee</cp:lastModifiedBy>
  <cp:revision>135</cp:revision>
  <dcterms:created xsi:type="dcterms:W3CDTF">2024-11-22T13:41:04Z</dcterms:created>
  <dcterms:modified xsi:type="dcterms:W3CDTF">2025-11-19T19:45:08Z</dcterms:modified>
</cp:coreProperties>
</file>