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7" r:id="rId3"/>
    <p:sldId id="286" r:id="rId4"/>
    <p:sldId id="281" r:id="rId5"/>
    <p:sldId id="278" r:id="rId6"/>
    <p:sldId id="279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930" userDrawn="1">
          <p15:clr>
            <a:srgbClr val="A4A3A4"/>
          </p15:clr>
        </p15:guide>
        <p15:guide id="3" orient="horz" pos="372" userDrawn="1">
          <p15:clr>
            <a:srgbClr val="A4A3A4"/>
          </p15:clr>
        </p15:guide>
        <p15:guide id="4" pos="65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66CC"/>
    <a:srgbClr val="DC3912"/>
    <a:srgbClr val="F0B87B"/>
    <a:srgbClr val="993404"/>
    <a:srgbClr val="00B7CE"/>
    <a:srgbClr val="E5802B"/>
    <a:srgbClr val="000000"/>
    <a:srgbClr val="008000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87" autoAdjust="0"/>
    <p:restoredTop sz="94660"/>
  </p:normalViewPr>
  <p:slideViewPr>
    <p:cSldViewPr snapToGrid="0">
      <p:cViewPr varScale="1">
        <p:scale>
          <a:sx n="96" d="100"/>
          <a:sy n="96" d="100"/>
        </p:scale>
        <p:origin x="1296" y="96"/>
      </p:cViewPr>
      <p:guideLst>
        <p:guide pos="2930"/>
        <p:guide orient="horz" pos="372"/>
        <p:guide pos="65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0CCB43-1C40-4B71-BDB0-A24D556BB6AD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E4C8997-E1AC-4DC4-95AC-EA6295191CA9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de-DE" sz="1600" dirty="0">
              <a:solidFill>
                <a:schemeClr val="tx1"/>
              </a:solidFill>
              <a:latin typeface="+mn-lt"/>
            </a:rPr>
            <a:t>organoid </a:t>
          </a:r>
          <a:r>
            <a:rPr lang="de-DE" sz="1600" dirty="0" err="1">
              <a:solidFill>
                <a:schemeClr val="tx1"/>
              </a:solidFill>
              <a:latin typeface="+mn-lt"/>
            </a:rPr>
            <a:t>engraftment</a:t>
          </a:r>
          <a:r>
            <a:rPr lang="de-DE" sz="1600" dirty="0">
              <a:solidFill>
                <a:schemeClr val="tx1"/>
              </a:solidFill>
              <a:latin typeface="+mn-lt"/>
            </a:rPr>
            <a:t>,</a:t>
          </a:r>
        </a:p>
        <a:p>
          <a:r>
            <a:rPr lang="de-DE" sz="1600" dirty="0" err="1">
              <a:solidFill>
                <a:schemeClr val="tx1"/>
              </a:solidFill>
              <a:latin typeface="+mn-lt"/>
            </a:rPr>
            <a:t>treatment</a:t>
          </a:r>
          <a:r>
            <a:rPr lang="de-DE" sz="1600" dirty="0">
              <a:solidFill>
                <a:schemeClr val="tx1"/>
              </a:solidFill>
              <a:latin typeface="+mn-lt"/>
            </a:rPr>
            <a:t> naive,</a:t>
          </a:r>
        </a:p>
        <a:p>
          <a:r>
            <a:rPr lang="de-DE" sz="1600" dirty="0">
              <a:solidFill>
                <a:schemeClr val="tx1"/>
              </a:solidFill>
              <a:latin typeface="+mn-lt"/>
            </a:rPr>
            <a:t>n=80</a:t>
          </a:r>
        </a:p>
      </dgm:t>
    </dgm:pt>
    <dgm:pt modelId="{7230D52B-6C2D-4069-AD1A-B8B957BF25CB}" type="parTrans" cxnId="{7FA36105-C906-4B97-852B-64C04B2FF84D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2119CB50-4266-476D-A0C0-31ED65573A08}" type="sibTrans" cxnId="{7FA36105-C906-4B97-852B-64C04B2FF84D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D7245354-F14F-4B74-BEC0-1E151B7B4841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de-DE" sz="1600" dirty="0" err="1">
              <a:solidFill>
                <a:schemeClr val="tx1"/>
              </a:solidFill>
              <a:latin typeface="+mn-lt"/>
            </a:rPr>
            <a:t>no</a:t>
          </a:r>
          <a:r>
            <a:rPr lang="de-DE" sz="1600" dirty="0">
              <a:solidFill>
                <a:schemeClr val="tx1"/>
              </a:solidFill>
              <a:latin typeface="+mn-lt"/>
            </a:rPr>
            <a:t> WES, n=50</a:t>
          </a:r>
        </a:p>
      </dgm:t>
    </dgm:pt>
    <dgm:pt modelId="{D03EC06A-9A4E-431A-9E1B-77723A2BC3FF}" type="parTrans" cxnId="{4DB45253-49E6-4B6A-A5E4-9AAD95049433}">
      <dgm:prSet/>
      <dgm:spPr>
        <a:ln>
          <a:solidFill>
            <a:schemeClr val="tx1"/>
          </a:solidFill>
        </a:ln>
      </dgm:spPr>
      <dgm:t>
        <a:bodyPr/>
        <a:lstStyle/>
        <a:p>
          <a:endParaRPr lang="de-DE">
            <a:latin typeface="+mn-lt"/>
          </a:endParaRPr>
        </a:p>
      </dgm:t>
    </dgm:pt>
    <dgm:pt modelId="{24865E43-1705-48DE-8647-1E393F8697B8}" type="sibTrans" cxnId="{4DB45253-49E6-4B6A-A5E4-9AAD95049433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D117FBDB-04C5-4F32-AB71-3ACE94C5ABBA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de-DE" sz="1600" dirty="0">
              <a:solidFill>
                <a:schemeClr val="tx1"/>
              </a:solidFill>
              <a:latin typeface="+mn-lt"/>
            </a:rPr>
            <a:t>DNA </a:t>
          </a:r>
          <a:r>
            <a:rPr lang="de-DE" sz="1600" dirty="0" err="1">
              <a:solidFill>
                <a:schemeClr val="tx1"/>
              </a:solidFill>
              <a:latin typeface="+mn-lt"/>
            </a:rPr>
            <a:t>yield</a:t>
          </a:r>
          <a:r>
            <a:rPr lang="de-DE" sz="1600" dirty="0">
              <a:solidFill>
                <a:schemeClr val="tx1"/>
              </a:solidFill>
              <a:latin typeface="+mn-lt"/>
            </a:rPr>
            <a:t> </a:t>
          </a:r>
          <a:r>
            <a:rPr lang="de-DE" sz="1600" dirty="0" err="1">
              <a:solidFill>
                <a:schemeClr val="tx1"/>
              </a:solidFill>
              <a:latin typeface="+mn-lt"/>
            </a:rPr>
            <a:t>too</a:t>
          </a:r>
          <a:r>
            <a:rPr lang="de-DE" sz="1600" dirty="0">
              <a:solidFill>
                <a:schemeClr val="tx1"/>
              </a:solidFill>
              <a:latin typeface="+mn-lt"/>
            </a:rPr>
            <a:t> </a:t>
          </a:r>
          <a:r>
            <a:rPr lang="de-DE" sz="1600" dirty="0" err="1">
              <a:solidFill>
                <a:schemeClr val="tx1"/>
              </a:solidFill>
              <a:latin typeface="+mn-lt"/>
            </a:rPr>
            <a:t>low</a:t>
          </a:r>
          <a:r>
            <a:rPr lang="de-DE" sz="1600" dirty="0">
              <a:solidFill>
                <a:schemeClr val="tx1"/>
              </a:solidFill>
              <a:latin typeface="+mn-lt"/>
            </a:rPr>
            <a:t>, n=5</a:t>
          </a:r>
        </a:p>
      </dgm:t>
    </dgm:pt>
    <dgm:pt modelId="{F25D692A-09EE-49EF-AE58-9FE5C101E947}" type="parTrans" cxnId="{B2B6A854-13C2-441E-9533-96A5963591DC}">
      <dgm:prSet/>
      <dgm:spPr>
        <a:ln>
          <a:solidFill>
            <a:schemeClr val="tx1"/>
          </a:solidFill>
        </a:ln>
      </dgm:spPr>
      <dgm:t>
        <a:bodyPr/>
        <a:lstStyle/>
        <a:p>
          <a:endParaRPr lang="de-DE">
            <a:latin typeface="+mn-lt"/>
          </a:endParaRPr>
        </a:p>
      </dgm:t>
    </dgm:pt>
    <dgm:pt modelId="{C917D338-5E7E-4F3B-9602-F5D446ED753B}" type="sibTrans" cxnId="{B2B6A854-13C2-441E-9533-96A5963591DC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E3A11D99-979B-4400-97E0-ACC926A18266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de-DE" sz="1600" dirty="0">
              <a:solidFill>
                <a:schemeClr val="tx1"/>
              </a:solidFill>
              <a:latin typeface="+mn-lt"/>
            </a:rPr>
            <a:t>WES, n=30</a:t>
          </a:r>
        </a:p>
      </dgm:t>
    </dgm:pt>
    <dgm:pt modelId="{6B89E0F7-3DC3-4337-A2BC-194E97375D57}" type="parTrans" cxnId="{4492C914-56AC-4D75-A3D9-CA6516620DBA}">
      <dgm:prSet/>
      <dgm:spPr>
        <a:ln>
          <a:solidFill>
            <a:schemeClr val="tx1"/>
          </a:solidFill>
        </a:ln>
      </dgm:spPr>
      <dgm:t>
        <a:bodyPr/>
        <a:lstStyle/>
        <a:p>
          <a:endParaRPr lang="de-DE">
            <a:latin typeface="+mn-lt"/>
          </a:endParaRPr>
        </a:p>
      </dgm:t>
    </dgm:pt>
    <dgm:pt modelId="{007F790B-14D4-45AE-AA32-203C57A11800}" type="sibTrans" cxnId="{4492C914-56AC-4D75-A3D9-CA6516620DBA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7CFFEC5A-A804-4E46-B1CE-C63DDA704D40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de-DE" sz="1600" dirty="0" err="1">
              <a:solidFill>
                <a:schemeClr val="tx1"/>
              </a:solidFill>
              <a:latin typeface="+mn-lt"/>
            </a:rPr>
            <a:t>library</a:t>
          </a:r>
          <a:r>
            <a:rPr lang="de-DE" sz="1600" dirty="0">
              <a:solidFill>
                <a:schemeClr val="tx1"/>
              </a:solidFill>
              <a:latin typeface="+mn-lt"/>
            </a:rPr>
            <a:t> </a:t>
          </a:r>
          <a:r>
            <a:rPr lang="de-DE" sz="1600" dirty="0" err="1">
              <a:solidFill>
                <a:schemeClr val="tx1"/>
              </a:solidFill>
              <a:latin typeface="+mn-lt"/>
            </a:rPr>
            <a:t>failed</a:t>
          </a:r>
          <a:r>
            <a:rPr lang="de-DE" sz="1600" dirty="0">
              <a:solidFill>
                <a:schemeClr val="tx1"/>
              </a:solidFill>
              <a:latin typeface="+mn-lt"/>
            </a:rPr>
            <a:t>, n=3</a:t>
          </a:r>
        </a:p>
      </dgm:t>
    </dgm:pt>
    <dgm:pt modelId="{ACC7FDFA-67A1-44E3-99C5-536702638D67}" type="parTrans" cxnId="{DA321105-9A15-43FE-B6CC-FBFB23C49C54}">
      <dgm:prSet/>
      <dgm:spPr>
        <a:ln>
          <a:solidFill>
            <a:schemeClr val="tx1"/>
          </a:solidFill>
        </a:ln>
      </dgm:spPr>
      <dgm:t>
        <a:bodyPr/>
        <a:lstStyle/>
        <a:p>
          <a:endParaRPr lang="de-DE">
            <a:latin typeface="+mn-lt"/>
          </a:endParaRPr>
        </a:p>
      </dgm:t>
    </dgm:pt>
    <dgm:pt modelId="{1BFEC6AD-C947-414D-817A-6CB78261F91B}" type="sibTrans" cxnId="{DA321105-9A15-43FE-B6CC-FBFB23C49C54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7C8ADD7D-E9B3-44B9-B0E3-1296B0B0B351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de-DE" sz="1600" dirty="0" err="1">
              <a:solidFill>
                <a:schemeClr val="tx1"/>
              </a:solidFill>
              <a:latin typeface="+mn-lt"/>
            </a:rPr>
            <a:t>missing</a:t>
          </a:r>
          <a:r>
            <a:rPr lang="de-DE" sz="1600" dirty="0">
              <a:solidFill>
                <a:schemeClr val="tx1"/>
              </a:solidFill>
              <a:latin typeface="+mn-lt"/>
            </a:rPr>
            <a:t> </a:t>
          </a:r>
          <a:r>
            <a:rPr lang="de-DE" sz="1600" dirty="0" err="1">
              <a:solidFill>
                <a:schemeClr val="tx1"/>
              </a:solidFill>
              <a:latin typeface="+mn-lt"/>
            </a:rPr>
            <a:t>clinical</a:t>
          </a:r>
          <a:r>
            <a:rPr lang="de-DE" sz="1600" dirty="0">
              <a:solidFill>
                <a:schemeClr val="tx1"/>
              </a:solidFill>
              <a:latin typeface="+mn-lt"/>
            </a:rPr>
            <a:t> </a:t>
          </a:r>
          <a:r>
            <a:rPr lang="de-DE" sz="1600" dirty="0" err="1">
              <a:solidFill>
                <a:schemeClr val="tx1"/>
              </a:solidFill>
              <a:latin typeface="+mn-lt"/>
            </a:rPr>
            <a:t>information</a:t>
          </a:r>
          <a:r>
            <a:rPr lang="de-DE" sz="1600" dirty="0">
              <a:solidFill>
                <a:schemeClr val="tx1"/>
              </a:solidFill>
              <a:latin typeface="+mn-lt"/>
            </a:rPr>
            <a:t>, n=1</a:t>
          </a:r>
        </a:p>
      </dgm:t>
    </dgm:pt>
    <dgm:pt modelId="{1BF9185F-15F3-4C4B-BEF2-2FC7DE703030}" type="parTrans" cxnId="{02402039-F75E-4F82-9F21-DA35A07CE993}">
      <dgm:prSet/>
      <dgm:spPr>
        <a:ln>
          <a:solidFill>
            <a:schemeClr val="tx1"/>
          </a:solidFill>
        </a:ln>
      </dgm:spPr>
      <dgm:t>
        <a:bodyPr/>
        <a:lstStyle/>
        <a:p>
          <a:endParaRPr lang="de-DE">
            <a:latin typeface="+mn-lt"/>
          </a:endParaRPr>
        </a:p>
      </dgm:t>
    </dgm:pt>
    <dgm:pt modelId="{99DE1694-B2C6-4A4D-8FD4-672BE3DDFCDC}" type="sibTrans" cxnId="{02402039-F75E-4F82-9F21-DA35A07CE993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336E459E-2301-41B5-A2B3-E0CB0DD999CF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de-DE" sz="1600" dirty="0" err="1">
              <a:solidFill>
                <a:schemeClr val="tx1"/>
              </a:solidFill>
              <a:latin typeface="+mn-lt"/>
            </a:rPr>
            <a:t>established</a:t>
          </a:r>
          <a:r>
            <a:rPr lang="de-DE" sz="1600" dirty="0">
              <a:solidFill>
                <a:schemeClr val="tx1"/>
              </a:solidFill>
              <a:latin typeface="+mn-lt"/>
            </a:rPr>
            <a:t> after WES </a:t>
          </a:r>
          <a:r>
            <a:rPr lang="de-DE" sz="1600" dirty="0" err="1">
              <a:solidFill>
                <a:schemeClr val="tx1"/>
              </a:solidFill>
              <a:latin typeface="+mn-lt"/>
            </a:rPr>
            <a:t>analysis</a:t>
          </a:r>
          <a:r>
            <a:rPr lang="de-DE" sz="1600" dirty="0">
              <a:solidFill>
                <a:schemeClr val="tx1"/>
              </a:solidFill>
              <a:latin typeface="+mn-lt"/>
            </a:rPr>
            <a:t>, n=15</a:t>
          </a:r>
        </a:p>
      </dgm:t>
    </dgm:pt>
    <dgm:pt modelId="{6C99EDEA-913F-4703-B252-5E77BDCDC794}" type="parTrans" cxnId="{58F43F2A-D82E-467D-B6F0-09FD5B9F413F}">
      <dgm:prSet/>
      <dgm:spPr>
        <a:ln>
          <a:solidFill>
            <a:schemeClr val="tx1"/>
          </a:solidFill>
        </a:ln>
      </dgm:spPr>
      <dgm:t>
        <a:bodyPr/>
        <a:lstStyle/>
        <a:p>
          <a:endParaRPr lang="de-DE">
            <a:latin typeface="+mn-lt"/>
          </a:endParaRPr>
        </a:p>
      </dgm:t>
    </dgm:pt>
    <dgm:pt modelId="{88AF8349-B2B0-48B2-A304-CC081E69A974}" type="sibTrans" cxnId="{58F43F2A-D82E-467D-B6F0-09FD5B9F413F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778C8ECB-1E61-482B-A3D6-181532652D90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de-DE" sz="1600" dirty="0">
              <a:solidFill>
                <a:schemeClr val="tx1"/>
              </a:solidFill>
              <a:latin typeface="+mn-lt"/>
            </a:rPr>
            <a:t>Passage 0-2, n=22</a:t>
          </a:r>
        </a:p>
      </dgm:t>
    </dgm:pt>
    <dgm:pt modelId="{51CC0AB2-E51A-49E4-8E07-DAE2C69B7D6D}" type="parTrans" cxnId="{A6ECE31E-9D8E-4C5A-B241-7802B75E70C3}">
      <dgm:prSet/>
      <dgm:spPr>
        <a:ln>
          <a:solidFill>
            <a:schemeClr val="tx1"/>
          </a:solidFill>
        </a:ln>
      </dgm:spPr>
      <dgm:t>
        <a:bodyPr/>
        <a:lstStyle/>
        <a:p>
          <a:endParaRPr lang="de-DE">
            <a:latin typeface="+mn-lt"/>
          </a:endParaRPr>
        </a:p>
      </dgm:t>
    </dgm:pt>
    <dgm:pt modelId="{F4718CBD-1944-4886-A740-E099CC6A8348}" type="sibTrans" cxnId="{A6ECE31E-9D8E-4C5A-B241-7802B75E70C3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3141376C-E68B-42BA-81C1-B537EE165178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de-DE" sz="1600" dirty="0" err="1">
              <a:solidFill>
                <a:schemeClr val="tx1"/>
              </a:solidFill>
              <a:latin typeface="+mn-lt"/>
            </a:rPr>
            <a:t>paired</a:t>
          </a:r>
          <a:r>
            <a:rPr lang="de-DE" sz="1600" dirty="0">
              <a:solidFill>
                <a:schemeClr val="tx1"/>
              </a:solidFill>
              <a:latin typeface="+mn-lt"/>
            </a:rPr>
            <a:t> FFPE </a:t>
          </a:r>
          <a:r>
            <a:rPr lang="de-DE" sz="1600" dirty="0" err="1">
              <a:solidFill>
                <a:schemeClr val="tx1"/>
              </a:solidFill>
              <a:latin typeface="+mn-lt"/>
            </a:rPr>
            <a:t>tumor</a:t>
          </a:r>
          <a:r>
            <a:rPr lang="de-DE" sz="1600" dirty="0">
              <a:solidFill>
                <a:schemeClr val="tx1"/>
              </a:solidFill>
              <a:latin typeface="+mn-lt"/>
            </a:rPr>
            <a:t> </a:t>
          </a:r>
          <a:r>
            <a:rPr lang="de-DE" sz="1600" dirty="0" err="1">
              <a:solidFill>
                <a:schemeClr val="tx1"/>
              </a:solidFill>
              <a:latin typeface="+mn-lt"/>
            </a:rPr>
            <a:t>tissue</a:t>
          </a:r>
          <a:r>
            <a:rPr lang="de-DE" sz="1600" dirty="0">
              <a:solidFill>
                <a:schemeClr val="tx1"/>
              </a:solidFill>
              <a:latin typeface="+mn-lt"/>
            </a:rPr>
            <a:t> not </a:t>
          </a:r>
          <a:r>
            <a:rPr lang="de-DE" sz="1600" dirty="0" err="1">
              <a:solidFill>
                <a:schemeClr val="tx1"/>
              </a:solidFill>
              <a:latin typeface="+mn-lt"/>
            </a:rPr>
            <a:t>available</a:t>
          </a:r>
          <a:r>
            <a:rPr lang="de-DE" sz="1600" dirty="0">
              <a:solidFill>
                <a:schemeClr val="tx1"/>
              </a:solidFill>
              <a:latin typeface="+mn-lt"/>
            </a:rPr>
            <a:t>, n=4</a:t>
          </a:r>
        </a:p>
      </dgm:t>
    </dgm:pt>
    <dgm:pt modelId="{AA93D841-7B96-4A76-9B39-F22894C893C1}" type="parTrans" cxnId="{09D5BE21-2946-4EF5-94CD-0FE3F0C25282}">
      <dgm:prSet/>
      <dgm:spPr>
        <a:ln>
          <a:solidFill>
            <a:schemeClr val="tx1"/>
          </a:solidFill>
        </a:ln>
      </dgm:spPr>
      <dgm:t>
        <a:bodyPr/>
        <a:lstStyle/>
        <a:p>
          <a:endParaRPr lang="de-DE">
            <a:latin typeface="+mn-lt"/>
          </a:endParaRPr>
        </a:p>
      </dgm:t>
    </dgm:pt>
    <dgm:pt modelId="{E6042F51-EDF3-40CF-AB2D-46110FD1FAF2}" type="sibTrans" cxnId="{09D5BE21-2946-4EF5-94CD-0FE3F0C25282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1F0576C7-CFB6-4C78-B059-253C0AACC549}" type="pres">
      <dgm:prSet presAssocID="{2A0CCB43-1C40-4B71-BDB0-A24D556BB6A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CCC4862-01D2-4AD6-9ED9-95EF2DBE41AD}" type="pres">
      <dgm:prSet presAssocID="{9E4C8997-E1AC-4DC4-95AC-EA6295191CA9}" presName="root1" presStyleCnt="0"/>
      <dgm:spPr/>
    </dgm:pt>
    <dgm:pt modelId="{C532D11D-BB85-40D6-80D3-62BBB2BD6622}" type="pres">
      <dgm:prSet presAssocID="{9E4C8997-E1AC-4DC4-95AC-EA6295191CA9}" presName="LevelOneTextNode" presStyleLbl="node0" presStyleIdx="0" presStyleCnt="1">
        <dgm:presLayoutVars>
          <dgm:chPref val="3"/>
        </dgm:presLayoutVars>
      </dgm:prSet>
      <dgm:spPr/>
    </dgm:pt>
    <dgm:pt modelId="{3D71A0FC-FE2B-42C8-BE8C-46BDF054E408}" type="pres">
      <dgm:prSet presAssocID="{9E4C8997-E1AC-4DC4-95AC-EA6295191CA9}" presName="level2hierChild" presStyleCnt="0"/>
      <dgm:spPr/>
    </dgm:pt>
    <dgm:pt modelId="{534AE2BB-6137-42DB-BF4D-E850B26E2821}" type="pres">
      <dgm:prSet presAssocID="{D03EC06A-9A4E-431A-9E1B-77723A2BC3FF}" presName="conn2-1" presStyleLbl="parChTrans1D2" presStyleIdx="0" presStyleCnt="2"/>
      <dgm:spPr/>
    </dgm:pt>
    <dgm:pt modelId="{8966AD08-0D2A-466D-BBA6-2CCF4E428290}" type="pres">
      <dgm:prSet presAssocID="{D03EC06A-9A4E-431A-9E1B-77723A2BC3FF}" presName="connTx" presStyleLbl="parChTrans1D2" presStyleIdx="0" presStyleCnt="2"/>
      <dgm:spPr/>
    </dgm:pt>
    <dgm:pt modelId="{BD1D6974-4FE6-4584-A543-557CE8EB4C8A}" type="pres">
      <dgm:prSet presAssocID="{D7245354-F14F-4B74-BEC0-1E151B7B4841}" presName="root2" presStyleCnt="0"/>
      <dgm:spPr/>
    </dgm:pt>
    <dgm:pt modelId="{4447436E-5881-44D4-859E-28CAE19B4A92}" type="pres">
      <dgm:prSet presAssocID="{D7245354-F14F-4B74-BEC0-1E151B7B4841}" presName="LevelTwoTextNode" presStyleLbl="node2" presStyleIdx="0" presStyleCnt="2" custScaleY="60286" custLinFactNeighborY="-29406">
        <dgm:presLayoutVars>
          <dgm:chPref val="3"/>
        </dgm:presLayoutVars>
      </dgm:prSet>
      <dgm:spPr/>
    </dgm:pt>
    <dgm:pt modelId="{5DEBC382-7777-4B4A-A27A-353BD1DB25C9}" type="pres">
      <dgm:prSet presAssocID="{D7245354-F14F-4B74-BEC0-1E151B7B4841}" presName="level3hierChild" presStyleCnt="0"/>
      <dgm:spPr/>
    </dgm:pt>
    <dgm:pt modelId="{39439C76-2291-412D-AF5C-5DEC18F483A5}" type="pres">
      <dgm:prSet presAssocID="{6C99EDEA-913F-4703-B252-5E77BDCDC794}" presName="conn2-1" presStyleLbl="parChTrans1D3" presStyleIdx="0" presStyleCnt="6"/>
      <dgm:spPr/>
    </dgm:pt>
    <dgm:pt modelId="{FBDCF5BB-1E74-4C88-9649-059E8F59E467}" type="pres">
      <dgm:prSet presAssocID="{6C99EDEA-913F-4703-B252-5E77BDCDC794}" presName="connTx" presStyleLbl="parChTrans1D3" presStyleIdx="0" presStyleCnt="6"/>
      <dgm:spPr/>
    </dgm:pt>
    <dgm:pt modelId="{2DA5D2F1-21B4-48F4-8069-7C73A2B6B12C}" type="pres">
      <dgm:prSet presAssocID="{336E459E-2301-41B5-A2B3-E0CB0DD999CF}" presName="root2" presStyleCnt="0"/>
      <dgm:spPr/>
    </dgm:pt>
    <dgm:pt modelId="{D3DF1F9C-FAEC-40BB-BAE4-46F596AD07B0}" type="pres">
      <dgm:prSet presAssocID="{336E459E-2301-41B5-A2B3-E0CB0DD999CF}" presName="LevelTwoTextNode" presStyleLbl="node3" presStyleIdx="0" presStyleCnt="6" custScaleY="69529" custLinFactY="178153" custLinFactNeighborX="-601" custLinFactNeighborY="200000">
        <dgm:presLayoutVars>
          <dgm:chPref val="3"/>
        </dgm:presLayoutVars>
      </dgm:prSet>
      <dgm:spPr/>
    </dgm:pt>
    <dgm:pt modelId="{4BE58059-7FFA-45D8-86AE-8D9E59CFA581}" type="pres">
      <dgm:prSet presAssocID="{336E459E-2301-41B5-A2B3-E0CB0DD999CF}" presName="level3hierChild" presStyleCnt="0"/>
      <dgm:spPr/>
    </dgm:pt>
    <dgm:pt modelId="{D7A558C8-71C8-4081-AA99-E370A0B0BFDA}" type="pres">
      <dgm:prSet presAssocID="{51CC0AB2-E51A-49E4-8E07-DAE2C69B7D6D}" presName="conn2-1" presStyleLbl="parChTrans1D3" presStyleIdx="1" presStyleCnt="6"/>
      <dgm:spPr/>
    </dgm:pt>
    <dgm:pt modelId="{C6EEF0C8-B48D-4E4B-88E1-215D6A60E046}" type="pres">
      <dgm:prSet presAssocID="{51CC0AB2-E51A-49E4-8E07-DAE2C69B7D6D}" presName="connTx" presStyleLbl="parChTrans1D3" presStyleIdx="1" presStyleCnt="6"/>
      <dgm:spPr/>
    </dgm:pt>
    <dgm:pt modelId="{0D57AA16-13F2-431C-850C-2D1B6ED0ED5D}" type="pres">
      <dgm:prSet presAssocID="{778C8ECB-1E61-482B-A3D6-181532652D90}" presName="root2" presStyleCnt="0"/>
      <dgm:spPr/>
    </dgm:pt>
    <dgm:pt modelId="{B1F7FA35-8E63-494C-863A-D41235C1F575}" type="pres">
      <dgm:prSet presAssocID="{778C8ECB-1E61-482B-A3D6-181532652D90}" presName="LevelTwoTextNode" presStyleLbl="node3" presStyleIdx="1" presStyleCnt="6" custScaleY="56379" custLinFactY="-6206" custLinFactNeighborY="-100000">
        <dgm:presLayoutVars>
          <dgm:chPref val="3"/>
        </dgm:presLayoutVars>
      </dgm:prSet>
      <dgm:spPr/>
    </dgm:pt>
    <dgm:pt modelId="{A4FE1A82-79FD-43C8-9C5D-8714B7220C47}" type="pres">
      <dgm:prSet presAssocID="{778C8ECB-1E61-482B-A3D6-181532652D90}" presName="level3hierChild" presStyleCnt="0"/>
      <dgm:spPr/>
    </dgm:pt>
    <dgm:pt modelId="{08B622B5-9B7A-4305-9FA0-99616A96C982}" type="pres">
      <dgm:prSet presAssocID="{F25D692A-09EE-49EF-AE58-9FE5C101E947}" presName="conn2-1" presStyleLbl="parChTrans1D3" presStyleIdx="2" presStyleCnt="6"/>
      <dgm:spPr/>
    </dgm:pt>
    <dgm:pt modelId="{BFC0DB52-F7DB-4FC8-A572-538276B2E34C}" type="pres">
      <dgm:prSet presAssocID="{F25D692A-09EE-49EF-AE58-9FE5C101E947}" presName="connTx" presStyleLbl="parChTrans1D3" presStyleIdx="2" presStyleCnt="6"/>
      <dgm:spPr/>
    </dgm:pt>
    <dgm:pt modelId="{E0B85CDB-1727-434F-8B85-903BBA99A0F3}" type="pres">
      <dgm:prSet presAssocID="{D117FBDB-04C5-4F32-AB71-3ACE94C5ABBA}" presName="root2" presStyleCnt="0"/>
      <dgm:spPr/>
    </dgm:pt>
    <dgm:pt modelId="{B36F1FC2-174A-42F8-AE2F-C76C4C0B8818}" type="pres">
      <dgm:prSet presAssocID="{D117FBDB-04C5-4F32-AB71-3ACE94C5ABBA}" presName="LevelTwoTextNode" presStyleLbl="node3" presStyleIdx="2" presStyleCnt="6" custScaleY="52042" custLinFactY="-5843" custLinFactNeighborX="364" custLinFactNeighborY="-100000">
        <dgm:presLayoutVars>
          <dgm:chPref val="3"/>
        </dgm:presLayoutVars>
      </dgm:prSet>
      <dgm:spPr/>
    </dgm:pt>
    <dgm:pt modelId="{72A85CA3-CBBA-482F-BDAF-8398890C605C}" type="pres">
      <dgm:prSet presAssocID="{D117FBDB-04C5-4F32-AB71-3ACE94C5ABBA}" presName="level3hierChild" presStyleCnt="0"/>
      <dgm:spPr/>
    </dgm:pt>
    <dgm:pt modelId="{39CB3F10-8046-485C-AD21-A7C8A6E4619D}" type="pres">
      <dgm:prSet presAssocID="{AA93D841-7B96-4A76-9B39-F22894C893C1}" presName="conn2-1" presStyleLbl="parChTrans1D3" presStyleIdx="3" presStyleCnt="6"/>
      <dgm:spPr/>
    </dgm:pt>
    <dgm:pt modelId="{5DF5FD9D-8B17-46D7-A2AF-5A72B5EBE022}" type="pres">
      <dgm:prSet presAssocID="{AA93D841-7B96-4A76-9B39-F22894C893C1}" presName="connTx" presStyleLbl="parChTrans1D3" presStyleIdx="3" presStyleCnt="6"/>
      <dgm:spPr/>
    </dgm:pt>
    <dgm:pt modelId="{216603F5-062A-41FC-8489-167EA06BCCB5}" type="pres">
      <dgm:prSet presAssocID="{3141376C-E68B-42BA-81C1-B537EE165178}" presName="root2" presStyleCnt="0"/>
      <dgm:spPr/>
    </dgm:pt>
    <dgm:pt modelId="{79DF27CC-0126-4AE2-90A2-DF271B56BCEF}" type="pres">
      <dgm:prSet presAssocID="{3141376C-E68B-42BA-81C1-B537EE165178}" presName="LevelTwoTextNode" presStyleLbl="node3" presStyleIdx="3" presStyleCnt="6" custScaleY="66610" custLinFactNeighborX="175" custLinFactNeighborY="-98838">
        <dgm:presLayoutVars>
          <dgm:chPref val="3"/>
        </dgm:presLayoutVars>
      </dgm:prSet>
      <dgm:spPr/>
    </dgm:pt>
    <dgm:pt modelId="{F0F52848-1209-4CF4-A99D-8E169040846A}" type="pres">
      <dgm:prSet presAssocID="{3141376C-E68B-42BA-81C1-B537EE165178}" presName="level3hierChild" presStyleCnt="0"/>
      <dgm:spPr/>
    </dgm:pt>
    <dgm:pt modelId="{29A17583-0C4D-4FFF-A5E6-02B29BE72D49}" type="pres">
      <dgm:prSet presAssocID="{ACC7FDFA-67A1-44E3-99C5-536702638D67}" presName="conn2-1" presStyleLbl="parChTrans1D3" presStyleIdx="4" presStyleCnt="6"/>
      <dgm:spPr/>
    </dgm:pt>
    <dgm:pt modelId="{CBAD9DDC-ACE6-445E-A763-9CAE85A1A9F7}" type="pres">
      <dgm:prSet presAssocID="{ACC7FDFA-67A1-44E3-99C5-536702638D67}" presName="connTx" presStyleLbl="parChTrans1D3" presStyleIdx="4" presStyleCnt="6"/>
      <dgm:spPr/>
    </dgm:pt>
    <dgm:pt modelId="{B78420E5-FA49-42E7-B4B1-46F4B2096AAF}" type="pres">
      <dgm:prSet presAssocID="{7CFFEC5A-A804-4E46-B1CE-C63DDA704D40}" presName="root2" presStyleCnt="0"/>
      <dgm:spPr/>
    </dgm:pt>
    <dgm:pt modelId="{CCAECBB8-E133-4BAD-A7F0-F5E84712548C}" type="pres">
      <dgm:prSet presAssocID="{7CFFEC5A-A804-4E46-B1CE-C63DDA704D40}" presName="LevelTwoTextNode" presStyleLbl="node3" presStyleIdx="4" presStyleCnt="6" custScaleY="46627" custLinFactNeighborX="205" custLinFactNeighborY="-95951">
        <dgm:presLayoutVars>
          <dgm:chPref val="3"/>
        </dgm:presLayoutVars>
      </dgm:prSet>
      <dgm:spPr/>
    </dgm:pt>
    <dgm:pt modelId="{68297DDD-4B03-453E-86B2-97723A7808C8}" type="pres">
      <dgm:prSet presAssocID="{7CFFEC5A-A804-4E46-B1CE-C63DDA704D40}" presName="level3hierChild" presStyleCnt="0"/>
      <dgm:spPr/>
    </dgm:pt>
    <dgm:pt modelId="{3E9F5EEF-D271-474B-8D8E-22BE70F4F380}" type="pres">
      <dgm:prSet presAssocID="{1BF9185F-15F3-4C4B-BEF2-2FC7DE703030}" presName="conn2-1" presStyleLbl="parChTrans1D3" presStyleIdx="5" presStyleCnt="6"/>
      <dgm:spPr/>
    </dgm:pt>
    <dgm:pt modelId="{C5991C7F-440B-4A43-8BBB-BC12BC8DB919}" type="pres">
      <dgm:prSet presAssocID="{1BF9185F-15F3-4C4B-BEF2-2FC7DE703030}" presName="connTx" presStyleLbl="parChTrans1D3" presStyleIdx="5" presStyleCnt="6"/>
      <dgm:spPr/>
    </dgm:pt>
    <dgm:pt modelId="{3A3C19E6-7747-4FAF-9EF5-4280031951DD}" type="pres">
      <dgm:prSet presAssocID="{7C8ADD7D-E9B3-44B9-B0E3-1296B0B0B351}" presName="root2" presStyleCnt="0"/>
      <dgm:spPr/>
    </dgm:pt>
    <dgm:pt modelId="{E73058A6-B8E2-4C5D-831E-69FA5E901335}" type="pres">
      <dgm:prSet presAssocID="{7C8ADD7D-E9B3-44B9-B0E3-1296B0B0B351}" presName="LevelTwoTextNode" presStyleLbl="node3" presStyleIdx="5" presStyleCnt="6" custScaleY="54709" custLinFactNeighborX="-650" custLinFactNeighborY="-87757">
        <dgm:presLayoutVars>
          <dgm:chPref val="3"/>
        </dgm:presLayoutVars>
      </dgm:prSet>
      <dgm:spPr/>
    </dgm:pt>
    <dgm:pt modelId="{5C85CBED-4CEF-4342-9C01-BA669C4804EC}" type="pres">
      <dgm:prSet presAssocID="{7C8ADD7D-E9B3-44B9-B0E3-1296B0B0B351}" presName="level3hierChild" presStyleCnt="0"/>
      <dgm:spPr/>
    </dgm:pt>
    <dgm:pt modelId="{939B4490-9BB0-4399-B6FE-B95B461EF071}" type="pres">
      <dgm:prSet presAssocID="{6B89E0F7-3DC3-4337-A2BC-194E97375D57}" presName="conn2-1" presStyleLbl="parChTrans1D2" presStyleIdx="1" presStyleCnt="2"/>
      <dgm:spPr/>
    </dgm:pt>
    <dgm:pt modelId="{D9B0C29E-9B7A-4B8C-9928-32FEFAAE1220}" type="pres">
      <dgm:prSet presAssocID="{6B89E0F7-3DC3-4337-A2BC-194E97375D57}" presName="connTx" presStyleLbl="parChTrans1D2" presStyleIdx="1" presStyleCnt="2"/>
      <dgm:spPr/>
    </dgm:pt>
    <dgm:pt modelId="{EF5257C2-07E6-4A4D-892E-B2996E87C317}" type="pres">
      <dgm:prSet presAssocID="{E3A11D99-979B-4400-97E0-ACC926A18266}" presName="root2" presStyleCnt="0"/>
      <dgm:spPr/>
    </dgm:pt>
    <dgm:pt modelId="{D01AE68D-C5C0-40D6-865E-7A98EBE7A9C0}" type="pres">
      <dgm:prSet presAssocID="{E3A11D99-979B-4400-97E0-ACC926A18266}" presName="LevelTwoTextNode" presStyleLbl="node2" presStyleIdx="1" presStyleCnt="2" custScaleY="60286" custLinFactNeighborY="56550">
        <dgm:presLayoutVars>
          <dgm:chPref val="3"/>
        </dgm:presLayoutVars>
      </dgm:prSet>
      <dgm:spPr/>
    </dgm:pt>
    <dgm:pt modelId="{FB4695BB-9805-436C-80F3-19873047C5A9}" type="pres">
      <dgm:prSet presAssocID="{E3A11D99-979B-4400-97E0-ACC926A18266}" presName="level3hierChild" presStyleCnt="0"/>
      <dgm:spPr/>
    </dgm:pt>
  </dgm:ptLst>
  <dgm:cxnLst>
    <dgm:cxn modelId="{DA321105-9A15-43FE-B6CC-FBFB23C49C54}" srcId="{D7245354-F14F-4B74-BEC0-1E151B7B4841}" destId="{7CFFEC5A-A804-4E46-B1CE-C63DDA704D40}" srcOrd="4" destOrd="0" parTransId="{ACC7FDFA-67A1-44E3-99C5-536702638D67}" sibTransId="{1BFEC6AD-C947-414D-817A-6CB78261F91B}"/>
    <dgm:cxn modelId="{7FA36105-C906-4B97-852B-64C04B2FF84D}" srcId="{2A0CCB43-1C40-4B71-BDB0-A24D556BB6AD}" destId="{9E4C8997-E1AC-4DC4-95AC-EA6295191CA9}" srcOrd="0" destOrd="0" parTransId="{7230D52B-6C2D-4069-AD1A-B8B957BF25CB}" sibTransId="{2119CB50-4266-476D-A0C0-31ED65573A08}"/>
    <dgm:cxn modelId="{998F1508-0791-4487-9D95-10B46C34E08C}" type="presOf" srcId="{9E4C8997-E1AC-4DC4-95AC-EA6295191CA9}" destId="{C532D11D-BB85-40D6-80D3-62BBB2BD6622}" srcOrd="0" destOrd="0" presId="urn:microsoft.com/office/officeart/2005/8/layout/hierarchy2"/>
    <dgm:cxn modelId="{3CA58F08-E2D8-4FD0-AB88-AFFB801CFEC4}" type="presOf" srcId="{1BF9185F-15F3-4C4B-BEF2-2FC7DE703030}" destId="{3E9F5EEF-D271-474B-8D8E-22BE70F4F380}" srcOrd="0" destOrd="0" presId="urn:microsoft.com/office/officeart/2005/8/layout/hierarchy2"/>
    <dgm:cxn modelId="{5230B20A-F3F0-4BF9-834D-1F3137ECF3FF}" type="presOf" srcId="{D117FBDB-04C5-4F32-AB71-3ACE94C5ABBA}" destId="{B36F1FC2-174A-42F8-AE2F-C76C4C0B8818}" srcOrd="0" destOrd="0" presId="urn:microsoft.com/office/officeart/2005/8/layout/hierarchy2"/>
    <dgm:cxn modelId="{CD0C7010-53EB-43E7-9BBA-CAB6123CC134}" type="presOf" srcId="{3141376C-E68B-42BA-81C1-B537EE165178}" destId="{79DF27CC-0126-4AE2-90A2-DF271B56BCEF}" srcOrd="0" destOrd="0" presId="urn:microsoft.com/office/officeart/2005/8/layout/hierarchy2"/>
    <dgm:cxn modelId="{4492C914-56AC-4D75-A3D9-CA6516620DBA}" srcId="{9E4C8997-E1AC-4DC4-95AC-EA6295191CA9}" destId="{E3A11D99-979B-4400-97E0-ACC926A18266}" srcOrd="1" destOrd="0" parTransId="{6B89E0F7-3DC3-4337-A2BC-194E97375D57}" sibTransId="{007F790B-14D4-45AE-AA32-203C57A11800}"/>
    <dgm:cxn modelId="{A6ECE31E-9D8E-4C5A-B241-7802B75E70C3}" srcId="{D7245354-F14F-4B74-BEC0-1E151B7B4841}" destId="{778C8ECB-1E61-482B-A3D6-181532652D90}" srcOrd="1" destOrd="0" parTransId="{51CC0AB2-E51A-49E4-8E07-DAE2C69B7D6D}" sibTransId="{F4718CBD-1944-4886-A740-E099CC6A8348}"/>
    <dgm:cxn modelId="{09D5BE21-2946-4EF5-94CD-0FE3F0C25282}" srcId="{D7245354-F14F-4B74-BEC0-1E151B7B4841}" destId="{3141376C-E68B-42BA-81C1-B537EE165178}" srcOrd="3" destOrd="0" parTransId="{AA93D841-7B96-4A76-9B39-F22894C893C1}" sibTransId="{E6042F51-EDF3-40CF-AB2D-46110FD1FAF2}"/>
    <dgm:cxn modelId="{7ADE3529-9871-4494-B99A-EA6101FBCAD3}" type="presOf" srcId="{6B89E0F7-3DC3-4337-A2BC-194E97375D57}" destId="{D9B0C29E-9B7A-4B8C-9928-32FEFAAE1220}" srcOrd="1" destOrd="0" presId="urn:microsoft.com/office/officeart/2005/8/layout/hierarchy2"/>
    <dgm:cxn modelId="{58F43F2A-D82E-467D-B6F0-09FD5B9F413F}" srcId="{D7245354-F14F-4B74-BEC0-1E151B7B4841}" destId="{336E459E-2301-41B5-A2B3-E0CB0DD999CF}" srcOrd="0" destOrd="0" parTransId="{6C99EDEA-913F-4703-B252-5E77BDCDC794}" sibTransId="{88AF8349-B2B0-48B2-A304-CC081E69A974}"/>
    <dgm:cxn modelId="{02402039-F75E-4F82-9F21-DA35A07CE993}" srcId="{D7245354-F14F-4B74-BEC0-1E151B7B4841}" destId="{7C8ADD7D-E9B3-44B9-B0E3-1296B0B0B351}" srcOrd="5" destOrd="0" parTransId="{1BF9185F-15F3-4C4B-BEF2-2FC7DE703030}" sibTransId="{99DE1694-B2C6-4A4D-8FD4-672BE3DDFCDC}"/>
    <dgm:cxn modelId="{14EF5E42-8FFC-412F-9AA9-E2F6C167DC86}" type="presOf" srcId="{AA93D841-7B96-4A76-9B39-F22894C893C1}" destId="{39CB3F10-8046-485C-AD21-A7C8A6E4619D}" srcOrd="0" destOrd="0" presId="urn:microsoft.com/office/officeart/2005/8/layout/hierarchy2"/>
    <dgm:cxn modelId="{BF6DFC65-5508-4F1B-8EF6-6E2E31A02C9E}" type="presOf" srcId="{ACC7FDFA-67A1-44E3-99C5-536702638D67}" destId="{CBAD9DDC-ACE6-445E-A763-9CAE85A1A9F7}" srcOrd="1" destOrd="0" presId="urn:microsoft.com/office/officeart/2005/8/layout/hierarchy2"/>
    <dgm:cxn modelId="{79B1B850-1180-494A-848F-056808FD0888}" type="presOf" srcId="{51CC0AB2-E51A-49E4-8E07-DAE2C69B7D6D}" destId="{D7A558C8-71C8-4081-AA99-E370A0B0BFDA}" srcOrd="0" destOrd="0" presId="urn:microsoft.com/office/officeart/2005/8/layout/hierarchy2"/>
    <dgm:cxn modelId="{4DB45253-49E6-4B6A-A5E4-9AAD95049433}" srcId="{9E4C8997-E1AC-4DC4-95AC-EA6295191CA9}" destId="{D7245354-F14F-4B74-BEC0-1E151B7B4841}" srcOrd="0" destOrd="0" parTransId="{D03EC06A-9A4E-431A-9E1B-77723A2BC3FF}" sibTransId="{24865E43-1705-48DE-8647-1E393F8697B8}"/>
    <dgm:cxn modelId="{B2B6A854-13C2-441E-9533-96A5963591DC}" srcId="{D7245354-F14F-4B74-BEC0-1E151B7B4841}" destId="{D117FBDB-04C5-4F32-AB71-3ACE94C5ABBA}" srcOrd="2" destOrd="0" parTransId="{F25D692A-09EE-49EF-AE58-9FE5C101E947}" sibTransId="{C917D338-5E7E-4F3B-9602-F5D446ED753B}"/>
    <dgm:cxn modelId="{A63AA876-7B3A-4E86-B7C5-8C8F4D293FB2}" type="presOf" srcId="{D03EC06A-9A4E-431A-9E1B-77723A2BC3FF}" destId="{534AE2BB-6137-42DB-BF4D-E850B26E2821}" srcOrd="0" destOrd="0" presId="urn:microsoft.com/office/officeart/2005/8/layout/hierarchy2"/>
    <dgm:cxn modelId="{D7750877-AD43-4DC8-9CBD-945F96BA2CE5}" type="presOf" srcId="{AA93D841-7B96-4A76-9B39-F22894C893C1}" destId="{5DF5FD9D-8B17-46D7-A2AF-5A72B5EBE022}" srcOrd="1" destOrd="0" presId="urn:microsoft.com/office/officeart/2005/8/layout/hierarchy2"/>
    <dgm:cxn modelId="{A20E0F80-DE03-4422-90C0-CE940A65D22C}" type="presOf" srcId="{E3A11D99-979B-4400-97E0-ACC926A18266}" destId="{D01AE68D-C5C0-40D6-865E-7A98EBE7A9C0}" srcOrd="0" destOrd="0" presId="urn:microsoft.com/office/officeart/2005/8/layout/hierarchy2"/>
    <dgm:cxn modelId="{D200E881-E801-43EA-86F9-E57F44F56543}" type="presOf" srcId="{ACC7FDFA-67A1-44E3-99C5-536702638D67}" destId="{29A17583-0C4D-4FFF-A5E6-02B29BE72D49}" srcOrd="0" destOrd="0" presId="urn:microsoft.com/office/officeart/2005/8/layout/hierarchy2"/>
    <dgm:cxn modelId="{0DC9D38C-D84B-4010-97AC-324724966A33}" type="presOf" srcId="{7C8ADD7D-E9B3-44B9-B0E3-1296B0B0B351}" destId="{E73058A6-B8E2-4C5D-831E-69FA5E901335}" srcOrd="0" destOrd="0" presId="urn:microsoft.com/office/officeart/2005/8/layout/hierarchy2"/>
    <dgm:cxn modelId="{907DA793-C699-4BF5-9FD6-75583FFECE22}" type="presOf" srcId="{F25D692A-09EE-49EF-AE58-9FE5C101E947}" destId="{BFC0DB52-F7DB-4FC8-A572-538276B2E34C}" srcOrd="1" destOrd="0" presId="urn:microsoft.com/office/officeart/2005/8/layout/hierarchy2"/>
    <dgm:cxn modelId="{6936969B-AA7F-4936-91D7-9C2232940052}" type="presOf" srcId="{6B89E0F7-3DC3-4337-A2BC-194E97375D57}" destId="{939B4490-9BB0-4399-B6FE-B95B461EF071}" srcOrd="0" destOrd="0" presId="urn:microsoft.com/office/officeart/2005/8/layout/hierarchy2"/>
    <dgm:cxn modelId="{5562869C-9B85-459B-9503-8871D6AE9D65}" type="presOf" srcId="{6C99EDEA-913F-4703-B252-5E77BDCDC794}" destId="{FBDCF5BB-1E74-4C88-9649-059E8F59E467}" srcOrd="1" destOrd="0" presId="urn:microsoft.com/office/officeart/2005/8/layout/hierarchy2"/>
    <dgm:cxn modelId="{84F673A1-6031-4515-9FDE-2F43B2C956BD}" type="presOf" srcId="{6C99EDEA-913F-4703-B252-5E77BDCDC794}" destId="{39439C76-2291-412D-AF5C-5DEC18F483A5}" srcOrd="0" destOrd="0" presId="urn:microsoft.com/office/officeart/2005/8/layout/hierarchy2"/>
    <dgm:cxn modelId="{A3800BAF-B82C-4437-AE20-469CEEC9672B}" type="presOf" srcId="{1BF9185F-15F3-4C4B-BEF2-2FC7DE703030}" destId="{C5991C7F-440B-4A43-8BBB-BC12BC8DB919}" srcOrd="1" destOrd="0" presId="urn:microsoft.com/office/officeart/2005/8/layout/hierarchy2"/>
    <dgm:cxn modelId="{25802AC9-B266-47A4-8397-C762AC1C4A31}" type="presOf" srcId="{F25D692A-09EE-49EF-AE58-9FE5C101E947}" destId="{08B622B5-9B7A-4305-9FA0-99616A96C982}" srcOrd="0" destOrd="0" presId="urn:microsoft.com/office/officeart/2005/8/layout/hierarchy2"/>
    <dgm:cxn modelId="{F81966CE-5D6C-4AA7-AECC-03035E08CCE4}" type="presOf" srcId="{D03EC06A-9A4E-431A-9E1B-77723A2BC3FF}" destId="{8966AD08-0D2A-466D-BBA6-2CCF4E428290}" srcOrd="1" destOrd="0" presId="urn:microsoft.com/office/officeart/2005/8/layout/hierarchy2"/>
    <dgm:cxn modelId="{5A7DBBD0-593F-4292-9A27-67CFDE56EAAB}" type="presOf" srcId="{D7245354-F14F-4B74-BEC0-1E151B7B4841}" destId="{4447436E-5881-44D4-859E-28CAE19B4A92}" srcOrd="0" destOrd="0" presId="urn:microsoft.com/office/officeart/2005/8/layout/hierarchy2"/>
    <dgm:cxn modelId="{F2EC44D6-A3CF-4690-B282-F08926605979}" type="presOf" srcId="{778C8ECB-1E61-482B-A3D6-181532652D90}" destId="{B1F7FA35-8E63-494C-863A-D41235C1F575}" srcOrd="0" destOrd="0" presId="urn:microsoft.com/office/officeart/2005/8/layout/hierarchy2"/>
    <dgm:cxn modelId="{AC3D5CDE-9FD6-46A4-A5F3-3CAFBBAA8AFF}" type="presOf" srcId="{7CFFEC5A-A804-4E46-B1CE-C63DDA704D40}" destId="{CCAECBB8-E133-4BAD-A7F0-F5E84712548C}" srcOrd="0" destOrd="0" presId="urn:microsoft.com/office/officeart/2005/8/layout/hierarchy2"/>
    <dgm:cxn modelId="{12EF23E3-1518-4AE0-A60B-281E6DAC73BC}" type="presOf" srcId="{51CC0AB2-E51A-49E4-8E07-DAE2C69B7D6D}" destId="{C6EEF0C8-B48D-4E4B-88E1-215D6A60E046}" srcOrd="1" destOrd="0" presId="urn:microsoft.com/office/officeart/2005/8/layout/hierarchy2"/>
    <dgm:cxn modelId="{E79E11FE-2BB4-4BAC-BDCF-D4D9DD0BC825}" type="presOf" srcId="{336E459E-2301-41B5-A2B3-E0CB0DD999CF}" destId="{D3DF1F9C-FAEC-40BB-BAE4-46F596AD07B0}" srcOrd="0" destOrd="0" presId="urn:microsoft.com/office/officeart/2005/8/layout/hierarchy2"/>
    <dgm:cxn modelId="{2D571FFE-92D2-4CC8-B52B-56A1872D91E9}" type="presOf" srcId="{2A0CCB43-1C40-4B71-BDB0-A24D556BB6AD}" destId="{1F0576C7-CFB6-4C78-B059-253C0AACC549}" srcOrd="0" destOrd="0" presId="urn:microsoft.com/office/officeart/2005/8/layout/hierarchy2"/>
    <dgm:cxn modelId="{B2924E1F-101C-4B3B-BCD6-27FC46743C1B}" type="presParOf" srcId="{1F0576C7-CFB6-4C78-B059-253C0AACC549}" destId="{DCCC4862-01D2-4AD6-9ED9-95EF2DBE41AD}" srcOrd="0" destOrd="0" presId="urn:microsoft.com/office/officeart/2005/8/layout/hierarchy2"/>
    <dgm:cxn modelId="{CDA3F25D-F341-46E3-8A5C-1EBF41142B9E}" type="presParOf" srcId="{DCCC4862-01D2-4AD6-9ED9-95EF2DBE41AD}" destId="{C532D11D-BB85-40D6-80D3-62BBB2BD6622}" srcOrd="0" destOrd="0" presId="urn:microsoft.com/office/officeart/2005/8/layout/hierarchy2"/>
    <dgm:cxn modelId="{A670F7A8-BF48-4E7E-8209-10CC6CB9BD46}" type="presParOf" srcId="{DCCC4862-01D2-4AD6-9ED9-95EF2DBE41AD}" destId="{3D71A0FC-FE2B-42C8-BE8C-46BDF054E408}" srcOrd="1" destOrd="0" presId="urn:microsoft.com/office/officeart/2005/8/layout/hierarchy2"/>
    <dgm:cxn modelId="{A803DD8A-B78D-4455-A3CC-CD23AF7DCF3D}" type="presParOf" srcId="{3D71A0FC-FE2B-42C8-BE8C-46BDF054E408}" destId="{534AE2BB-6137-42DB-BF4D-E850B26E2821}" srcOrd="0" destOrd="0" presId="urn:microsoft.com/office/officeart/2005/8/layout/hierarchy2"/>
    <dgm:cxn modelId="{0F30BAC4-6733-41B4-837A-5D13E84C5BC0}" type="presParOf" srcId="{534AE2BB-6137-42DB-BF4D-E850B26E2821}" destId="{8966AD08-0D2A-466D-BBA6-2CCF4E428290}" srcOrd="0" destOrd="0" presId="urn:microsoft.com/office/officeart/2005/8/layout/hierarchy2"/>
    <dgm:cxn modelId="{ACBC219C-9E26-4066-A422-5320CE00B538}" type="presParOf" srcId="{3D71A0FC-FE2B-42C8-BE8C-46BDF054E408}" destId="{BD1D6974-4FE6-4584-A543-557CE8EB4C8A}" srcOrd="1" destOrd="0" presId="urn:microsoft.com/office/officeart/2005/8/layout/hierarchy2"/>
    <dgm:cxn modelId="{4E6ABE45-3C58-400D-B623-713CC7957859}" type="presParOf" srcId="{BD1D6974-4FE6-4584-A543-557CE8EB4C8A}" destId="{4447436E-5881-44D4-859E-28CAE19B4A92}" srcOrd="0" destOrd="0" presId="urn:microsoft.com/office/officeart/2005/8/layout/hierarchy2"/>
    <dgm:cxn modelId="{CCB706FB-B913-422E-A195-8E372FDFBA2C}" type="presParOf" srcId="{BD1D6974-4FE6-4584-A543-557CE8EB4C8A}" destId="{5DEBC382-7777-4B4A-A27A-353BD1DB25C9}" srcOrd="1" destOrd="0" presId="urn:microsoft.com/office/officeart/2005/8/layout/hierarchy2"/>
    <dgm:cxn modelId="{9FF9DE4B-D2F3-43AF-8407-6B7861174DBF}" type="presParOf" srcId="{5DEBC382-7777-4B4A-A27A-353BD1DB25C9}" destId="{39439C76-2291-412D-AF5C-5DEC18F483A5}" srcOrd="0" destOrd="0" presId="urn:microsoft.com/office/officeart/2005/8/layout/hierarchy2"/>
    <dgm:cxn modelId="{0CF754E4-B726-4475-835A-8D4DF69F0283}" type="presParOf" srcId="{39439C76-2291-412D-AF5C-5DEC18F483A5}" destId="{FBDCF5BB-1E74-4C88-9649-059E8F59E467}" srcOrd="0" destOrd="0" presId="urn:microsoft.com/office/officeart/2005/8/layout/hierarchy2"/>
    <dgm:cxn modelId="{92DA8E1D-C1BC-4732-BA31-FA34712FB9F8}" type="presParOf" srcId="{5DEBC382-7777-4B4A-A27A-353BD1DB25C9}" destId="{2DA5D2F1-21B4-48F4-8069-7C73A2B6B12C}" srcOrd="1" destOrd="0" presId="urn:microsoft.com/office/officeart/2005/8/layout/hierarchy2"/>
    <dgm:cxn modelId="{6A0107EA-639C-4AAF-B55B-7AF312F16E24}" type="presParOf" srcId="{2DA5D2F1-21B4-48F4-8069-7C73A2B6B12C}" destId="{D3DF1F9C-FAEC-40BB-BAE4-46F596AD07B0}" srcOrd="0" destOrd="0" presId="urn:microsoft.com/office/officeart/2005/8/layout/hierarchy2"/>
    <dgm:cxn modelId="{628434B8-81F5-4F0C-992E-DD92F8C95826}" type="presParOf" srcId="{2DA5D2F1-21B4-48F4-8069-7C73A2B6B12C}" destId="{4BE58059-7FFA-45D8-86AE-8D9E59CFA581}" srcOrd="1" destOrd="0" presId="urn:microsoft.com/office/officeart/2005/8/layout/hierarchy2"/>
    <dgm:cxn modelId="{3C32FB77-1E04-4C04-8CFF-31B4175836BA}" type="presParOf" srcId="{5DEBC382-7777-4B4A-A27A-353BD1DB25C9}" destId="{D7A558C8-71C8-4081-AA99-E370A0B0BFDA}" srcOrd="2" destOrd="0" presId="urn:microsoft.com/office/officeart/2005/8/layout/hierarchy2"/>
    <dgm:cxn modelId="{740917D7-C5A4-4AF4-B4AC-A9E7AAF01F3D}" type="presParOf" srcId="{D7A558C8-71C8-4081-AA99-E370A0B0BFDA}" destId="{C6EEF0C8-B48D-4E4B-88E1-215D6A60E046}" srcOrd="0" destOrd="0" presId="urn:microsoft.com/office/officeart/2005/8/layout/hierarchy2"/>
    <dgm:cxn modelId="{2E18224B-7C9E-480C-9424-2A4879C809D0}" type="presParOf" srcId="{5DEBC382-7777-4B4A-A27A-353BD1DB25C9}" destId="{0D57AA16-13F2-431C-850C-2D1B6ED0ED5D}" srcOrd="3" destOrd="0" presId="urn:microsoft.com/office/officeart/2005/8/layout/hierarchy2"/>
    <dgm:cxn modelId="{258DB778-342C-4678-8059-5D843841677A}" type="presParOf" srcId="{0D57AA16-13F2-431C-850C-2D1B6ED0ED5D}" destId="{B1F7FA35-8E63-494C-863A-D41235C1F575}" srcOrd="0" destOrd="0" presId="urn:microsoft.com/office/officeart/2005/8/layout/hierarchy2"/>
    <dgm:cxn modelId="{53473C18-1E4A-4A8E-B15F-024F62CCC31B}" type="presParOf" srcId="{0D57AA16-13F2-431C-850C-2D1B6ED0ED5D}" destId="{A4FE1A82-79FD-43C8-9C5D-8714B7220C47}" srcOrd="1" destOrd="0" presId="urn:microsoft.com/office/officeart/2005/8/layout/hierarchy2"/>
    <dgm:cxn modelId="{8E73B261-B4CD-4D92-9A3F-530C1EA039E2}" type="presParOf" srcId="{5DEBC382-7777-4B4A-A27A-353BD1DB25C9}" destId="{08B622B5-9B7A-4305-9FA0-99616A96C982}" srcOrd="4" destOrd="0" presId="urn:microsoft.com/office/officeart/2005/8/layout/hierarchy2"/>
    <dgm:cxn modelId="{43A30760-2040-4524-A4DE-D02113E2A019}" type="presParOf" srcId="{08B622B5-9B7A-4305-9FA0-99616A96C982}" destId="{BFC0DB52-F7DB-4FC8-A572-538276B2E34C}" srcOrd="0" destOrd="0" presId="urn:microsoft.com/office/officeart/2005/8/layout/hierarchy2"/>
    <dgm:cxn modelId="{F5C58FEB-E10C-435A-A3DA-6025574E48C7}" type="presParOf" srcId="{5DEBC382-7777-4B4A-A27A-353BD1DB25C9}" destId="{E0B85CDB-1727-434F-8B85-903BBA99A0F3}" srcOrd="5" destOrd="0" presId="urn:microsoft.com/office/officeart/2005/8/layout/hierarchy2"/>
    <dgm:cxn modelId="{1DDD6221-D4E1-4738-ACA6-C250EBCA0618}" type="presParOf" srcId="{E0B85CDB-1727-434F-8B85-903BBA99A0F3}" destId="{B36F1FC2-174A-42F8-AE2F-C76C4C0B8818}" srcOrd="0" destOrd="0" presId="urn:microsoft.com/office/officeart/2005/8/layout/hierarchy2"/>
    <dgm:cxn modelId="{58658B87-884C-4C47-9612-D0DE015F0E6A}" type="presParOf" srcId="{E0B85CDB-1727-434F-8B85-903BBA99A0F3}" destId="{72A85CA3-CBBA-482F-BDAF-8398890C605C}" srcOrd="1" destOrd="0" presId="urn:microsoft.com/office/officeart/2005/8/layout/hierarchy2"/>
    <dgm:cxn modelId="{712E1B26-50BC-4B71-9785-C2AC6300E5AA}" type="presParOf" srcId="{5DEBC382-7777-4B4A-A27A-353BD1DB25C9}" destId="{39CB3F10-8046-485C-AD21-A7C8A6E4619D}" srcOrd="6" destOrd="0" presId="urn:microsoft.com/office/officeart/2005/8/layout/hierarchy2"/>
    <dgm:cxn modelId="{95AB27A9-16DE-48E7-90BC-5E59D750DA3A}" type="presParOf" srcId="{39CB3F10-8046-485C-AD21-A7C8A6E4619D}" destId="{5DF5FD9D-8B17-46D7-A2AF-5A72B5EBE022}" srcOrd="0" destOrd="0" presId="urn:microsoft.com/office/officeart/2005/8/layout/hierarchy2"/>
    <dgm:cxn modelId="{1BAB2E93-5B38-4739-B3A4-923945349675}" type="presParOf" srcId="{5DEBC382-7777-4B4A-A27A-353BD1DB25C9}" destId="{216603F5-062A-41FC-8489-167EA06BCCB5}" srcOrd="7" destOrd="0" presId="urn:microsoft.com/office/officeart/2005/8/layout/hierarchy2"/>
    <dgm:cxn modelId="{8D386341-EB01-4641-87F7-DD118D4DD364}" type="presParOf" srcId="{216603F5-062A-41FC-8489-167EA06BCCB5}" destId="{79DF27CC-0126-4AE2-90A2-DF271B56BCEF}" srcOrd="0" destOrd="0" presId="urn:microsoft.com/office/officeart/2005/8/layout/hierarchy2"/>
    <dgm:cxn modelId="{E5ED9E08-BEC8-4EC6-8E01-18E268AD24E0}" type="presParOf" srcId="{216603F5-062A-41FC-8489-167EA06BCCB5}" destId="{F0F52848-1209-4CF4-A99D-8E169040846A}" srcOrd="1" destOrd="0" presId="urn:microsoft.com/office/officeart/2005/8/layout/hierarchy2"/>
    <dgm:cxn modelId="{3B991F4C-A546-4EEB-8F1C-08509EDABE5A}" type="presParOf" srcId="{5DEBC382-7777-4B4A-A27A-353BD1DB25C9}" destId="{29A17583-0C4D-4FFF-A5E6-02B29BE72D49}" srcOrd="8" destOrd="0" presId="urn:microsoft.com/office/officeart/2005/8/layout/hierarchy2"/>
    <dgm:cxn modelId="{597091F9-2D07-437C-BA93-AD5687E21F14}" type="presParOf" srcId="{29A17583-0C4D-4FFF-A5E6-02B29BE72D49}" destId="{CBAD9DDC-ACE6-445E-A763-9CAE85A1A9F7}" srcOrd="0" destOrd="0" presId="urn:microsoft.com/office/officeart/2005/8/layout/hierarchy2"/>
    <dgm:cxn modelId="{45D2F9B2-C765-4375-B193-A4DFD503F995}" type="presParOf" srcId="{5DEBC382-7777-4B4A-A27A-353BD1DB25C9}" destId="{B78420E5-FA49-42E7-B4B1-46F4B2096AAF}" srcOrd="9" destOrd="0" presId="urn:microsoft.com/office/officeart/2005/8/layout/hierarchy2"/>
    <dgm:cxn modelId="{2C0978AB-E04A-494E-81BC-FBE8343F44C4}" type="presParOf" srcId="{B78420E5-FA49-42E7-B4B1-46F4B2096AAF}" destId="{CCAECBB8-E133-4BAD-A7F0-F5E84712548C}" srcOrd="0" destOrd="0" presId="urn:microsoft.com/office/officeart/2005/8/layout/hierarchy2"/>
    <dgm:cxn modelId="{D620A126-D89F-4F8E-A212-4F2A2B4F270D}" type="presParOf" srcId="{B78420E5-FA49-42E7-B4B1-46F4B2096AAF}" destId="{68297DDD-4B03-453E-86B2-97723A7808C8}" srcOrd="1" destOrd="0" presId="urn:microsoft.com/office/officeart/2005/8/layout/hierarchy2"/>
    <dgm:cxn modelId="{C03F03D8-579F-4185-B209-EBCF58AB804C}" type="presParOf" srcId="{5DEBC382-7777-4B4A-A27A-353BD1DB25C9}" destId="{3E9F5EEF-D271-474B-8D8E-22BE70F4F380}" srcOrd="10" destOrd="0" presId="urn:microsoft.com/office/officeart/2005/8/layout/hierarchy2"/>
    <dgm:cxn modelId="{15D2FDC1-D2D4-4052-9700-32856181568B}" type="presParOf" srcId="{3E9F5EEF-D271-474B-8D8E-22BE70F4F380}" destId="{C5991C7F-440B-4A43-8BBB-BC12BC8DB919}" srcOrd="0" destOrd="0" presId="urn:microsoft.com/office/officeart/2005/8/layout/hierarchy2"/>
    <dgm:cxn modelId="{9C4663DC-4DF1-48FE-A1BF-3C3175FA6345}" type="presParOf" srcId="{5DEBC382-7777-4B4A-A27A-353BD1DB25C9}" destId="{3A3C19E6-7747-4FAF-9EF5-4280031951DD}" srcOrd="11" destOrd="0" presId="urn:microsoft.com/office/officeart/2005/8/layout/hierarchy2"/>
    <dgm:cxn modelId="{EC906C47-0B32-444B-A3FB-5C6C2F3ABACB}" type="presParOf" srcId="{3A3C19E6-7747-4FAF-9EF5-4280031951DD}" destId="{E73058A6-B8E2-4C5D-831E-69FA5E901335}" srcOrd="0" destOrd="0" presId="urn:microsoft.com/office/officeart/2005/8/layout/hierarchy2"/>
    <dgm:cxn modelId="{9EA675EA-3615-4240-B056-8ECE4E6A30D2}" type="presParOf" srcId="{3A3C19E6-7747-4FAF-9EF5-4280031951DD}" destId="{5C85CBED-4CEF-4342-9C01-BA669C4804EC}" srcOrd="1" destOrd="0" presId="urn:microsoft.com/office/officeart/2005/8/layout/hierarchy2"/>
    <dgm:cxn modelId="{C1D0C5A0-5DF1-458E-AD5F-F1B23B55C0F6}" type="presParOf" srcId="{3D71A0FC-FE2B-42C8-BE8C-46BDF054E408}" destId="{939B4490-9BB0-4399-B6FE-B95B461EF071}" srcOrd="2" destOrd="0" presId="urn:microsoft.com/office/officeart/2005/8/layout/hierarchy2"/>
    <dgm:cxn modelId="{C848A8E9-B80A-4AF2-998C-1FD9DC86D602}" type="presParOf" srcId="{939B4490-9BB0-4399-B6FE-B95B461EF071}" destId="{D9B0C29E-9B7A-4B8C-9928-32FEFAAE1220}" srcOrd="0" destOrd="0" presId="urn:microsoft.com/office/officeart/2005/8/layout/hierarchy2"/>
    <dgm:cxn modelId="{A19B01FA-72DD-4001-A6A3-E21333A3041E}" type="presParOf" srcId="{3D71A0FC-FE2B-42C8-BE8C-46BDF054E408}" destId="{EF5257C2-07E6-4A4D-892E-B2996E87C317}" srcOrd="3" destOrd="0" presId="urn:microsoft.com/office/officeart/2005/8/layout/hierarchy2"/>
    <dgm:cxn modelId="{BC80C82D-23FA-46F6-89B3-08B3DFA01761}" type="presParOf" srcId="{EF5257C2-07E6-4A4D-892E-B2996E87C317}" destId="{D01AE68D-C5C0-40D6-865E-7A98EBE7A9C0}" srcOrd="0" destOrd="0" presId="urn:microsoft.com/office/officeart/2005/8/layout/hierarchy2"/>
    <dgm:cxn modelId="{E6AFCB9A-E8FB-4467-B387-B268C3C367FA}" type="presParOf" srcId="{EF5257C2-07E6-4A4D-892E-B2996E87C317}" destId="{FB4695BB-9805-436C-80F3-19873047C5A9}" srcOrd="1" destOrd="0" presId="urn:microsoft.com/office/officeart/2005/8/layout/hierarchy2"/>
  </dgm:cxnLst>
  <dgm:bg>
    <a:noFill/>
  </dgm:bg>
  <dgm:whole>
    <a:ln w="28575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32D11D-BB85-40D6-80D3-62BBB2BD6622}">
      <dsp:nvSpPr>
        <dsp:cNvPr id="0" name=""/>
        <dsp:cNvSpPr/>
      </dsp:nvSpPr>
      <dsp:spPr>
        <a:xfrm>
          <a:off x="4666" y="2893457"/>
          <a:ext cx="2163944" cy="1081972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schemeClr val="tx1"/>
              </a:solidFill>
              <a:latin typeface="+mn-lt"/>
            </a:rPr>
            <a:t>organoid </a:t>
          </a:r>
          <a:r>
            <a:rPr lang="de-DE" sz="1600" kern="1200" dirty="0" err="1">
              <a:solidFill>
                <a:schemeClr val="tx1"/>
              </a:solidFill>
              <a:latin typeface="+mn-lt"/>
            </a:rPr>
            <a:t>engraftment</a:t>
          </a:r>
          <a:r>
            <a:rPr lang="de-DE" sz="1600" kern="1200" dirty="0">
              <a:solidFill>
                <a:schemeClr val="tx1"/>
              </a:solidFill>
              <a:latin typeface="+mn-lt"/>
            </a:rPr>
            <a:t>,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 err="1">
              <a:solidFill>
                <a:schemeClr val="tx1"/>
              </a:solidFill>
              <a:latin typeface="+mn-lt"/>
            </a:rPr>
            <a:t>treatment</a:t>
          </a:r>
          <a:r>
            <a:rPr lang="de-DE" sz="1600" kern="1200" dirty="0">
              <a:solidFill>
                <a:schemeClr val="tx1"/>
              </a:solidFill>
              <a:latin typeface="+mn-lt"/>
            </a:rPr>
            <a:t> naive,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schemeClr val="tx1"/>
              </a:solidFill>
              <a:latin typeface="+mn-lt"/>
            </a:rPr>
            <a:t>n=80</a:t>
          </a:r>
        </a:p>
      </dsp:txBody>
      <dsp:txXfrm>
        <a:off x="36356" y="2925147"/>
        <a:ext cx="2100564" cy="1018592"/>
      </dsp:txXfrm>
    </dsp:sp>
    <dsp:sp modelId="{534AE2BB-6137-42DB-BF4D-E850B26E2821}">
      <dsp:nvSpPr>
        <dsp:cNvPr id="0" name=""/>
        <dsp:cNvSpPr/>
      </dsp:nvSpPr>
      <dsp:spPr>
        <a:xfrm rot="19201992">
          <a:off x="2036708" y="3055634"/>
          <a:ext cx="1129382" cy="32167"/>
        </a:xfrm>
        <a:custGeom>
          <a:avLst/>
          <a:gdLst/>
          <a:ahLst/>
          <a:cxnLst/>
          <a:rect l="0" t="0" r="0" b="0"/>
          <a:pathLst>
            <a:path>
              <a:moveTo>
                <a:pt x="0" y="16083"/>
              </a:moveTo>
              <a:lnTo>
                <a:pt x="1129382" y="16083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500" kern="1200">
            <a:latin typeface="+mn-lt"/>
          </a:endParaRPr>
        </a:p>
      </dsp:txBody>
      <dsp:txXfrm>
        <a:off x="2573164" y="3043483"/>
        <a:ext cx="56469" cy="56469"/>
      </dsp:txXfrm>
    </dsp:sp>
    <dsp:sp modelId="{4447436E-5881-44D4-859E-28CAE19B4A92}">
      <dsp:nvSpPr>
        <dsp:cNvPr id="0" name=""/>
        <dsp:cNvSpPr/>
      </dsp:nvSpPr>
      <dsp:spPr>
        <a:xfrm>
          <a:off x="3034188" y="2382853"/>
          <a:ext cx="2163944" cy="65227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 err="1">
              <a:solidFill>
                <a:schemeClr val="tx1"/>
              </a:solidFill>
              <a:latin typeface="+mn-lt"/>
            </a:rPr>
            <a:t>no</a:t>
          </a:r>
          <a:r>
            <a:rPr lang="de-DE" sz="1600" kern="1200" dirty="0">
              <a:solidFill>
                <a:schemeClr val="tx1"/>
              </a:solidFill>
              <a:latin typeface="+mn-lt"/>
            </a:rPr>
            <a:t> WES, n=50</a:t>
          </a:r>
        </a:p>
      </dsp:txBody>
      <dsp:txXfrm>
        <a:off x="3053293" y="2401958"/>
        <a:ext cx="2125734" cy="614067"/>
      </dsp:txXfrm>
    </dsp:sp>
    <dsp:sp modelId="{39439C76-2291-412D-AF5C-5DEC18F483A5}">
      <dsp:nvSpPr>
        <dsp:cNvPr id="0" name=""/>
        <dsp:cNvSpPr/>
      </dsp:nvSpPr>
      <dsp:spPr>
        <a:xfrm rot="4273845">
          <a:off x="4299550" y="3947322"/>
          <a:ext cx="2649735" cy="32167"/>
        </a:xfrm>
        <a:custGeom>
          <a:avLst/>
          <a:gdLst/>
          <a:ahLst/>
          <a:cxnLst/>
          <a:rect l="0" t="0" r="0" b="0"/>
          <a:pathLst>
            <a:path>
              <a:moveTo>
                <a:pt x="0" y="16083"/>
              </a:moveTo>
              <a:lnTo>
                <a:pt x="2649735" y="16083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900" kern="1200">
            <a:latin typeface="+mn-lt"/>
          </a:endParaRPr>
        </a:p>
      </dsp:txBody>
      <dsp:txXfrm>
        <a:off x="5558175" y="3897163"/>
        <a:ext cx="132486" cy="132486"/>
      </dsp:txXfrm>
    </dsp:sp>
    <dsp:sp modelId="{D3DF1F9C-FAEC-40BB-BAE4-46F596AD07B0}">
      <dsp:nvSpPr>
        <dsp:cNvPr id="0" name=""/>
        <dsp:cNvSpPr/>
      </dsp:nvSpPr>
      <dsp:spPr>
        <a:xfrm>
          <a:off x="6050705" y="4841678"/>
          <a:ext cx="2163944" cy="752284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 err="1">
              <a:solidFill>
                <a:schemeClr val="tx1"/>
              </a:solidFill>
              <a:latin typeface="+mn-lt"/>
            </a:rPr>
            <a:t>established</a:t>
          </a:r>
          <a:r>
            <a:rPr lang="de-DE" sz="1600" kern="1200" dirty="0">
              <a:solidFill>
                <a:schemeClr val="tx1"/>
              </a:solidFill>
              <a:latin typeface="+mn-lt"/>
            </a:rPr>
            <a:t> after WES </a:t>
          </a:r>
          <a:r>
            <a:rPr lang="de-DE" sz="1600" kern="1200" dirty="0" err="1">
              <a:solidFill>
                <a:schemeClr val="tx1"/>
              </a:solidFill>
              <a:latin typeface="+mn-lt"/>
            </a:rPr>
            <a:t>analysis</a:t>
          </a:r>
          <a:r>
            <a:rPr lang="de-DE" sz="1600" kern="1200" dirty="0">
              <a:solidFill>
                <a:schemeClr val="tx1"/>
              </a:solidFill>
              <a:latin typeface="+mn-lt"/>
            </a:rPr>
            <a:t>, n=15</a:t>
          </a:r>
        </a:p>
      </dsp:txBody>
      <dsp:txXfrm>
        <a:off x="6072739" y="4863712"/>
        <a:ext cx="2119876" cy="708216"/>
      </dsp:txXfrm>
    </dsp:sp>
    <dsp:sp modelId="{D7A558C8-71C8-4081-AA99-E370A0B0BFDA}">
      <dsp:nvSpPr>
        <dsp:cNvPr id="0" name=""/>
        <dsp:cNvSpPr/>
      </dsp:nvSpPr>
      <dsp:spPr>
        <a:xfrm rot="17677533">
          <a:off x="4592276" y="1748728"/>
          <a:ext cx="2077289" cy="32167"/>
        </a:xfrm>
        <a:custGeom>
          <a:avLst/>
          <a:gdLst/>
          <a:ahLst/>
          <a:cxnLst/>
          <a:rect l="0" t="0" r="0" b="0"/>
          <a:pathLst>
            <a:path>
              <a:moveTo>
                <a:pt x="0" y="16083"/>
              </a:moveTo>
              <a:lnTo>
                <a:pt x="2077289" y="16083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700" kern="1200">
            <a:latin typeface="+mn-lt"/>
          </a:endParaRPr>
        </a:p>
      </dsp:txBody>
      <dsp:txXfrm>
        <a:off x="5578989" y="1712879"/>
        <a:ext cx="103864" cy="103864"/>
      </dsp:txXfrm>
    </dsp:sp>
    <dsp:sp modelId="{B1F7FA35-8E63-494C-863A-D41235C1F575}">
      <dsp:nvSpPr>
        <dsp:cNvPr id="0" name=""/>
        <dsp:cNvSpPr/>
      </dsp:nvSpPr>
      <dsp:spPr>
        <a:xfrm>
          <a:off x="6063710" y="515629"/>
          <a:ext cx="2163944" cy="610005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schemeClr val="tx1"/>
              </a:solidFill>
              <a:latin typeface="+mn-lt"/>
            </a:rPr>
            <a:t>Passage 0-2, n=22</a:t>
          </a:r>
        </a:p>
      </dsp:txBody>
      <dsp:txXfrm>
        <a:off x="6081576" y="533495"/>
        <a:ext cx="2128212" cy="574273"/>
      </dsp:txXfrm>
    </dsp:sp>
    <dsp:sp modelId="{08B622B5-9B7A-4305-9FA0-99616A96C982}">
      <dsp:nvSpPr>
        <dsp:cNvPr id="0" name=""/>
        <dsp:cNvSpPr/>
      </dsp:nvSpPr>
      <dsp:spPr>
        <a:xfrm rot="18447849">
          <a:off x="4917905" y="2125110"/>
          <a:ext cx="1430699" cy="32167"/>
        </a:xfrm>
        <a:custGeom>
          <a:avLst/>
          <a:gdLst/>
          <a:ahLst/>
          <a:cxnLst/>
          <a:rect l="0" t="0" r="0" b="0"/>
          <a:pathLst>
            <a:path>
              <a:moveTo>
                <a:pt x="0" y="16083"/>
              </a:moveTo>
              <a:lnTo>
                <a:pt x="1430699" y="16083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500" kern="1200">
            <a:latin typeface="+mn-lt"/>
          </a:endParaRPr>
        </a:p>
      </dsp:txBody>
      <dsp:txXfrm>
        <a:off x="5597487" y="2105427"/>
        <a:ext cx="71534" cy="71534"/>
      </dsp:txXfrm>
    </dsp:sp>
    <dsp:sp modelId="{B36F1FC2-174A-42F8-AE2F-C76C4C0B8818}">
      <dsp:nvSpPr>
        <dsp:cNvPr id="0" name=""/>
        <dsp:cNvSpPr/>
      </dsp:nvSpPr>
      <dsp:spPr>
        <a:xfrm>
          <a:off x="6068376" y="1291857"/>
          <a:ext cx="2163944" cy="563079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schemeClr val="tx1"/>
              </a:solidFill>
              <a:latin typeface="+mn-lt"/>
            </a:rPr>
            <a:t>DNA </a:t>
          </a:r>
          <a:r>
            <a:rPr lang="de-DE" sz="1600" kern="1200" dirty="0" err="1">
              <a:solidFill>
                <a:schemeClr val="tx1"/>
              </a:solidFill>
              <a:latin typeface="+mn-lt"/>
            </a:rPr>
            <a:t>yield</a:t>
          </a:r>
          <a:r>
            <a:rPr lang="de-DE" sz="1600" kern="1200" dirty="0">
              <a:solidFill>
                <a:schemeClr val="tx1"/>
              </a:solidFill>
              <a:latin typeface="+mn-lt"/>
            </a:rPr>
            <a:t> </a:t>
          </a:r>
          <a:r>
            <a:rPr lang="de-DE" sz="1600" kern="1200" dirty="0" err="1">
              <a:solidFill>
                <a:schemeClr val="tx1"/>
              </a:solidFill>
              <a:latin typeface="+mn-lt"/>
            </a:rPr>
            <a:t>too</a:t>
          </a:r>
          <a:r>
            <a:rPr lang="de-DE" sz="1600" kern="1200" dirty="0">
              <a:solidFill>
                <a:schemeClr val="tx1"/>
              </a:solidFill>
              <a:latin typeface="+mn-lt"/>
            </a:rPr>
            <a:t> </a:t>
          </a:r>
          <a:r>
            <a:rPr lang="de-DE" sz="1600" kern="1200" dirty="0" err="1">
              <a:solidFill>
                <a:schemeClr val="tx1"/>
              </a:solidFill>
              <a:latin typeface="+mn-lt"/>
            </a:rPr>
            <a:t>low</a:t>
          </a:r>
          <a:r>
            <a:rPr lang="de-DE" sz="1600" kern="1200" dirty="0">
              <a:solidFill>
                <a:schemeClr val="tx1"/>
              </a:solidFill>
              <a:latin typeface="+mn-lt"/>
            </a:rPr>
            <a:t>, n=5</a:t>
          </a:r>
        </a:p>
      </dsp:txBody>
      <dsp:txXfrm>
        <a:off x="6084868" y="1308349"/>
        <a:ext cx="2130960" cy="530095"/>
      </dsp:txXfrm>
    </dsp:sp>
    <dsp:sp modelId="{39CB3F10-8046-485C-AD21-A7C8A6E4619D}">
      <dsp:nvSpPr>
        <dsp:cNvPr id="0" name=""/>
        <dsp:cNvSpPr/>
      </dsp:nvSpPr>
      <dsp:spPr>
        <a:xfrm rot="20616917">
          <a:off x="5179732" y="2565100"/>
          <a:ext cx="906164" cy="32167"/>
        </a:xfrm>
        <a:custGeom>
          <a:avLst/>
          <a:gdLst/>
          <a:ahLst/>
          <a:cxnLst/>
          <a:rect l="0" t="0" r="0" b="0"/>
          <a:pathLst>
            <a:path>
              <a:moveTo>
                <a:pt x="0" y="16083"/>
              </a:moveTo>
              <a:lnTo>
                <a:pt x="906164" y="16083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500" kern="1200">
            <a:latin typeface="+mn-lt"/>
          </a:endParaRPr>
        </a:p>
      </dsp:txBody>
      <dsp:txXfrm>
        <a:off x="5610160" y="2558530"/>
        <a:ext cx="45308" cy="45308"/>
      </dsp:txXfrm>
    </dsp:sp>
    <dsp:sp modelId="{79DF27CC-0126-4AE2-90A2-DF271B56BCEF}">
      <dsp:nvSpPr>
        <dsp:cNvPr id="0" name=""/>
        <dsp:cNvSpPr/>
      </dsp:nvSpPr>
      <dsp:spPr>
        <a:xfrm>
          <a:off x="6067497" y="2093025"/>
          <a:ext cx="2163944" cy="720701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 err="1">
              <a:solidFill>
                <a:schemeClr val="tx1"/>
              </a:solidFill>
              <a:latin typeface="+mn-lt"/>
            </a:rPr>
            <a:t>paired</a:t>
          </a:r>
          <a:r>
            <a:rPr lang="de-DE" sz="1600" kern="1200" dirty="0">
              <a:solidFill>
                <a:schemeClr val="tx1"/>
              </a:solidFill>
              <a:latin typeface="+mn-lt"/>
            </a:rPr>
            <a:t> FFPE </a:t>
          </a:r>
          <a:r>
            <a:rPr lang="de-DE" sz="1600" kern="1200" dirty="0" err="1">
              <a:solidFill>
                <a:schemeClr val="tx1"/>
              </a:solidFill>
              <a:latin typeface="+mn-lt"/>
            </a:rPr>
            <a:t>tumor</a:t>
          </a:r>
          <a:r>
            <a:rPr lang="de-DE" sz="1600" kern="1200" dirty="0">
              <a:solidFill>
                <a:schemeClr val="tx1"/>
              </a:solidFill>
              <a:latin typeface="+mn-lt"/>
            </a:rPr>
            <a:t> </a:t>
          </a:r>
          <a:r>
            <a:rPr lang="de-DE" sz="1600" kern="1200" dirty="0" err="1">
              <a:solidFill>
                <a:schemeClr val="tx1"/>
              </a:solidFill>
              <a:latin typeface="+mn-lt"/>
            </a:rPr>
            <a:t>tissue</a:t>
          </a:r>
          <a:r>
            <a:rPr lang="de-DE" sz="1600" kern="1200" dirty="0">
              <a:solidFill>
                <a:schemeClr val="tx1"/>
              </a:solidFill>
              <a:latin typeface="+mn-lt"/>
            </a:rPr>
            <a:t> not </a:t>
          </a:r>
          <a:r>
            <a:rPr lang="de-DE" sz="1600" kern="1200" dirty="0" err="1">
              <a:solidFill>
                <a:schemeClr val="tx1"/>
              </a:solidFill>
              <a:latin typeface="+mn-lt"/>
            </a:rPr>
            <a:t>available</a:t>
          </a:r>
          <a:r>
            <a:rPr lang="de-DE" sz="1600" kern="1200" dirty="0">
              <a:solidFill>
                <a:schemeClr val="tx1"/>
              </a:solidFill>
              <a:latin typeface="+mn-lt"/>
            </a:rPr>
            <a:t>, n=4</a:t>
          </a:r>
        </a:p>
      </dsp:txBody>
      <dsp:txXfrm>
        <a:off x="6088606" y="2114134"/>
        <a:ext cx="2121726" cy="678483"/>
      </dsp:txXfrm>
    </dsp:sp>
    <dsp:sp modelId="{29A17583-0C4D-4FFF-A5E6-02B29BE72D49}">
      <dsp:nvSpPr>
        <dsp:cNvPr id="0" name=""/>
        <dsp:cNvSpPr/>
      </dsp:nvSpPr>
      <dsp:spPr>
        <a:xfrm rot="1939448">
          <a:off x="5118360" y="2968164"/>
          <a:ext cx="1029557" cy="32167"/>
        </a:xfrm>
        <a:custGeom>
          <a:avLst/>
          <a:gdLst/>
          <a:ahLst/>
          <a:cxnLst/>
          <a:rect l="0" t="0" r="0" b="0"/>
          <a:pathLst>
            <a:path>
              <a:moveTo>
                <a:pt x="0" y="16083"/>
              </a:moveTo>
              <a:lnTo>
                <a:pt x="1029557" y="16083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500" kern="1200">
            <a:latin typeface="+mn-lt"/>
          </a:endParaRPr>
        </a:p>
      </dsp:txBody>
      <dsp:txXfrm>
        <a:off x="5607400" y="2958509"/>
        <a:ext cx="51477" cy="51477"/>
      </dsp:txXfrm>
    </dsp:sp>
    <dsp:sp modelId="{CCAECBB8-E133-4BAD-A7F0-F5E84712548C}">
      <dsp:nvSpPr>
        <dsp:cNvPr id="0" name=""/>
        <dsp:cNvSpPr/>
      </dsp:nvSpPr>
      <dsp:spPr>
        <a:xfrm>
          <a:off x="6068146" y="3007259"/>
          <a:ext cx="2163944" cy="504491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 err="1">
              <a:solidFill>
                <a:schemeClr val="tx1"/>
              </a:solidFill>
              <a:latin typeface="+mn-lt"/>
            </a:rPr>
            <a:t>library</a:t>
          </a:r>
          <a:r>
            <a:rPr lang="de-DE" sz="1600" kern="1200" dirty="0">
              <a:solidFill>
                <a:schemeClr val="tx1"/>
              </a:solidFill>
              <a:latin typeface="+mn-lt"/>
            </a:rPr>
            <a:t> </a:t>
          </a:r>
          <a:r>
            <a:rPr lang="de-DE" sz="1600" kern="1200" dirty="0" err="1">
              <a:solidFill>
                <a:schemeClr val="tx1"/>
              </a:solidFill>
              <a:latin typeface="+mn-lt"/>
            </a:rPr>
            <a:t>failed</a:t>
          </a:r>
          <a:r>
            <a:rPr lang="de-DE" sz="1600" kern="1200" dirty="0">
              <a:solidFill>
                <a:schemeClr val="tx1"/>
              </a:solidFill>
              <a:latin typeface="+mn-lt"/>
            </a:rPr>
            <a:t>, n=3</a:t>
          </a:r>
        </a:p>
      </dsp:txBody>
      <dsp:txXfrm>
        <a:off x="6082922" y="3022035"/>
        <a:ext cx="2134392" cy="474939"/>
      </dsp:txXfrm>
    </dsp:sp>
    <dsp:sp modelId="{3E9F5EEF-D271-474B-8D8E-22BE70F4F380}">
      <dsp:nvSpPr>
        <dsp:cNvPr id="0" name=""/>
        <dsp:cNvSpPr/>
      </dsp:nvSpPr>
      <dsp:spPr>
        <a:xfrm rot="3465131">
          <a:off x="4825968" y="3367747"/>
          <a:ext cx="1595840" cy="32167"/>
        </a:xfrm>
        <a:custGeom>
          <a:avLst/>
          <a:gdLst/>
          <a:ahLst/>
          <a:cxnLst/>
          <a:rect l="0" t="0" r="0" b="0"/>
          <a:pathLst>
            <a:path>
              <a:moveTo>
                <a:pt x="0" y="16083"/>
              </a:moveTo>
              <a:lnTo>
                <a:pt x="1595840" y="16083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500" kern="1200">
            <a:latin typeface="+mn-lt"/>
          </a:endParaRPr>
        </a:p>
      </dsp:txBody>
      <dsp:txXfrm>
        <a:off x="5583992" y="3343935"/>
        <a:ext cx="79792" cy="79792"/>
      </dsp:txXfrm>
    </dsp:sp>
    <dsp:sp modelId="{E73058A6-B8E2-4C5D-831E-69FA5E901335}">
      <dsp:nvSpPr>
        <dsp:cNvPr id="0" name=""/>
        <dsp:cNvSpPr/>
      </dsp:nvSpPr>
      <dsp:spPr>
        <a:xfrm>
          <a:off x="6049644" y="3762703"/>
          <a:ext cx="2163944" cy="591936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 err="1">
              <a:solidFill>
                <a:schemeClr val="tx1"/>
              </a:solidFill>
              <a:latin typeface="+mn-lt"/>
            </a:rPr>
            <a:t>missing</a:t>
          </a:r>
          <a:r>
            <a:rPr lang="de-DE" sz="1600" kern="1200" dirty="0">
              <a:solidFill>
                <a:schemeClr val="tx1"/>
              </a:solidFill>
              <a:latin typeface="+mn-lt"/>
            </a:rPr>
            <a:t> </a:t>
          </a:r>
          <a:r>
            <a:rPr lang="de-DE" sz="1600" kern="1200" dirty="0" err="1">
              <a:solidFill>
                <a:schemeClr val="tx1"/>
              </a:solidFill>
              <a:latin typeface="+mn-lt"/>
            </a:rPr>
            <a:t>clinical</a:t>
          </a:r>
          <a:r>
            <a:rPr lang="de-DE" sz="1600" kern="1200" dirty="0">
              <a:solidFill>
                <a:schemeClr val="tx1"/>
              </a:solidFill>
              <a:latin typeface="+mn-lt"/>
            </a:rPr>
            <a:t> </a:t>
          </a:r>
          <a:r>
            <a:rPr lang="de-DE" sz="1600" kern="1200" dirty="0" err="1">
              <a:solidFill>
                <a:schemeClr val="tx1"/>
              </a:solidFill>
              <a:latin typeface="+mn-lt"/>
            </a:rPr>
            <a:t>information</a:t>
          </a:r>
          <a:r>
            <a:rPr lang="de-DE" sz="1600" kern="1200" dirty="0">
              <a:solidFill>
                <a:schemeClr val="tx1"/>
              </a:solidFill>
              <a:latin typeface="+mn-lt"/>
            </a:rPr>
            <a:t>, n=1</a:t>
          </a:r>
        </a:p>
      </dsp:txBody>
      <dsp:txXfrm>
        <a:off x="6066981" y="3780040"/>
        <a:ext cx="2129270" cy="557262"/>
      </dsp:txXfrm>
    </dsp:sp>
    <dsp:sp modelId="{939B4490-9BB0-4399-B6FE-B95B461EF071}">
      <dsp:nvSpPr>
        <dsp:cNvPr id="0" name=""/>
        <dsp:cNvSpPr/>
      </dsp:nvSpPr>
      <dsp:spPr>
        <a:xfrm rot="2979485">
          <a:off x="1932842" y="3927930"/>
          <a:ext cx="1337114" cy="32167"/>
        </a:xfrm>
        <a:custGeom>
          <a:avLst/>
          <a:gdLst/>
          <a:ahLst/>
          <a:cxnLst/>
          <a:rect l="0" t="0" r="0" b="0"/>
          <a:pathLst>
            <a:path>
              <a:moveTo>
                <a:pt x="0" y="16083"/>
              </a:moveTo>
              <a:lnTo>
                <a:pt x="1337114" y="16083"/>
              </a:lnTo>
            </a:path>
          </a:pathLst>
        </a:cu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500" kern="1200">
            <a:latin typeface="+mn-lt"/>
          </a:endParaRPr>
        </a:p>
      </dsp:txBody>
      <dsp:txXfrm>
        <a:off x="2567971" y="3910586"/>
        <a:ext cx="66855" cy="66855"/>
      </dsp:txXfrm>
    </dsp:sp>
    <dsp:sp modelId="{D01AE68D-C5C0-40D6-865E-7A98EBE7A9C0}">
      <dsp:nvSpPr>
        <dsp:cNvPr id="0" name=""/>
        <dsp:cNvSpPr/>
      </dsp:nvSpPr>
      <dsp:spPr>
        <a:xfrm>
          <a:off x="3034188" y="4127446"/>
          <a:ext cx="2163944" cy="65227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schemeClr val="tx1"/>
              </a:solidFill>
              <a:latin typeface="+mn-lt"/>
            </a:rPr>
            <a:t>WES, n=30</a:t>
          </a:r>
        </a:p>
      </dsp:txBody>
      <dsp:txXfrm>
        <a:off x="3053293" y="4146551"/>
        <a:ext cx="2125734" cy="6140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75E20-6FAF-4D90-AEF7-F7F69834C0E8}" type="datetimeFigureOut">
              <a:rPr lang="de-DE" smtClean="0"/>
              <a:t>21.09.2024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89234-3E11-4F9F-B307-7425901638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827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75E20-6FAF-4D90-AEF7-F7F69834C0E8}" type="datetimeFigureOut">
              <a:rPr lang="de-DE" smtClean="0"/>
              <a:t>21.09.2024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89234-3E11-4F9F-B307-7425901638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209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75E20-6FAF-4D90-AEF7-F7F69834C0E8}" type="datetimeFigureOut">
              <a:rPr lang="de-DE" smtClean="0"/>
              <a:t>21.09.2024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89234-3E11-4F9F-B307-7425901638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7387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75E20-6FAF-4D90-AEF7-F7F69834C0E8}" type="datetimeFigureOut">
              <a:rPr lang="de-DE" smtClean="0"/>
              <a:t>21.09.2024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89234-3E11-4F9F-B307-7425901638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8907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75E20-6FAF-4D90-AEF7-F7F69834C0E8}" type="datetimeFigureOut">
              <a:rPr lang="de-DE" smtClean="0"/>
              <a:t>21.09.2024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89234-3E11-4F9F-B307-7425901638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5790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75E20-6FAF-4D90-AEF7-F7F69834C0E8}" type="datetimeFigureOut">
              <a:rPr lang="de-DE" smtClean="0"/>
              <a:t>21.09.2024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89234-3E11-4F9F-B307-7425901638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2208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75E20-6FAF-4D90-AEF7-F7F69834C0E8}" type="datetimeFigureOut">
              <a:rPr lang="de-DE" smtClean="0"/>
              <a:t>21.09.2024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89234-3E11-4F9F-B307-7425901638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0948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75E20-6FAF-4D90-AEF7-F7F69834C0E8}" type="datetimeFigureOut">
              <a:rPr lang="de-DE" smtClean="0"/>
              <a:t>21.09.2024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89234-3E11-4F9F-B307-7425901638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4025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75E20-6FAF-4D90-AEF7-F7F69834C0E8}" type="datetimeFigureOut">
              <a:rPr lang="de-DE" smtClean="0"/>
              <a:t>21.09.2024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89234-3E11-4F9F-B307-7425901638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3563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75E20-6FAF-4D90-AEF7-F7F69834C0E8}" type="datetimeFigureOut">
              <a:rPr lang="de-DE" smtClean="0"/>
              <a:t>21.09.2024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89234-3E11-4F9F-B307-7425901638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939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75E20-6FAF-4D90-AEF7-F7F69834C0E8}" type="datetimeFigureOut">
              <a:rPr lang="de-DE" smtClean="0"/>
              <a:t>21.09.2024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89234-3E11-4F9F-B307-7425901638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6740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75E20-6FAF-4D90-AEF7-F7F69834C0E8}" type="datetimeFigureOut">
              <a:rPr lang="de-DE" smtClean="0"/>
              <a:t>21.09.2024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89234-3E11-4F9F-B307-7425901638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6494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pn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17" Type="http://schemas.openxmlformats.org/officeDocument/2006/relationships/image" Target="../media/image28.png"/><Relationship Id="rId2" Type="http://schemas.openxmlformats.org/officeDocument/2006/relationships/image" Target="../media/image13.jpeg"/><Relationship Id="rId16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G"/><Relationship Id="rId11" Type="http://schemas.openxmlformats.org/officeDocument/2006/relationships/image" Target="../media/image22.png"/><Relationship Id="rId5" Type="http://schemas.openxmlformats.org/officeDocument/2006/relationships/image" Target="../media/image16.jpeg"/><Relationship Id="rId15" Type="http://schemas.openxmlformats.org/officeDocument/2006/relationships/image" Target="../media/image26.pn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feld 44"/>
          <p:cNvSpPr txBox="1"/>
          <p:nvPr/>
        </p:nvSpPr>
        <p:spPr>
          <a:xfrm>
            <a:off x="243527" y="1400517"/>
            <a:ext cx="413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cs typeface="Arial" panose="020B0604020202020204" pitchFamily="34" charset="0"/>
              </a:rPr>
              <a:t>HE</a:t>
            </a:r>
          </a:p>
        </p:txBody>
      </p:sp>
      <p:sp>
        <p:nvSpPr>
          <p:cNvPr id="46" name="Textfeld 45"/>
          <p:cNvSpPr txBox="1"/>
          <p:nvPr/>
        </p:nvSpPr>
        <p:spPr>
          <a:xfrm>
            <a:off x="83227" y="2712638"/>
            <a:ext cx="688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cs typeface="Arial" panose="020B0604020202020204" pitchFamily="34" charset="0"/>
              </a:rPr>
              <a:t>CK5/6</a:t>
            </a:r>
          </a:p>
        </p:txBody>
      </p:sp>
      <p:sp>
        <p:nvSpPr>
          <p:cNvPr id="47" name="Textfeld 46"/>
          <p:cNvSpPr txBox="1"/>
          <p:nvPr/>
        </p:nvSpPr>
        <p:spPr>
          <a:xfrm>
            <a:off x="172995" y="4242664"/>
            <a:ext cx="5469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cs typeface="Arial" panose="020B0604020202020204" pitchFamily="34" charset="0"/>
              </a:rPr>
              <a:t>Ki67</a:t>
            </a:r>
          </a:p>
        </p:txBody>
      </p:sp>
      <p:sp>
        <p:nvSpPr>
          <p:cNvPr id="48" name="Textfeld 47"/>
          <p:cNvSpPr txBox="1"/>
          <p:nvPr/>
        </p:nvSpPr>
        <p:spPr>
          <a:xfrm>
            <a:off x="211467" y="5562296"/>
            <a:ext cx="5004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cs typeface="Arial" panose="020B0604020202020204" pitchFamily="34" charset="0"/>
              </a:rPr>
              <a:t>p40</a:t>
            </a:r>
          </a:p>
        </p:txBody>
      </p:sp>
      <p:sp>
        <p:nvSpPr>
          <p:cNvPr id="150" name="Textfeld 149"/>
          <p:cNvSpPr txBox="1"/>
          <p:nvPr/>
        </p:nvSpPr>
        <p:spPr>
          <a:xfrm>
            <a:off x="2860271" y="504051"/>
            <a:ext cx="1886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cs typeface="Arial" panose="020B0604020202020204" pitchFamily="34" charset="0"/>
              </a:rPr>
              <a:t>PDO Passage 1</a:t>
            </a:r>
          </a:p>
        </p:txBody>
      </p:sp>
      <p:sp>
        <p:nvSpPr>
          <p:cNvPr id="151" name="Textfeld 150"/>
          <p:cNvSpPr txBox="1"/>
          <p:nvPr/>
        </p:nvSpPr>
        <p:spPr>
          <a:xfrm>
            <a:off x="808800" y="506768"/>
            <a:ext cx="19621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cs typeface="Arial" panose="020B0604020202020204" pitchFamily="34" charset="0"/>
              </a:rPr>
              <a:t>FFPE Tumor</a:t>
            </a:r>
          </a:p>
        </p:txBody>
      </p:sp>
      <p:sp>
        <p:nvSpPr>
          <p:cNvPr id="80" name="Rechteck 79"/>
          <p:cNvSpPr/>
          <p:nvPr/>
        </p:nvSpPr>
        <p:spPr>
          <a:xfrm>
            <a:off x="7057749" y="5114224"/>
            <a:ext cx="4876371" cy="1234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Supplementary Figure S1: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HNSCC organoids recapitulate the characteristics of the original tissues over serial passages.</a:t>
            </a:r>
            <a:br>
              <a:rPr lang="en-GB" sz="1400" b="1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H&amp;E- and IHC-stained images of organoids (passage 1 &amp; 6) from a representative case (HN059: carcinoma of the tonsil) are presented.</a:t>
            </a:r>
            <a:r>
              <a:rPr lang="en-GB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Scale bar, 50 </a:t>
            </a:r>
            <a:r>
              <a:rPr lang="en-GB" sz="1400" dirty="0" err="1">
                <a:ea typeface="Calibri" panose="020F0502020204030204" pitchFamily="34" charset="0"/>
                <a:cs typeface="Times New Roman" panose="02020603050405020304" pitchFamily="18" charset="0"/>
              </a:rPr>
              <a:t>μm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E181D79D-E117-4185-883D-3D01B8ECA2B2}"/>
              </a:ext>
            </a:extLst>
          </p:cNvPr>
          <p:cNvSpPr txBox="1"/>
          <p:nvPr/>
        </p:nvSpPr>
        <p:spPr>
          <a:xfrm>
            <a:off x="4909869" y="545122"/>
            <a:ext cx="1886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cs typeface="Arial" panose="020B0604020202020204" pitchFamily="34" charset="0"/>
              </a:rPr>
              <a:t>PDO Passage 6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D75246A-9777-4C46-97DB-86A3C9F44A0F}"/>
              </a:ext>
            </a:extLst>
          </p:cNvPr>
          <p:cNvSpPr txBox="1"/>
          <p:nvPr/>
        </p:nvSpPr>
        <p:spPr>
          <a:xfrm>
            <a:off x="3650782" y="-35017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HN059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EBC05AD8-C879-4155-A7A3-2486FC570F24}"/>
              </a:ext>
            </a:extLst>
          </p:cNvPr>
          <p:cNvGrpSpPr/>
          <p:nvPr/>
        </p:nvGrpSpPr>
        <p:grpSpPr>
          <a:xfrm>
            <a:off x="844475" y="860400"/>
            <a:ext cx="6049841" cy="5451526"/>
            <a:chOff x="844475" y="592768"/>
            <a:chExt cx="6049841" cy="5451526"/>
          </a:xfrm>
        </p:grpSpPr>
        <p:pic>
          <p:nvPicPr>
            <p:cNvPr id="54" name="Grafik 5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60" r="19961"/>
            <a:stretch/>
          </p:blipFill>
          <p:spPr>
            <a:xfrm>
              <a:off x="2913458" y="1972171"/>
              <a:ext cx="1895267" cy="130348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1" name="Grafik 6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86" r="24750"/>
            <a:stretch/>
          </p:blipFill>
          <p:spPr>
            <a:xfrm>
              <a:off x="852548" y="1972171"/>
              <a:ext cx="1895342" cy="130348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6" name="Grafik 13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54" r="24211"/>
            <a:stretch/>
          </p:blipFill>
          <p:spPr>
            <a:xfrm>
              <a:off x="852846" y="593597"/>
              <a:ext cx="1895343" cy="130348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Grafik 7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46" r="25276"/>
            <a:stretch/>
          </p:blipFill>
          <p:spPr>
            <a:xfrm>
              <a:off x="853892" y="3352014"/>
              <a:ext cx="1895342" cy="130348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9" name="Grafik 58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85" r="19856"/>
            <a:stretch/>
          </p:blipFill>
          <p:spPr>
            <a:xfrm>
              <a:off x="844475" y="4740811"/>
              <a:ext cx="1897318" cy="130348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35" name="Gruppieren 134">
              <a:extLst>
                <a:ext uri="{FF2B5EF4-FFF2-40B4-BE49-F238E27FC236}">
                  <a16:creationId xmlns:a16="http://schemas.microsoft.com/office/drawing/2014/main" id="{61D4C2C0-073D-48A1-8125-656F20CDC76C}"/>
                </a:ext>
              </a:extLst>
            </p:cNvPr>
            <p:cNvGrpSpPr/>
            <p:nvPr/>
          </p:nvGrpSpPr>
          <p:grpSpPr>
            <a:xfrm>
              <a:off x="4974293" y="1972777"/>
              <a:ext cx="1920023" cy="1302271"/>
              <a:chOff x="5185100" y="3378582"/>
              <a:chExt cx="1920023" cy="1314122"/>
            </a:xfrm>
          </p:grpSpPr>
          <p:pic>
            <p:nvPicPr>
              <p:cNvPr id="137" name="Grafik 136">
                <a:extLst>
                  <a:ext uri="{FF2B5EF4-FFF2-40B4-BE49-F238E27FC236}">
                    <a16:creationId xmlns:a16="http://schemas.microsoft.com/office/drawing/2014/main" id="{21639A56-8E2D-4144-9390-359486E37C6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01" t="26614" r="46806" b="-1"/>
              <a:stretch/>
            </p:blipFill>
            <p:spPr>
              <a:xfrm>
                <a:off x="5185100" y="3378582"/>
                <a:ext cx="1898377" cy="1314122"/>
              </a:xfrm>
              <a:prstGeom prst="rect">
                <a:avLst/>
              </a:prstGeom>
              <a:ln>
                <a:noFill/>
              </a:ln>
              <a:effectLst/>
            </p:spPr>
          </p:pic>
          <p:grpSp>
            <p:nvGrpSpPr>
              <p:cNvPr id="138" name="Gruppieren 137">
                <a:extLst>
                  <a:ext uri="{FF2B5EF4-FFF2-40B4-BE49-F238E27FC236}">
                    <a16:creationId xmlns:a16="http://schemas.microsoft.com/office/drawing/2014/main" id="{8EDB151E-F910-4170-9191-42DF6C8BCD97}"/>
                  </a:ext>
                </a:extLst>
              </p:cNvPr>
              <p:cNvGrpSpPr/>
              <p:nvPr/>
            </p:nvGrpSpPr>
            <p:grpSpPr>
              <a:xfrm>
                <a:off x="6922796" y="4571517"/>
                <a:ext cx="182327" cy="96457"/>
                <a:chOff x="4330641" y="3319644"/>
                <a:chExt cx="182327" cy="48674"/>
              </a:xfrm>
              <a:solidFill>
                <a:schemeClr val="bg1"/>
              </a:solidFill>
            </p:grpSpPr>
            <p:sp>
              <p:nvSpPr>
                <p:cNvPr id="148" name="Rechteck 147">
                  <a:extLst>
                    <a:ext uri="{FF2B5EF4-FFF2-40B4-BE49-F238E27FC236}">
                      <a16:creationId xmlns:a16="http://schemas.microsoft.com/office/drawing/2014/main" id="{9F8EEC86-2F5D-4B09-8A42-BAA3E6BFBE68}"/>
                    </a:ext>
                  </a:extLst>
                </p:cNvPr>
                <p:cNvSpPr/>
                <p:nvPr/>
              </p:nvSpPr>
              <p:spPr>
                <a:xfrm>
                  <a:off x="4330641" y="3319644"/>
                  <a:ext cx="91161" cy="4867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9" name="Rechteck 148">
                  <a:extLst>
                    <a:ext uri="{FF2B5EF4-FFF2-40B4-BE49-F238E27FC236}">
                      <a16:creationId xmlns:a16="http://schemas.microsoft.com/office/drawing/2014/main" id="{942FBA08-59C3-4AC3-8BE2-D0D66DD41609}"/>
                    </a:ext>
                  </a:extLst>
                </p:cNvPr>
                <p:cNvSpPr/>
                <p:nvPr/>
              </p:nvSpPr>
              <p:spPr>
                <a:xfrm>
                  <a:off x="4421807" y="3319646"/>
                  <a:ext cx="91161" cy="4867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pic>
          <p:nvPicPr>
            <p:cNvPr id="154" name="Grafik 153">
              <a:extLst>
                <a:ext uri="{FF2B5EF4-FFF2-40B4-BE49-F238E27FC236}">
                  <a16:creationId xmlns:a16="http://schemas.microsoft.com/office/drawing/2014/main" id="{0682A6E0-B687-48CB-927D-39B8F35BBE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81" t="2302" r="36655" b="23780"/>
            <a:stretch/>
          </p:blipFill>
          <p:spPr>
            <a:xfrm>
              <a:off x="4971952" y="593738"/>
              <a:ext cx="1898377" cy="13032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55" name="Grafik 154">
              <a:extLst>
                <a:ext uri="{FF2B5EF4-FFF2-40B4-BE49-F238E27FC236}">
                  <a16:creationId xmlns:a16="http://schemas.microsoft.com/office/drawing/2014/main" id="{BD268F6A-F47C-4336-AECC-F3FF3BB71C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2" r="46402" b="27069"/>
            <a:stretch/>
          </p:blipFill>
          <p:spPr>
            <a:xfrm>
              <a:off x="4988885" y="3352155"/>
              <a:ext cx="1898377" cy="13032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56" name="Grafik 155">
              <a:extLst>
                <a:ext uri="{FF2B5EF4-FFF2-40B4-BE49-F238E27FC236}">
                  <a16:creationId xmlns:a16="http://schemas.microsoft.com/office/drawing/2014/main" id="{F992350D-7DF5-4406-9AF5-6E448A7B79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1" r="46120" b="26204"/>
            <a:stretch/>
          </p:blipFill>
          <p:spPr>
            <a:xfrm>
              <a:off x="4988885" y="4740952"/>
              <a:ext cx="1898378" cy="1303200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A44C67BA-2B0B-4813-9359-A45514AB4430}"/>
                </a:ext>
              </a:extLst>
            </p:cNvPr>
            <p:cNvGrpSpPr/>
            <p:nvPr/>
          </p:nvGrpSpPr>
          <p:grpSpPr>
            <a:xfrm>
              <a:off x="2919872" y="3351648"/>
              <a:ext cx="1898375" cy="1304214"/>
              <a:chOff x="2894451" y="3287168"/>
              <a:chExt cx="1898375" cy="1304214"/>
            </a:xfrm>
          </p:grpSpPr>
          <p:pic>
            <p:nvPicPr>
              <p:cNvPr id="76" name="Grafik 75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299" t="341" r="18513" b="1963"/>
              <a:stretch/>
            </p:blipFill>
            <p:spPr>
              <a:xfrm>
                <a:off x="2894451" y="3287168"/>
                <a:ext cx="1898375" cy="1304213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78" name="Rechteck 77">
                <a:extLst>
                  <a:ext uri="{FF2B5EF4-FFF2-40B4-BE49-F238E27FC236}">
                    <a16:creationId xmlns:a16="http://schemas.microsoft.com/office/drawing/2014/main" id="{32863373-3E75-425D-86BF-5350B7FB3F1C}"/>
                  </a:ext>
                </a:extLst>
              </p:cNvPr>
              <p:cNvSpPr/>
              <p:nvPr/>
            </p:nvSpPr>
            <p:spPr>
              <a:xfrm>
                <a:off x="3896329" y="4495803"/>
                <a:ext cx="91161" cy="9557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" name="Gruppieren 2">
              <a:extLst>
                <a:ext uri="{FF2B5EF4-FFF2-40B4-BE49-F238E27FC236}">
                  <a16:creationId xmlns:a16="http://schemas.microsoft.com/office/drawing/2014/main" id="{04002A32-A2D6-4940-84D8-3CDBB71D7808}"/>
                </a:ext>
              </a:extLst>
            </p:cNvPr>
            <p:cNvGrpSpPr/>
            <p:nvPr/>
          </p:nvGrpSpPr>
          <p:grpSpPr>
            <a:xfrm>
              <a:off x="2920023" y="4740811"/>
              <a:ext cx="1898376" cy="1303483"/>
              <a:chOff x="2894452" y="4629971"/>
              <a:chExt cx="1898376" cy="1303483"/>
            </a:xfrm>
          </p:grpSpPr>
          <p:pic>
            <p:nvPicPr>
              <p:cNvPr id="53" name="Grafik 52"/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438" r="20851"/>
              <a:stretch/>
            </p:blipFill>
            <p:spPr>
              <a:xfrm>
                <a:off x="2894452" y="4629971"/>
                <a:ext cx="1898376" cy="1303483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79" name="Rechteck 78">
                <a:extLst>
                  <a:ext uri="{FF2B5EF4-FFF2-40B4-BE49-F238E27FC236}">
                    <a16:creationId xmlns:a16="http://schemas.microsoft.com/office/drawing/2014/main" id="{2F6CFCE1-ACF4-4764-AE08-5E6B228209B1}"/>
                  </a:ext>
                </a:extLst>
              </p:cNvPr>
              <p:cNvSpPr/>
              <p:nvPr/>
            </p:nvSpPr>
            <p:spPr>
              <a:xfrm>
                <a:off x="3957291" y="5831547"/>
                <a:ext cx="91161" cy="9557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81" name="Rechteck 80">
              <a:extLst>
                <a:ext uri="{FF2B5EF4-FFF2-40B4-BE49-F238E27FC236}">
                  <a16:creationId xmlns:a16="http://schemas.microsoft.com/office/drawing/2014/main" id="{7CB025D5-4BE2-4F58-84AA-8BC7B5B264CD}"/>
                </a:ext>
              </a:extLst>
            </p:cNvPr>
            <p:cNvSpPr/>
            <p:nvPr/>
          </p:nvSpPr>
          <p:spPr>
            <a:xfrm>
              <a:off x="3903503" y="3131381"/>
              <a:ext cx="91161" cy="955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47041B78-8D57-4D2C-903F-5C649217DA2F}"/>
                </a:ext>
              </a:extLst>
            </p:cNvPr>
            <p:cNvGrpSpPr/>
            <p:nvPr/>
          </p:nvGrpSpPr>
          <p:grpSpPr>
            <a:xfrm>
              <a:off x="2910883" y="592768"/>
              <a:ext cx="1898376" cy="1305141"/>
              <a:chOff x="2858483" y="587869"/>
              <a:chExt cx="1898376" cy="1305141"/>
            </a:xfrm>
          </p:grpSpPr>
          <p:pic>
            <p:nvPicPr>
              <p:cNvPr id="51" name="Grafik 50"/>
              <p:cNvPicPr>
                <a:picLocks noChangeAspect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48" r="21566" b="1780"/>
              <a:stretch/>
            </p:blipFill>
            <p:spPr>
              <a:xfrm>
                <a:off x="2858483" y="587869"/>
                <a:ext cx="1898376" cy="130320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82" name="Rechteck 81">
                <a:extLst>
                  <a:ext uri="{FF2B5EF4-FFF2-40B4-BE49-F238E27FC236}">
                    <a16:creationId xmlns:a16="http://schemas.microsoft.com/office/drawing/2014/main" id="{0A58C6B8-0130-42D7-9AD8-EB6692D4B927}"/>
                  </a:ext>
                </a:extLst>
              </p:cNvPr>
              <p:cNvSpPr/>
              <p:nvPr/>
            </p:nvSpPr>
            <p:spPr>
              <a:xfrm>
                <a:off x="3941152" y="1797431"/>
                <a:ext cx="91161" cy="9557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39" name="Gruppieren 138"/>
            <p:cNvGrpSpPr/>
            <p:nvPr/>
          </p:nvGrpSpPr>
          <p:grpSpPr>
            <a:xfrm>
              <a:off x="6457714" y="3051621"/>
              <a:ext cx="385042" cy="201220"/>
              <a:chOff x="3194324" y="2197859"/>
              <a:chExt cx="412359" cy="222294"/>
            </a:xfrm>
          </p:grpSpPr>
          <p:sp>
            <p:nvSpPr>
              <p:cNvPr id="140" name="Textfeld 139"/>
              <p:cNvSpPr txBox="1"/>
              <p:nvPr/>
            </p:nvSpPr>
            <p:spPr>
              <a:xfrm>
                <a:off x="3194324" y="2197859"/>
                <a:ext cx="412359" cy="2040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sz="600" b="1" dirty="0"/>
                  <a:t>50 µm</a:t>
                </a:r>
              </a:p>
            </p:txBody>
          </p:sp>
          <p:sp>
            <p:nvSpPr>
              <p:cNvPr id="141" name="Rechteck 140"/>
              <p:cNvSpPr/>
              <p:nvPr/>
            </p:nvSpPr>
            <p:spPr>
              <a:xfrm>
                <a:off x="3302957" y="2366386"/>
                <a:ext cx="187200" cy="5376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7" name="Gruppieren 86">
              <a:extLst>
                <a:ext uri="{FF2B5EF4-FFF2-40B4-BE49-F238E27FC236}">
                  <a16:creationId xmlns:a16="http://schemas.microsoft.com/office/drawing/2014/main" id="{E1AEEA65-D146-4319-8712-B354B8696632}"/>
                </a:ext>
              </a:extLst>
            </p:cNvPr>
            <p:cNvGrpSpPr/>
            <p:nvPr/>
          </p:nvGrpSpPr>
          <p:grpSpPr>
            <a:xfrm>
              <a:off x="6457714" y="4423227"/>
              <a:ext cx="385042" cy="201220"/>
              <a:chOff x="3194324" y="2197859"/>
              <a:chExt cx="412359" cy="222294"/>
            </a:xfrm>
          </p:grpSpPr>
          <p:sp>
            <p:nvSpPr>
              <p:cNvPr id="90" name="Textfeld 89">
                <a:extLst>
                  <a:ext uri="{FF2B5EF4-FFF2-40B4-BE49-F238E27FC236}">
                    <a16:creationId xmlns:a16="http://schemas.microsoft.com/office/drawing/2014/main" id="{B9F944B7-B259-4ED0-B040-CCA6A0EE33C5}"/>
                  </a:ext>
                </a:extLst>
              </p:cNvPr>
              <p:cNvSpPr txBox="1"/>
              <p:nvPr/>
            </p:nvSpPr>
            <p:spPr>
              <a:xfrm>
                <a:off x="3194324" y="2197859"/>
                <a:ext cx="412359" cy="2040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sz="600" b="1" dirty="0"/>
                  <a:t>50 µm</a:t>
                </a:r>
              </a:p>
            </p:txBody>
          </p:sp>
          <p:sp>
            <p:nvSpPr>
              <p:cNvPr id="91" name="Rechteck 90">
                <a:extLst>
                  <a:ext uri="{FF2B5EF4-FFF2-40B4-BE49-F238E27FC236}">
                    <a16:creationId xmlns:a16="http://schemas.microsoft.com/office/drawing/2014/main" id="{263330B4-E944-4547-A465-91639349F79A}"/>
                  </a:ext>
                </a:extLst>
              </p:cNvPr>
              <p:cNvSpPr/>
              <p:nvPr/>
            </p:nvSpPr>
            <p:spPr>
              <a:xfrm>
                <a:off x="3302957" y="2366386"/>
                <a:ext cx="187200" cy="5376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2" name="Gruppieren 91">
              <a:extLst>
                <a:ext uri="{FF2B5EF4-FFF2-40B4-BE49-F238E27FC236}">
                  <a16:creationId xmlns:a16="http://schemas.microsoft.com/office/drawing/2014/main" id="{FE6A0DB0-D2F7-44BE-8B20-560B30C7FD80}"/>
                </a:ext>
              </a:extLst>
            </p:cNvPr>
            <p:cNvGrpSpPr/>
            <p:nvPr/>
          </p:nvGrpSpPr>
          <p:grpSpPr>
            <a:xfrm>
              <a:off x="6457714" y="5823766"/>
              <a:ext cx="385042" cy="201220"/>
              <a:chOff x="3194324" y="2197859"/>
              <a:chExt cx="412359" cy="222294"/>
            </a:xfrm>
          </p:grpSpPr>
          <p:sp>
            <p:nvSpPr>
              <p:cNvPr id="93" name="Textfeld 92">
                <a:extLst>
                  <a:ext uri="{FF2B5EF4-FFF2-40B4-BE49-F238E27FC236}">
                    <a16:creationId xmlns:a16="http://schemas.microsoft.com/office/drawing/2014/main" id="{CDBB526D-33A6-4B33-B1F8-E44DC6D0FDDC}"/>
                  </a:ext>
                </a:extLst>
              </p:cNvPr>
              <p:cNvSpPr txBox="1"/>
              <p:nvPr/>
            </p:nvSpPr>
            <p:spPr>
              <a:xfrm>
                <a:off x="3194324" y="2197859"/>
                <a:ext cx="412359" cy="2040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sz="600" b="1" dirty="0"/>
                  <a:t>50 µm</a:t>
                </a:r>
              </a:p>
            </p:txBody>
          </p:sp>
          <p:sp>
            <p:nvSpPr>
              <p:cNvPr id="94" name="Rechteck 93">
                <a:extLst>
                  <a:ext uri="{FF2B5EF4-FFF2-40B4-BE49-F238E27FC236}">
                    <a16:creationId xmlns:a16="http://schemas.microsoft.com/office/drawing/2014/main" id="{07F64766-1B3F-46D4-B261-2FB82EF5551B}"/>
                  </a:ext>
                </a:extLst>
              </p:cNvPr>
              <p:cNvSpPr/>
              <p:nvPr/>
            </p:nvSpPr>
            <p:spPr>
              <a:xfrm>
                <a:off x="3302957" y="2366386"/>
                <a:ext cx="187200" cy="5376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5" name="Gruppieren 94">
              <a:extLst>
                <a:ext uri="{FF2B5EF4-FFF2-40B4-BE49-F238E27FC236}">
                  <a16:creationId xmlns:a16="http://schemas.microsoft.com/office/drawing/2014/main" id="{FA3BFA51-6B78-49E8-A4BA-338F115DA374}"/>
                </a:ext>
              </a:extLst>
            </p:cNvPr>
            <p:cNvGrpSpPr/>
            <p:nvPr/>
          </p:nvGrpSpPr>
          <p:grpSpPr>
            <a:xfrm>
              <a:off x="6457714" y="1662028"/>
              <a:ext cx="385042" cy="201220"/>
              <a:chOff x="3194324" y="2197859"/>
              <a:chExt cx="412359" cy="222294"/>
            </a:xfrm>
          </p:grpSpPr>
          <p:sp>
            <p:nvSpPr>
              <p:cNvPr id="96" name="Textfeld 95">
                <a:extLst>
                  <a:ext uri="{FF2B5EF4-FFF2-40B4-BE49-F238E27FC236}">
                    <a16:creationId xmlns:a16="http://schemas.microsoft.com/office/drawing/2014/main" id="{ECC46229-4F89-4CBD-AFCE-F9144A9C9533}"/>
                  </a:ext>
                </a:extLst>
              </p:cNvPr>
              <p:cNvSpPr txBox="1"/>
              <p:nvPr/>
            </p:nvSpPr>
            <p:spPr>
              <a:xfrm>
                <a:off x="3194324" y="2197859"/>
                <a:ext cx="412359" cy="2040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sz="600" b="1" dirty="0"/>
                  <a:t>50 µm</a:t>
                </a:r>
              </a:p>
            </p:txBody>
          </p:sp>
          <p:sp>
            <p:nvSpPr>
              <p:cNvPr id="97" name="Rechteck 96">
                <a:extLst>
                  <a:ext uri="{FF2B5EF4-FFF2-40B4-BE49-F238E27FC236}">
                    <a16:creationId xmlns:a16="http://schemas.microsoft.com/office/drawing/2014/main" id="{76D2A16E-312F-4512-8EB5-601D50DBC5C3}"/>
                  </a:ext>
                </a:extLst>
              </p:cNvPr>
              <p:cNvSpPr/>
              <p:nvPr/>
            </p:nvSpPr>
            <p:spPr>
              <a:xfrm>
                <a:off x="3302957" y="2366386"/>
                <a:ext cx="187200" cy="5376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8" name="Gruppieren 97">
              <a:extLst>
                <a:ext uri="{FF2B5EF4-FFF2-40B4-BE49-F238E27FC236}">
                  <a16:creationId xmlns:a16="http://schemas.microsoft.com/office/drawing/2014/main" id="{7FE66D82-52BB-46BF-A899-F371FF6E3CB4}"/>
                </a:ext>
              </a:extLst>
            </p:cNvPr>
            <p:cNvGrpSpPr/>
            <p:nvPr/>
          </p:nvGrpSpPr>
          <p:grpSpPr>
            <a:xfrm>
              <a:off x="4343132" y="3051621"/>
              <a:ext cx="385042" cy="201220"/>
              <a:chOff x="3194324" y="2197859"/>
              <a:chExt cx="412359" cy="222294"/>
            </a:xfrm>
          </p:grpSpPr>
          <p:sp>
            <p:nvSpPr>
              <p:cNvPr id="99" name="Textfeld 98">
                <a:extLst>
                  <a:ext uri="{FF2B5EF4-FFF2-40B4-BE49-F238E27FC236}">
                    <a16:creationId xmlns:a16="http://schemas.microsoft.com/office/drawing/2014/main" id="{F54B0679-1C66-4CA4-A3E9-D88E17913095}"/>
                  </a:ext>
                </a:extLst>
              </p:cNvPr>
              <p:cNvSpPr txBox="1"/>
              <p:nvPr/>
            </p:nvSpPr>
            <p:spPr>
              <a:xfrm>
                <a:off x="3194324" y="2197859"/>
                <a:ext cx="412359" cy="2040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sz="600" b="1" dirty="0"/>
                  <a:t>50 µm</a:t>
                </a:r>
              </a:p>
            </p:txBody>
          </p:sp>
          <p:sp>
            <p:nvSpPr>
              <p:cNvPr id="100" name="Rechteck 99">
                <a:extLst>
                  <a:ext uri="{FF2B5EF4-FFF2-40B4-BE49-F238E27FC236}">
                    <a16:creationId xmlns:a16="http://schemas.microsoft.com/office/drawing/2014/main" id="{9E17567A-CCDD-4404-92D9-22F362DFF712}"/>
                  </a:ext>
                </a:extLst>
              </p:cNvPr>
              <p:cNvSpPr/>
              <p:nvPr/>
            </p:nvSpPr>
            <p:spPr>
              <a:xfrm>
                <a:off x="3302957" y="2366386"/>
                <a:ext cx="187200" cy="5376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1" name="Gruppieren 100">
              <a:extLst>
                <a:ext uri="{FF2B5EF4-FFF2-40B4-BE49-F238E27FC236}">
                  <a16:creationId xmlns:a16="http://schemas.microsoft.com/office/drawing/2014/main" id="{83B2F255-F5E6-40FD-B0EB-54BAE32ABD19}"/>
                </a:ext>
              </a:extLst>
            </p:cNvPr>
            <p:cNvGrpSpPr/>
            <p:nvPr/>
          </p:nvGrpSpPr>
          <p:grpSpPr>
            <a:xfrm>
              <a:off x="4343132" y="4441520"/>
              <a:ext cx="385042" cy="201220"/>
              <a:chOff x="3194324" y="2197859"/>
              <a:chExt cx="412359" cy="222294"/>
            </a:xfrm>
          </p:grpSpPr>
          <p:sp>
            <p:nvSpPr>
              <p:cNvPr id="103" name="Textfeld 102">
                <a:extLst>
                  <a:ext uri="{FF2B5EF4-FFF2-40B4-BE49-F238E27FC236}">
                    <a16:creationId xmlns:a16="http://schemas.microsoft.com/office/drawing/2014/main" id="{F2CA4A4C-EEBA-452F-BC29-3094A3F77E47}"/>
                  </a:ext>
                </a:extLst>
              </p:cNvPr>
              <p:cNvSpPr txBox="1"/>
              <p:nvPr/>
            </p:nvSpPr>
            <p:spPr>
              <a:xfrm>
                <a:off x="3194324" y="2197859"/>
                <a:ext cx="412359" cy="2040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sz="600" b="1" dirty="0"/>
                  <a:t>50 µm</a:t>
                </a:r>
              </a:p>
            </p:txBody>
          </p:sp>
          <p:sp>
            <p:nvSpPr>
              <p:cNvPr id="104" name="Rechteck 103">
                <a:extLst>
                  <a:ext uri="{FF2B5EF4-FFF2-40B4-BE49-F238E27FC236}">
                    <a16:creationId xmlns:a16="http://schemas.microsoft.com/office/drawing/2014/main" id="{A961C759-A31E-4D81-8F41-28D47C4CEC47}"/>
                  </a:ext>
                </a:extLst>
              </p:cNvPr>
              <p:cNvSpPr/>
              <p:nvPr/>
            </p:nvSpPr>
            <p:spPr>
              <a:xfrm>
                <a:off x="3302957" y="2366386"/>
                <a:ext cx="187200" cy="5376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4" name="Gruppieren 113">
              <a:extLst>
                <a:ext uri="{FF2B5EF4-FFF2-40B4-BE49-F238E27FC236}">
                  <a16:creationId xmlns:a16="http://schemas.microsoft.com/office/drawing/2014/main" id="{35537F48-EC98-40C2-9D29-D82391C92908}"/>
                </a:ext>
              </a:extLst>
            </p:cNvPr>
            <p:cNvGrpSpPr/>
            <p:nvPr/>
          </p:nvGrpSpPr>
          <p:grpSpPr>
            <a:xfrm>
              <a:off x="4343132" y="5823766"/>
              <a:ext cx="385042" cy="201220"/>
              <a:chOff x="3194324" y="2197859"/>
              <a:chExt cx="412359" cy="222294"/>
            </a:xfrm>
          </p:grpSpPr>
          <p:sp>
            <p:nvSpPr>
              <p:cNvPr id="116" name="Textfeld 115">
                <a:extLst>
                  <a:ext uri="{FF2B5EF4-FFF2-40B4-BE49-F238E27FC236}">
                    <a16:creationId xmlns:a16="http://schemas.microsoft.com/office/drawing/2014/main" id="{6B80EE18-6693-4F0D-AFFA-9905EF89F80D}"/>
                  </a:ext>
                </a:extLst>
              </p:cNvPr>
              <p:cNvSpPr txBox="1"/>
              <p:nvPr/>
            </p:nvSpPr>
            <p:spPr>
              <a:xfrm>
                <a:off x="3194324" y="2197859"/>
                <a:ext cx="412359" cy="2040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sz="600" b="1" dirty="0"/>
                  <a:t>50 µm</a:t>
                </a:r>
              </a:p>
            </p:txBody>
          </p:sp>
          <p:sp>
            <p:nvSpPr>
              <p:cNvPr id="117" name="Rechteck 116">
                <a:extLst>
                  <a:ext uri="{FF2B5EF4-FFF2-40B4-BE49-F238E27FC236}">
                    <a16:creationId xmlns:a16="http://schemas.microsoft.com/office/drawing/2014/main" id="{9A914756-3632-486B-9944-BBBF9A9A600B}"/>
                  </a:ext>
                </a:extLst>
              </p:cNvPr>
              <p:cNvSpPr/>
              <p:nvPr/>
            </p:nvSpPr>
            <p:spPr>
              <a:xfrm>
                <a:off x="3302957" y="2366386"/>
                <a:ext cx="187200" cy="5376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8" name="Gruppieren 117">
              <a:extLst>
                <a:ext uri="{FF2B5EF4-FFF2-40B4-BE49-F238E27FC236}">
                  <a16:creationId xmlns:a16="http://schemas.microsoft.com/office/drawing/2014/main" id="{F71B48F6-0FD3-4F97-87C9-FF782D2C7B29}"/>
                </a:ext>
              </a:extLst>
            </p:cNvPr>
            <p:cNvGrpSpPr/>
            <p:nvPr/>
          </p:nvGrpSpPr>
          <p:grpSpPr>
            <a:xfrm>
              <a:off x="4343132" y="1662028"/>
              <a:ext cx="385042" cy="201220"/>
              <a:chOff x="3194324" y="2197859"/>
              <a:chExt cx="412359" cy="222294"/>
            </a:xfrm>
          </p:grpSpPr>
          <p:sp>
            <p:nvSpPr>
              <p:cNvPr id="124" name="Textfeld 123">
                <a:extLst>
                  <a:ext uri="{FF2B5EF4-FFF2-40B4-BE49-F238E27FC236}">
                    <a16:creationId xmlns:a16="http://schemas.microsoft.com/office/drawing/2014/main" id="{4A2887D3-4A29-4FF5-A9CA-A51D55CBAD78}"/>
                  </a:ext>
                </a:extLst>
              </p:cNvPr>
              <p:cNvSpPr txBox="1"/>
              <p:nvPr/>
            </p:nvSpPr>
            <p:spPr>
              <a:xfrm>
                <a:off x="3194324" y="2197859"/>
                <a:ext cx="412359" cy="2040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sz="600" b="1" dirty="0"/>
                  <a:t>50 µm</a:t>
                </a:r>
              </a:p>
            </p:txBody>
          </p:sp>
          <p:sp>
            <p:nvSpPr>
              <p:cNvPr id="125" name="Rechteck 124">
                <a:extLst>
                  <a:ext uri="{FF2B5EF4-FFF2-40B4-BE49-F238E27FC236}">
                    <a16:creationId xmlns:a16="http://schemas.microsoft.com/office/drawing/2014/main" id="{56623564-8C6A-41F5-A39F-EF6757C2A687}"/>
                  </a:ext>
                </a:extLst>
              </p:cNvPr>
              <p:cNvSpPr/>
              <p:nvPr/>
            </p:nvSpPr>
            <p:spPr>
              <a:xfrm>
                <a:off x="3302957" y="2366386"/>
                <a:ext cx="187200" cy="5376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7" name="Gruppieren 126">
              <a:extLst>
                <a:ext uri="{FF2B5EF4-FFF2-40B4-BE49-F238E27FC236}">
                  <a16:creationId xmlns:a16="http://schemas.microsoft.com/office/drawing/2014/main" id="{2E45314D-1683-47A8-8A67-AACAD4D0D2D8}"/>
                </a:ext>
              </a:extLst>
            </p:cNvPr>
            <p:cNvGrpSpPr/>
            <p:nvPr/>
          </p:nvGrpSpPr>
          <p:grpSpPr>
            <a:xfrm>
              <a:off x="2319217" y="3051621"/>
              <a:ext cx="385042" cy="201220"/>
              <a:chOff x="3194324" y="2197859"/>
              <a:chExt cx="412359" cy="222294"/>
            </a:xfrm>
          </p:grpSpPr>
          <p:sp>
            <p:nvSpPr>
              <p:cNvPr id="129" name="Textfeld 128">
                <a:extLst>
                  <a:ext uri="{FF2B5EF4-FFF2-40B4-BE49-F238E27FC236}">
                    <a16:creationId xmlns:a16="http://schemas.microsoft.com/office/drawing/2014/main" id="{1EDEF35F-E41F-44C7-9FFB-CF7C7945A2FC}"/>
                  </a:ext>
                </a:extLst>
              </p:cNvPr>
              <p:cNvSpPr txBox="1"/>
              <p:nvPr/>
            </p:nvSpPr>
            <p:spPr>
              <a:xfrm>
                <a:off x="3194324" y="2197859"/>
                <a:ext cx="412359" cy="2040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sz="600" b="1" dirty="0"/>
                  <a:t>50 µm</a:t>
                </a:r>
              </a:p>
            </p:txBody>
          </p:sp>
          <p:sp>
            <p:nvSpPr>
              <p:cNvPr id="130" name="Rechteck 129">
                <a:extLst>
                  <a:ext uri="{FF2B5EF4-FFF2-40B4-BE49-F238E27FC236}">
                    <a16:creationId xmlns:a16="http://schemas.microsoft.com/office/drawing/2014/main" id="{6F3E4947-43CB-4949-83EA-9E56A7DE2ACB}"/>
                  </a:ext>
                </a:extLst>
              </p:cNvPr>
              <p:cNvSpPr/>
              <p:nvPr/>
            </p:nvSpPr>
            <p:spPr>
              <a:xfrm>
                <a:off x="3302957" y="2366386"/>
                <a:ext cx="187200" cy="5376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1" name="Gruppieren 130">
              <a:extLst>
                <a:ext uri="{FF2B5EF4-FFF2-40B4-BE49-F238E27FC236}">
                  <a16:creationId xmlns:a16="http://schemas.microsoft.com/office/drawing/2014/main" id="{0DDE4362-9D4B-441E-B58A-86D08C80835F}"/>
                </a:ext>
              </a:extLst>
            </p:cNvPr>
            <p:cNvGrpSpPr/>
            <p:nvPr/>
          </p:nvGrpSpPr>
          <p:grpSpPr>
            <a:xfrm>
              <a:off x="2319217" y="4427616"/>
              <a:ext cx="385042" cy="201220"/>
              <a:chOff x="3194324" y="2197859"/>
              <a:chExt cx="412359" cy="222294"/>
            </a:xfrm>
          </p:grpSpPr>
          <p:sp>
            <p:nvSpPr>
              <p:cNvPr id="132" name="Textfeld 131">
                <a:extLst>
                  <a:ext uri="{FF2B5EF4-FFF2-40B4-BE49-F238E27FC236}">
                    <a16:creationId xmlns:a16="http://schemas.microsoft.com/office/drawing/2014/main" id="{080918FF-B489-4D60-9A4A-1D218A5F9779}"/>
                  </a:ext>
                </a:extLst>
              </p:cNvPr>
              <p:cNvSpPr txBox="1"/>
              <p:nvPr/>
            </p:nvSpPr>
            <p:spPr>
              <a:xfrm>
                <a:off x="3194324" y="2197859"/>
                <a:ext cx="412359" cy="2040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sz="600" b="1" dirty="0"/>
                  <a:t>50 µm</a:t>
                </a:r>
              </a:p>
            </p:txBody>
          </p:sp>
          <p:sp>
            <p:nvSpPr>
              <p:cNvPr id="133" name="Rechteck 132">
                <a:extLst>
                  <a:ext uri="{FF2B5EF4-FFF2-40B4-BE49-F238E27FC236}">
                    <a16:creationId xmlns:a16="http://schemas.microsoft.com/office/drawing/2014/main" id="{11BE4084-D857-4412-A427-FFC877B93821}"/>
                  </a:ext>
                </a:extLst>
              </p:cNvPr>
              <p:cNvSpPr/>
              <p:nvPr/>
            </p:nvSpPr>
            <p:spPr>
              <a:xfrm>
                <a:off x="3302957" y="2366386"/>
                <a:ext cx="187200" cy="5376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2" name="Gruppieren 141">
              <a:extLst>
                <a:ext uri="{FF2B5EF4-FFF2-40B4-BE49-F238E27FC236}">
                  <a16:creationId xmlns:a16="http://schemas.microsoft.com/office/drawing/2014/main" id="{50643327-11C3-4C65-9AE1-D83137A279EA}"/>
                </a:ext>
              </a:extLst>
            </p:cNvPr>
            <p:cNvGrpSpPr/>
            <p:nvPr/>
          </p:nvGrpSpPr>
          <p:grpSpPr>
            <a:xfrm>
              <a:off x="2319217" y="5823766"/>
              <a:ext cx="385042" cy="201220"/>
              <a:chOff x="3194324" y="2197859"/>
              <a:chExt cx="412359" cy="222294"/>
            </a:xfrm>
          </p:grpSpPr>
          <p:sp>
            <p:nvSpPr>
              <p:cNvPr id="143" name="Textfeld 142">
                <a:extLst>
                  <a:ext uri="{FF2B5EF4-FFF2-40B4-BE49-F238E27FC236}">
                    <a16:creationId xmlns:a16="http://schemas.microsoft.com/office/drawing/2014/main" id="{8473B319-EC4C-48A3-AFD7-9EC933D231F1}"/>
                  </a:ext>
                </a:extLst>
              </p:cNvPr>
              <p:cNvSpPr txBox="1"/>
              <p:nvPr/>
            </p:nvSpPr>
            <p:spPr>
              <a:xfrm>
                <a:off x="3194324" y="2197859"/>
                <a:ext cx="412359" cy="2040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sz="600" b="1" dirty="0"/>
                  <a:t>50 µm</a:t>
                </a:r>
              </a:p>
            </p:txBody>
          </p:sp>
          <p:sp>
            <p:nvSpPr>
              <p:cNvPr id="144" name="Rechteck 143">
                <a:extLst>
                  <a:ext uri="{FF2B5EF4-FFF2-40B4-BE49-F238E27FC236}">
                    <a16:creationId xmlns:a16="http://schemas.microsoft.com/office/drawing/2014/main" id="{6966864A-10A2-4FBE-836E-1CC6ED93AA06}"/>
                  </a:ext>
                </a:extLst>
              </p:cNvPr>
              <p:cNvSpPr/>
              <p:nvPr/>
            </p:nvSpPr>
            <p:spPr>
              <a:xfrm>
                <a:off x="3302957" y="2366386"/>
                <a:ext cx="187200" cy="5376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5" name="Gruppieren 144">
              <a:extLst>
                <a:ext uri="{FF2B5EF4-FFF2-40B4-BE49-F238E27FC236}">
                  <a16:creationId xmlns:a16="http://schemas.microsoft.com/office/drawing/2014/main" id="{F9F137CA-F5DA-4348-87A1-2B3CC5157054}"/>
                </a:ext>
              </a:extLst>
            </p:cNvPr>
            <p:cNvGrpSpPr/>
            <p:nvPr/>
          </p:nvGrpSpPr>
          <p:grpSpPr>
            <a:xfrm>
              <a:off x="2319217" y="1662028"/>
              <a:ext cx="385042" cy="201220"/>
              <a:chOff x="3194324" y="2197859"/>
              <a:chExt cx="412359" cy="222294"/>
            </a:xfrm>
          </p:grpSpPr>
          <p:sp>
            <p:nvSpPr>
              <p:cNvPr id="146" name="Textfeld 145">
                <a:extLst>
                  <a:ext uri="{FF2B5EF4-FFF2-40B4-BE49-F238E27FC236}">
                    <a16:creationId xmlns:a16="http://schemas.microsoft.com/office/drawing/2014/main" id="{5BB621A6-DF81-4132-BCA7-06F9A573D324}"/>
                  </a:ext>
                </a:extLst>
              </p:cNvPr>
              <p:cNvSpPr txBox="1"/>
              <p:nvPr/>
            </p:nvSpPr>
            <p:spPr>
              <a:xfrm>
                <a:off x="3194324" y="2197859"/>
                <a:ext cx="412359" cy="2040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sz="600" b="1" dirty="0"/>
                  <a:t>50 µm</a:t>
                </a:r>
              </a:p>
            </p:txBody>
          </p:sp>
          <p:sp>
            <p:nvSpPr>
              <p:cNvPr id="147" name="Rechteck 146">
                <a:extLst>
                  <a:ext uri="{FF2B5EF4-FFF2-40B4-BE49-F238E27FC236}">
                    <a16:creationId xmlns:a16="http://schemas.microsoft.com/office/drawing/2014/main" id="{77BEC6B9-2451-4A33-9286-C9F6EA91DB76}"/>
                  </a:ext>
                </a:extLst>
              </p:cNvPr>
              <p:cNvSpPr/>
              <p:nvPr/>
            </p:nvSpPr>
            <p:spPr>
              <a:xfrm>
                <a:off x="3302957" y="2366386"/>
                <a:ext cx="187200" cy="5376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9820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feld 176">
            <a:extLst>
              <a:ext uri="{FF2B5EF4-FFF2-40B4-BE49-F238E27FC236}">
                <a16:creationId xmlns:a16="http://schemas.microsoft.com/office/drawing/2014/main" id="{CC19B977-EF8E-4D86-B3E5-4915AF7026AF}"/>
              </a:ext>
            </a:extLst>
          </p:cNvPr>
          <p:cNvSpPr txBox="1"/>
          <p:nvPr/>
        </p:nvSpPr>
        <p:spPr>
          <a:xfrm>
            <a:off x="2839800" y="313200"/>
            <a:ext cx="2097325" cy="4706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cs typeface="Arial" panose="020B0604020202020204" pitchFamily="34" charset="0"/>
              </a:rPr>
              <a:t>Parental </a:t>
            </a:r>
            <a:r>
              <a:rPr lang="de-DE" sz="1200" b="1" dirty="0" err="1">
                <a:cs typeface="Arial" panose="020B0604020202020204" pitchFamily="34" charset="0"/>
              </a:rPr>
              <a:t>tumour</a:t>
            </a:r>
            <a:r>
              <a:rPr lang="de-DE" sz="1200" b="1" dirty="0">
                <a:cs typeface="Arial" panose="020B0604020202020204" pitchFamily="34" charset="0"/>
              </a:rPr>
              <a:t>, </a:t>
            </a:r>
            <a:r>
              <a:rPr lang="de-DE" sz="1200" b="1" dirty="0" err="1">
                <a:cs typeface="Arial" panose="020B0604020202020204" pitchFamily="34" charset="0"/>
              </a:rPr>
              <a:t>center</a:t>
            </a:r>
            <a:r>
              <a:rPr lang="de-DE" sz="1200" b="1" dirty="0">
                <a:cs typeface="Arial" panose="020B0604020202020204" pitchFamily="34" charset="0"/>
              </a:rPr>
              <a:t> (invasive </a:t>
            </a:r>
            <a:r>
              <a:rPr lang="de-DE" sz="1200" b="1" dirty="0" err="1">
                <a:cs typeface="Arial" panose="020B0604020202020204" pitchFamily="34" charset="0"/>
              </a:rPr>
              <a:t>tumour</a:t>
            </a:r>
            <a:r>
              <a:rPr lang="de-DE" sz="1200" b="1" dirty="0">
                <a:cs typeface="Arial" panose="020B0604020202020204" pitchFamily="34" charset="0"/>
              </a:rPr>
              <a:t>)</a:t>
            </a:r>
          </a:p>
        </p:txBody>
      </p:sp>
      <p:sp>
        <p:nvSpPr>
          <p:cNvPr id="178" name="Textfeld 177">
            <a:extLst>
              <a:ext uri="{FF2B5EF4-FFF2-40B4-BE49-F238E27FC236}">
                <a16:creationId xmlns:a16="http://schemas.microsoft.com/office/drawing/2014/main" id="{2F30A472-4A09-4A1F-94A6-2DD9257865E8}"/>
              </a:ext>
            </a:extLst>
          </p:cNvPr>
          <p:cNvSpPr txBox="1"/>
          <p:nvPr/>
        </p:nvSpPr>
        <p:spPr>
          <a:xfrm>
            <a:off x="557100" y="316801"/>
            <a:ext cx="243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cs typeface="Arial" panose="020B0604020202020204" pitchFamily="34" charset="0"/>
              </a:rPr>
              <a:t>Parental </a:t>
            </a:r>
            <a:r>
              <a:rPr lang="de-DE" sz="1200" b="1" dirty="0" err="1">
                <a:cs typeface="Arial" panose="020B0604020202020204" pitchFamily="34" charset="0"/>
              </a:rPr>
              <a:t>tumour</a:t>
            </a:r>
            <a:r>
              <a:rPr lang="de-DE" sz="1200" b="1" dirty="0">
                <a:cs typeface="Arial" panose="020B0604020202020204" pitchFamily="34" charset="0"/>
              </a:rPr>
              <a:t>, </a:t>
            </a:r>
            <a:r>
              <a:rPr lang="de-DE" sz="1200" b="1" dirty="0" err="1">
                <a:cs typeface="Arial" panose="020B0604020202020204" pitchFamily="34" charset="0"/>
              </a:rPr>
              <a:t>margin</a:t>
            </a:r>
            <a:r>
              <a:rPr lang="de-DE" sz="1200" b="1" dirty="0">
                <a:cs typeface="Arial" panose="020B0604020202020204" pitchFamily="34" charset="0"/>
              </a:rPr>
              <a:t>,</a:t>
            </a:r>
            <a:br>
              <a:rPr lang="de-DE" sz="1200" b="1" dirty="0">
                <a:cs typeface="Arial" panose="020B0604020202020204" pitchFamily="34" charset="0"/>
              </a:rPr>
            </a:br>
            <a:r>
              <a:rPr lang="de-DE" sz="1200" b="1" dirty="0">
                <a:cs typeface="Arial" panose="020B0604020202020204" pitchFamily="34" charset="0"/>
              </a:rPr>
              <a:t>(</a:t>
            </a:r>
            <a:r>
              <a:rPr lang="de-DE" sz="1200" b="1" dirty="0" err="1">
                <a:cs typeface="Arial" panose="020B0604020202020204" pitchFamily="34" charset="0"/>
              </a:rPr>
              <a:t>transition</a:t>
            </a:r>
            <a:r>
              <a:rPr lang="de-DE" sz="1200" b="1" dirty="0">
                <a:cs typeface="Arial" panose="020B0604020202020204" pitchFamily="34" charset="0"/>
              </a:rPr>
              <a:t> </a:t>
            </a:r>
            <a:r>
              <a:rPr lang="de-DE" sz="1200" b="1" dirty="0" err="1">
                <a:cs typeface="Arial" panose="020B0604020202020204" pitchFamily="34" charset="0"/>
              </a:rPr>
              <a:t>dysplasia-tumour</a:t>
            </a:r>
            <a:r>
              <a:rPr lang="de-DE" sz="1200" b="1" dirty="0">
                <a:cs typeface="Arial" panose="020B0604020202020204" pitchFamily="34" charset="0"/>
              </a:rPr>
              <a:t>)</a:t>
            </a:r>
          </a:p>
        </p:txBody>
      </p:sp>
      <p:sp>
        <p:nvSpPr>
          <p:cNvPr id="180" name="Textfeld 179">
            <a:extLst>
              <a:ext uri="{FF2B5EF4-FFF2-40B4-BE49-F238E27FC236}">
                <a16:creationId xmlns:a16="http://schemas.microsoft.com/office/drawing/2014/main" id="{7DCA089C-EC5B-42BF-A560-CC2F578FA1D9}"/>
              </a:ext>
            </a:extLst>
          </p:cNvPr>
          <p:cNvSpPr txBox="1"/>
          <p:nvPr/>
        </p:nvSpPr>
        <p:spPr>
          <a:xfrm>
            <a:off x="3650400" y="-36000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HN080</a:t>
            </a: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EE3BD94D-547B-4598-91F5-E079C7D9544A}"/>
              </a:ext>
            </a:extLst>
          </p:cNvPr>
          <p:cNvSpPr txBox="1"/>
          <p:nvPr/>
        </p:nvSpPr>
        <p:spPr>
          <a:xfrm>
            <a:off x="4871537" y="320884"/>
            <a:ext cx="209732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cs typeface="Arial" panose="020B0604020202020204" pitchFamily="34" charset="0"/>
              </a:rPr>
              <a:t>PDO Passage 7</a:t>
            </a:r>
          </a:p>
          <a:p>
            <a:pPr algn="ctr"/>
            <a:endParaRPr lang="de-DE" sz="1200" b="1" dirty="0">
              <a:cs typeface="Arial" panose="020B0604020202020204" pitchFamily="34" charset="0"/>
            </a:endParaRP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3A6FC99B-0645-4E05-83EC-A15C941C501D}"/>
              </a:ext>
            </a:extLst>
          </p:cNvPr>
          <p:cNvSpPr txBox="1"/>
          <p:nvPr/>
        </p:nvSpPr>
        <p:spPr>
          <a:xfrm>
            <a:off x="243527" y="1400517"/>
            <a:ext cx="413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cs typeface="Arial" panose="020B0604020202020204" pitchFamily="34" charset="0"/>
              </a:rPr>
              <a:t>HE</a:t>
            </a: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EA6BDD1B-D2CA-4A09-A8F8-53062E0451B5}"/>
              </a:ext>
            </a:extLst>
          </p:cNvPr>
          <p:cNvSpPr txBox="1"/>
          <p:nvPr/>
        </p:nvSpPr>
        <p:spPr>
          <a:xfrm>
            <a:off x="83227" y="2712638"/>
            <a:ext cx="688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cs typeface="Arial" panose="020B0604020202020204" pitchFamily="34" charset="0"/>
              </a:rPr>
              <a:t>CK5/6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6B2D4202-2178-4CD6-8A0B-06514B1C03E7}"/>
              </a:ext>
            </a:extLst>
          </p:cNvPr>
          <p:cNvSpPr txBox="1"/>
          <p:nvPr/>
        </p:nvSpPr>
        <p:spPr>
          <a:xfrm>
            <a:off x="172995" y="4242664"/>
            <a:ext cx="5469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cs typeface="Arial" panose="020B0604020202020204" pitchFamily="34" charset="0"/>
              </a:rPr>
              <a:t>Ki67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0CF8ED88-DDD8-4E29-9557-1A725EBBE862}"/>
              </a:ext>
            </a:extLst>
          </p:cNvPr>
          <p:cNvSpPr txBox="1"/>
          <p:nvPr/>
        </p:nvSpPr>
        <p:spPr>
          <a:xfrm>
            <a:off x="211467" y="5562296"/>
            <a:ext cx="5004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cs typeface="Arial" panose="020B0604020202020204" pitchFamily="34" charset="0"/>
              </a:rPr>
              <a:t>p40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3713321A-9376-4272-962E-016C6283BF10}"/>
              </a:ext>
            </a:extLst>
          </p:cNvPr>
          <p:cNvSpPr txBox="1"/>
          <p:nvPr/>
        </p:nvSpPr>
        <p:spPr>
          <a:xfrm>
            <a:off x="7275810" y="5007900"/>
            <a:ext cx="43609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400" b="1" dirty="0" err="1"/>
              <a:t>Supplementary</a:t>
            </a:r>
            <a:r>
              <a:rPr lang="de-DE" sz="1400" b="1" dirty="0"/>
              <a:t> Figure S2: </a:t>
            </a:r>
            <a:r>
              <a:rPr lang="en-US" sz="1400" b="1" dirty="0"/>
              <a:t>HNSCC organoids recapitulate features observed in areas of invasive growth in the parental </a:t>
            </a:r>
            <a:r>
              <a:rPr lang="en-US" sz="1400" b="1" dirty="0" err="1"/>
              <a:t>tumour</a:t>
            </a:r>
            <a:r>
              <a:rPr lang="en-US" sz="1400" b="1" dirty="0"/>
              <a:t> tissues</a:t>
            </a:r>
            <a:r>
              <a:rPr lang="de-DE" sz="1400" b="1" dirty="0"/>
              <a:t>.</a:t>
            </a:r>
          </a:p>
          <a:p>
            <a:pPr algn="just"/>
            <a:r>
              <a:rPr lang="de-DE" sz="1400" dirty="0"/>
              <a:t>H&amp;E- and IHC-</a:t>
            </a:r>
            <a:r>
              <a:rPr lang="de-DE" sz="1400" dirty="0" err="1"/>
              <a:t>stained</a:t>
            </a:r>
            <a:r>
              <a:rPr lang="de-DE" sz="1400" dirty="0"/>
              <a:t> </a:t>
            </a:r>
            <a:r>
              <a:rPr lang="de-DE" sz="1400" dirty="0" err="1"/>
              <a:t>images</a:t>
            </a:r>
            <a:r>
              <a:rPr lang="de-DE" sz="1400" dirty="0"/>
              <a:t> of </a:t>
            </a:r>
            <a:r>
              <a:rPr lang="de-DE" sz="1400" dirty="0" err="1"/>
              <a:t>organoids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a </a:t>
            </a:r>
            <a:r>
              <a:rPr lang="de-DE" sz="1400" dirty="0" err="1"/>
              <a:t>representative</a:t>
            </a:r>
            <a:r>
              <a:rPr lang="de-DE" sz="1400" dirty="0"/>
              <a:t> </a:t>
            </a:r>
            <a:r>
              <a:rPr lang="de-DE" sz="1400" dirty="0" err="1"/>
              <a:t>case</a:t>
            </a:r>
            <a:r>
              <a:rPr lang="de-DE" sz="1400" dirty="0"/>
              <a:t> (HN080: </a:t>
            </a:r>
            <a:r>
              <a:rPr lang="de-DE" sz="1400" dirty="0" err="1"/>
              <a:t>carcinoma</a:t>
            </a:r>
            <a:r>
              <a:rPr lang="de-DE" sz="1400" dirty="0"/>
              <a:t> of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mandible</a:t>
            </a:r>
            <a:r>
              <a:rPr lang="de-DE" sz="1400" dirty="0"/>
              <a:t>)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presented</a:t>
            </a:r>
            <a:r>
              <a:rPr lang="de-DE" sz="1400" dirty="0"/>
              <a:t>. </a:t>
            </a:r>
            <a:r>
              <a:rPr lang="de-DE" sz="1400" dirty="0" err="1"/>
              <a:t>Scale</a:t>
            </a:r>
            <a:r>
              <a:rPr lang="de-DE" sz="1400" dirty="0"/>
              <a:t> bar, 50 µm.</a:t>
            </a:r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E0DF9289-4098-48D0-B39D-EAE8508373BA}"/>
              </a:ext>
            </a:extLst>
          </p:cNvPr>
          <p:cNvGrpSpPr/>
          <p:nvPr/>
        </p:nvGrpSpPr>
        <p:grpSpPr>
          <a:xfrm>
            <a:off x="846000" y="860700"/>
            <a:ext cx="6040800" cy="5451306"/>
            <a:chOff x="846000" y="860700"/>
            <a:chExt cx="6040800" cy="5451306"/>
          </a:xfrm>
        </p:grpSpPr>
        <p:grpSp>
          <p:nvGrpSpPr>
            <p:cNvPr id="32" name="Gruppieren 31">
              <a:extLst>
                <a:ext uri="{FF2B5EF4-FFF2-40B4-BE49-F238E27FC236}">
                  <a16:creationId xmlns:a16="http://schemas.microsoft.com/office/drawing/2014/main" id="{A8DE63BB-F8A5-4205-8743-8095E0305B37}"/>
                </a:ext>
              </a:extLst>
            </p:cNvPr>
            <p:cNvGrpSpPr/>
            <p:nvPr/>
          </p:nvGrpSpPr>
          <p:grpSpPr>
            <a:xfrm>
              <a:off x="846000" y="860700"/>
              <a:ext cx="6040800" cy="5451306"/>
              <a:chOff x="846000" y="594000"/>
              <a:chExt cx="6040800" cy="5451306"/>
            </a:xfrm>
          </p:grpSpPr>
          <p:pic>
            <p:nvPicPr>
              <p:cNvPr id="3" name="Grafik 2">
                <a:extLst>
                  <a:ext uri="{FF2B5EF4-FFF2-40B4-BE49-F238E27FC236}">
                    <a16:creationId xmlns:a16="http://schemas.microsoft.com/office/drawing/2014/main" id="{C4C5685C-77BE-4C38-B64C-E507375A2E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246" r="12796"/>
              <a:stretch/>
            </p:blipFill>
            <p:spPr>
              <a:xfrm>
                <a:off x="2912400" y="1972800"/>
                <a:ext cx="1898650" cy="13032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5" name="Grafik 4">
                <a:extLst>
                  <a:ext uri="{FF2B5EF4-FFF2-40B4-BE49-F238E27FC236}">
                    <a16:creationId xmlns:a16="http://schemas.microsoft.com/office/drawing/2014/main" id="{B6FEEF3E-8834-4FDD-8DB6-1A685BA58A56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246" r="12797"/>
              <a:stretch/>
            </p:blipFill>
            <p:spPr>
              <a:xfrm>
                <a:off x="2912400" y="594000"/>
                <a:ext cx="1898650" cy="13032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7" name="Grafik 6">
                <a:extLst>
                  <a:ext uri="{FF2B5EF4-FFF2-40B4-BE49-F238E27FC236}">
                    <a16:creationId xmlns:a16="http://schemas.microsoft.com/office/drawing/2014/main" id="{0DDCA9E7-C18E-46EE-A9A1-2A8EF1994D2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156" r="12945"/>
              <a:stretch/>
            </p:blipFill>
            <p:spPr>
              <a:xfrm>
                <a:off x="2919600" y="3351600"/>
                <a:ext cx="1897201" cy="13032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9" name="Grafik 8">
                <a:extLst>
                  <a:ext uri="{FF2B5EF4-FFF2-40B4-BE49-F238E27FC236}">
                    <a16:creationId xmlns:a16="http://schemas.microsoft.com/office/drawing/2014/main" id="{7481CCB9-1752-4646-A682-C441C1D7D5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210" r="12891"/>
              <a:stretch/>
            </p:blipFill>
            <p:spPr>
              <a:xfrm>
                <a:off x="2919600" y="4741200"/>
                <a:ext cx="1897201" cy="13032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3" name="Grafik 12">
                <a:extLst>
                  <a:ext uri="{FF2B5EF4-FFF2-40B4-BE49-F238E27FC236}">
                    <a16:creationId xmlns:a16="http://schemas.microsoft.com/office/drawing/2014/main" id="{D71FCF85-6894-4DE5-A537-68142C7D0AE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488" t="29502" r="42667" b="19470"/>
              <a:stretch/>
            </p:blipFill>
            <p:spPr>
              <a:xfrm rot="10800000">
                <a:off x="4971600" y="594000"/>
                <a:ext cx="1897200" cy="130348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5" name="Grafik 14">
                <a:extLst>
                  <a:ext uri="{FF2B5EF4-FFF2-40B4-BE49-F238E27FC236}">
                    <a16:creationId xmlns:a16="http://schemas.microsoft.com/office/drawing/2014/main" id="{5485763F-CD1D-457E-A60D-CCBED8623E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06" t="16334" r="34062" b="14915"/>
              <a:stretch/>
            </p:blipFill>
            <p:spPr>
              <a:xfrm rot="10800000">
                <a:off x="4989600" y="3351600"/>
                <a:ext cx="1897200" cy="1303485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7" name="Grafik 16">
                <a:extLst>
                  <a:ext uri="{FF2B5EF4-FFF2-40B4-BE49-F238E27FC236}">
                    <a16:creationId xmlns:a16="http://schemas.microsoft.com/office/drawing/2014/main" id="{AA3903B2-B99F-411B-B024-C19043D7DCE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990" t="20416" r="40833" b="10915"/>
              <a:stretch/>
            </p:blipFill>
            <p:spPr>
              <a:xfrm rot="10800000">
                <a:off x="4989600" y="4741200"/>
                <a:ext cx="1897200" cy="1303200"/>
              </a:xfrm>
              <a:prstGeom prst="rect">
                <a:avLst/>
              </a:prstGeom>
              <a:ln>
                <a:noFill/>
              </a:ln>
            </p:spPr>
          </p:pic>
          <p:grpSp>
            <p:nvGrpSpPr>
              <p:cNvPr id="30" name="Gruppieren 29">
                <a:extLst>
                  <a:ext uri="{FF2B5EF4-FFF2-40B4-BE49-F238E27FC236}">
                    <a16:creationId xmlns:a16="http://schemas.microsoft.com/office/drawing/2014/main" id="{4DE01CA5-165C-4167-95C2-863D5194A4AE}"/>
                  </a:ext>
                </a:extLst>
              </p:cNvPr>
              <p:cNvGrpSpPr/>
              <p:nvPr/>
            </p:nvGrpSpPr>
            <p:grpSpPr>
              <a:xfrm>
                <a:off x="4975200" y="1972800"/>
                <a:ext cx="1897200" cy="1303485"/>
                <a:chOff x="5123849" y="2502325"/>
                <a:chExt cx="1897200" cy="1303485"/>
              </a:xfrm>
            </p:grpSpPr>
            <p:pic>
              <p:nvPicPr>
                <p:cNvPr id="8" name="Grafik 7">
                  <a:extLst>
                    <a:ext uri="{FF2B5EF4-FFF2-40B4-BE49-F238E27FC236}">
                      <a16:creationId xmlns:a16="http://schemas.microsoft.com/office/drawing/2014/main" id="{1A1B23D2-E05B-4472-B926-A483D701DB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787" t="27353" r="25031"/>
                <a:stretch/>
              </p:blipFill>
              <p:spPr>
                <a:xfrm>
                  <a:off x="5123849" y="2502325"/>
                  <a:ext cx="1897200" cy="1303485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8" name="Rechteck 17">
                  <a:extLst>
                    <a:ext uri="{FF2B5EF4-FFF2-40B4-BE49-F238E27FC236}">
                      <a16:creationId xmlns:a16="http://schemas.microsoft.com/office/drawing/2014/main" id="{2AC281F4-C3F0-451C-A254-6A031B34D19E}"/>
                    </a:ext>
                  </a:extLst>
                </p:cNvPr>
                <p:cNvSpPr/>
                <p:nvPr/>
              </p:nvSpPr>
              <p:spPr>
                <a:xfrm>
                  <a:off x="6008692" y="3705247"/>
                  <a:ext cx="178271" cy="579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23" name="Gruppieren 22">
                <a:extLst>
                  <a:ext uri="{FF2B5EF4-FFF2-40B4-BE49-F238E27FC236}">
                    <a16:creationId xmlns:a16="http://schemas.microsoft.com/office/drawing/2014/main" id="{24ED8680-280C-416E-B05F-6FA929E8753F}"/>
                  </a:ext>
                </a:extLst>
              </p:cNvPr>
              <p:cNvGrpSpPr/>
              <p:nvPr/>
            </p:nvGrpSpPr>
            <p:grpSpPr>
              <a:xfrm>
                <a:off x="853200" y="1972800"/>
                <a:ext cx="1897202" cy="1303483"/>
                <a:chOff x="1074453" y="2529618"/>
                <a:chExt cx="1897202" cy="1303483"/>
              </a:xfrm>
            </p:grpSpPr>
            <p:pic>
              <p:nvPicPr>
                <p:cNvPr id="143" name="Grafik 142">
                  <a:extLst>
                    <a:ext uri="{FF2B5EF4-FFF2-40B4-BE49-F238E27FC236}">
                      <a16:creationId xmlns:a16="http://schemas.microsoft.com/office/drawing/2014/main" id="{043AE892-DF0B-47B1-B517-C49A660AB6D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859" r="-647"/>
                <a:stretch/>
              </p:blipFill>
              <p:spPr>
                <a:xfrm>
                  <a:off x="1074453" y="2529618"/>
                  <a:ext cx="1897202" cy="1303483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22" name="Grafik 21">
                  <a:extLst>
                    <a:ext uri="{FF2B5EF4-FFF2-40B4-BE49-F238E27FC236}">
                      <a16:creationId xmlns:a16="http://schemas.microsoft.com/office/drawing/2014/main" id="{B1875512-B937-47DC-A0BF-3FB1C41E33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 rot="10800000">
                  <a:off x="1078260" y="3761172"/>
                  <a:ext cx="239326" cy="68969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grpSp>
            <p:nvGrpSpPr>
              <p:cNvPr id="25" name="Gruppieren 24">
                <a:extLst>
                  <a:ext uri="{FF2B5EF4-FFF2-40B4-BE49-F238E27FC236}">
                    <a16:creationId xmlns:a16="http://schemas.microsoft.com/office/drawing/2014/main" id="{1D22055F-A684-470D-B16D-F31F4BB39B72}"/>
                  </a:ext>
                </a:extLst>
              </p:cNvPr>
              <p:cNvGrpSpPr/>
              <p:nvPr/>
            </p:nvGrpSpPr>
            <p:grpSpPr>
              <a:xfrm>
                <a:off x="853200" y="594000"/>
                <a:ext cx="1898650" cy="1303483"/>
                <a:chOff x="1055463" y="1163895"/>
                <a:chExt cx="1898650" cy="1303483"/>
              </a:xfrm>
            </p:grpSpPr>
            <p:pic>
              <p:nvPicPr>
                <p:cNvPr id="118" name="Grafik 117">
                  <a:extLst>
                    <a:ext uri="{FF2B5EF4-FFF2-40B4-BE49-F238E27FC236}">
                      <a16:creationId xmlns:a16="http://schemas.microsoft.com/office/drawing/2014/main" id="{E63912EE-A1A1-4554-A806-D34D585D7F4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81" r="9401"/>
                <a:stretch/>
              </p:blipFill>
              <p:spPr>
                <a:xfrm>
                  <a:off x="1055463" y="1163895"/>
                  <a:ext cx="1898650" cy="1303483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24" name="Grafik 23">
                  <a:extLst>
                    <a:ext uri="{FF2B5EF4-FFF2-40B4-BE49-F238E27FC236}">
                      <a16:creationId xmlns:a16="http://schemas.microsoft.com/office/drawing/2014/main" id="{9097B627-D927-4B11-B148-2AC55D5FF6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 rot="10800000">
                  <a:off x="1062095" y="2415888"/>
                  <a:ext cx="260224" cy="45719"/>
                </a:xfrm>
                <a:prstGeom prst="roundRect">
                  <a:avLst/>
                </a:prstGeom>
                <a:ln>
                  <a:noFill/>
                </a:ln>
              </p:spPr>
            </p:pic>
            <p:pic>
              <p:nvPicPr>
                <p:cNvPr id="75" name="Grafik 74">
                  <a:extLst>
                    <a:ext uri="{FF2B5EF4-FFF2-40B4-BE49-F238E27FC236}">
                      <a16:creationId xmlns:a16="http://schemas.microsoft.com/office/drawing/2014/main" id="{91DF8C33-0A8D-4280-85CE-FE1817F039F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 rot="303077">
                  <a:off x="1061173" y="2405765"/>
                  <a:ext cx="260224" cy="45719"/>
                </a:xfrm>
                <a:prstGeom prst="roundRect">
                  <a:avLst/>
                </a:prstGeom>
                <a:ln>
                  <a:noFill/>
                </a:ln>
              </p:spPr>
            </p:pic>
          </p:grpSp>
          <p:grpSp>
            <p:nvGrpSpPr>
              <p:cNvPr id="27" name="Gruppieren 26">
                <a:extLst>
                  <a:ext uri="{FF2B5EF4-FFF2-40B4-BE49-F238E27FC236}">
                    <a16:creationId xmlns:a16="http://schemas.microsoft.com/office/drawing/2014/main" id="{81F90289-6F25-4A65-A5B8-E61E09D4AEAB}"/>
                  </a:ext>
                </a:extLst>
              </p:cNvPr>
              <p:cNvGrpSpPr/>
              <p:nvPr/>
            </p:nvGrpSpPr>
            <p:grpSpPr>
              <a:xfrm>
                <a:off x="853200" y="3351600"/>
                <a:ext cx="1897201" cy="1303483"/>
                <a:chOff x="1084017" y="3915716"/>
                <a:chExt cx="1897201" cy="1303483"/>
              </a:xfrm>
            </p:grpSpPr>
            <p:pic>
              <p:nvPicPr>
                <p:cNvPr id="147" name="Grafik 146">
                  <a:extLst>
                    <a:ext uri="{FF2B5EF4-FFF2-40B4-BE49-F238E27FC236}">
                      <a16:creationId xmlns:a16="http://schemas.microsoft.com/office/drawing/2014/main" id="{079DDA44-1DF5-4ACF-9A2D-8F50E983D50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657" t="1446" r="9921" b="1995"/>
                <a:stretch/>
              </p:blipFill>
              <p:spPr>
                <a:xfrm>
                  <a:off x="1084017" y="3915716"/>
                  <a:ext cx="1897201" cy="1303483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26" name="Grafik 25">
                  <a:extLst>
                    <a:ext uri="{FF2B5EF4-FFF2-40B4-BE49-F238E27FC236}">
                      <a16:creationId xmlns:a16="http://schemas.microsoft.com/office/drawing/2014/main" id="{D2A3D7E8-FC4E-4BCE-9A27-8981623139C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5"/>
                <a:srcRect b="16202"/>
                <a:stretch/>
              </p:blipFill>
              <p:spPr>
                <a:xfrm>
                  <a:off x="1089041" y="5165861"/>
                  <a:ext cx="383905" cy="50554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79" name="Grafik 78">
                  <a:extLst>
                    <a:ext uri="{FF2B5EF4-FFF2-40B4-BE49-F238E27FC236}">
                      <a16:creationId xmlns:a16="http://schemas.microsoft.com/office/drawing/2014/main" id="{6F563FB9-2424-4ED2-9611-2F5164AB952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5"/>
                <a:srcRect l="24758" t="2" r="29833" b="24213"/>
                <a:stretch/>
              </p:blipFill>
              <p:spPr>
                <a:xfrm rot="11708739">
                  <a:off x="1085282" y="5133596"/>
                  <a:ext cx="174328" cy="45719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grpSp>
            <p:nvGrpSpPr>
              <p:cNvPr id="29" name="Gruppieren 28">
                <a:extLst>
                  <a:ext uri="{FF2B5EF4-FFF2-40B4-BE49-F238E27FC236}">
                    <a16:creationId xmlns:a16="http://schemas.microsoft.com/office/drawing/2014/main" id="{8C1D0688-81DA-4A65-BF3F-D98C7D7B3D27}"/>
                  </a:ext>
                </a:extLst>
              </p:cNvPr>
              <p:cNvGrpSpPr/>
              <p:nvPr/>
            </p:nvGrpSpPr>
            <p:grpSpPr>
              <a:xfrm>
                <a:off x="846000" y="4741200"/>
                <a:ext cx="1897201" cy="1304106"/>
                <a:chOff x="1074453" y="5287074"/>
                <a:chExt cx="1897201" cy="1304106"/>
              </a:xfrm>
            </p:grpSpPr>
            <p:pic>
              <p:nvPicPr>
                <p:cNvPr id="182" name="Grafik 181">
                  <a:extLst>
                    <a:ext uri="{FF2B5EF4-FFF2-40B4-BE49-F238E27FC236}">
                      <a16:creationId xmlns:a16="http://schemas.microsoft.com/office/drawing/2014/main" id="{45BBD93F-6A48-44AC-91F6-1795B3EB4E7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316" t="1" r="6267" b="1548"/>
                <a:stretch/>
              </p:blipFill>
              <p:spPr>
                <a:xfrm>
                  <a:off x="1074453" y="5287074"/>
                  <a:ext cx="1897201" cy="1303483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28" name="Grafik 27">
                  <a:extLst>
                    <a:ext uri="{FF2B5EF4-FFF2-40B4-BE49-F238E27FC236}">
                      <a16:creationId xmlns:a16="http://schemas.microsoft.com/office/drawing/2014/main" id="{D3FEBA82-CB00-4DA3-959E-9CD7F488E4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 rot="10800000">
                  <a:off x="1076585" y="6542638"/>
                  <a:ext cx="245946" cy="4854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81" name="Grafik 80">
                  <a:extLst>
                    <a:ext uri="{FF2B5EF4-FFF2-40B4-BE49-F238E27FC236}">
                      <a16:creationId xmlns:a16="http://schemas.microsoft.com/office/drawing/2014/main" id="{1BDDE1AE-C189-49CC-86BC-B7138E7D5DD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 rot="1960667">
                  <a:off x="1096108" y="6474609"/>
                  <a:ext cx="245946" cy="4854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</p:grpSp>
        <p:grpSp>
          <p:nvGrpSpPr>
            <p:cNvPr id="34" name="Gruppieren 33">
              <a:extLst>
                <a:ext uri="{FF2B5EF4-FFF2-40B4-BE49-F238E27FC236}">
                  <a16:creationId xmlns:a16="http://schemas.microsoft.com/office/drawing/2014/main" id="{E91C1E9E-71D7-465D-8544-E0BB57F2033F}"/>
                </a:ext>
              </a:extLst>
            </p:cNvPr>
            <p:cNvGrpSpPr/>
            <p:nvPr/>
          </p:nvGrpSpPr>
          <p:grpSpPr>
            <a:xfrm>
              <a:off x="6484951" y="1935231"/>
              <a:ext cx="385042" cy="4344682"/>
              <a:chOff x="6436311" y="1942517"/>
              <a:chExt cx="385042" cy="4344682"/>
            </a:xfrm>
          </p:grpSpPr>
          <p:grpSp>
            <p:nvGrpSpPr>
              <p:cNvPr id="20" name="Gruppieren 19">
                <a:extLst>
                  <a:ext uri="{FF2B5EF4-FFF2-40B4-BE49-F238E27FC236}">
                    <a16:creationId xmlns:a16="http://schemas.microsoft.com/office/drawing/2014/main" id="{3282B8DA-6219-4A24-B017-3D78FD42DD1F}"/>
                  </a:ext>
                </a:extLst>
              </p:cNvPr>
              <p:cNvGrpSpPr/>
              <p:nvPr/>
            </p:nvGrpSpPr>
            <p:grpSpPr>
              <a:xfrm>
                <a:off x="6436311" y="1942517"/>
                <a:ext cx="385042" cy="205118"/>
                <a:chOff x="7471859" y="972195"/>
                <a:chExt cx="385042" cy="205118"/>
              </a:xfrm>
            </p:grpSpPr>
            <p:sp>
              <p:nvSpPr>
                <p:cNvPr id="144" name="Textfeld 143">
                  <a:extLst>
                    <a:ext uri="{FF2B5EF4-FFF2-40B4-BE49-F238E27FC236}">
                      <a16:creationId xmlns:a16="http://schemas.microsoft.com/office/drawing/2014/main" id="{D2C2D0CE-DC1A-42E1-9F43-9596C0540951}"/>
                    </a:ext>
                  </a:extLst>
                </p:cNvPr>
                <p:cNvSpPr txBox="1"/>
                <p:nvPr/>
              </p:nvSpPr>
              <p:spPr>
                <a:xfrm>
                  <a:off x="7471859" y="972195"/>
                  <a:ext cx="385042" cy="18466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600" b="1" dirty="0"/>
                    <a:t>50 µm</a:t>
                  </a:r>
                </a:p>
              </p:txBody>
            </p:sp>
            <p:sp>
              <p:nvSpPr>
                <p:cNvPr id="145" name="Rechteck 144">
                  <a:extLst>
                    <a:ext uri="{FF2B5EF4-FFF2-40B4-BE49-F238E27FC236}">
                      <a16:creationId xmlns:a16="http://schemas.microsoft.com/office/drawing/2014/main" id="{83C92AA2-F215-4344-B386-0750DE2151F5}"/>
                    </a:ext>
                  </a:extLst>
                </p:cNvPr>
                <p:cNvSpPr/>
                <p:nvPr/>
              </p:nvSpPr>
              <p:spPr>
                <a:xfrm>
                  <a:off x="7583243" y="1133364"/>
                  <a:ext cx="169740" cy="43949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92" name="Gruppieren 91">
                <a:extLst>
                  <a:ext uri="{FF2B5EF4-FFF2-40B4-BE49-F238E27FC236}">
                    <a16:creationId xmlns:a16="http://schemas.microsoft.com/office/drawing/2014/main" id="{2F999FDC-ED28-4816-9C0E-847553C0E2E5}"/>
                  </a:ext>
                </a:extLst>
              </p:cNvPr>
              <p:cNvGrpSpPr/>
              <p:nvPr/>
            </p:nvGrpSpPr>
            <p:grpSpPr>
              <a:xfrm>
                <a:off x="6436311" y="3317673"/>
                <a:ext cx="385042" cy="205118"/>
                <a:chOff x="7471859" y="972195"/>
                <a:chExt cx="385042" cy="205118"/>
              </a:xfrm>
            </p:grpSpPr>
            <p:sp>
              <p:nvSpPr>
                <p:cNvPr id="93" name="Textfeld 92">
                  <a:extLst>
                    <a:ext uri="{FF2B5EF4-FFF2-40B4-BE49-F238E27FC236}">
                      <a16:creationId xmlns:a16="http://schemas.microsoft.com/office/drawing/2014/main" id="{DDC32501-5EC6-4AA4-9116-CFED21A776F1}"/>
                    </a:ext>
                  </a:extLst>
                </p:cNvPr>
                <p:cNvSpPr txBox="1"/>
                <p:nvPr/>
              </p:nvSpPr>
              <p:spPr>
                <a:xfrm>
                  <a:off x="7471859" y="972195"/>
                  <a:ext cx="385042" cy="18466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600" b="1" dirty="0"/>
                    <a:t>50 µm</a:t>
                  </a:r>
                </a:p>
              </p:txBody>
            </p:sp>
            <p:sp>
              <p:nvSpPr>
                <p:cNvPr id="102" name="Rechteck 101">
                  <a:extLst>
                    <a:ext uri="{FF2B5EF4-FFF2-40B4-BE49-F238E27FC236}">
                      <a16:creationId xmlns:a16="http://schemas.microsoft.com/office/drawing/2014/main" id="{A9797B1E-DB25-462D-BEB7-B50B8EA12E2E}"/>
                    </a:ext>
                  </a:extLst>
                </p:cNvPr>
                <p:cNvSpPr/>
                <p:nvPr/>
              </p:nvSpPr>
              <p:spPr>
                <a:xfrm>
                  <a:off x="7583243" y="1133364"/>
                  <a:ext cx="169740" cy="43949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05" name="Gruppieren 104">
                <a:extLst>
                  <a:ext uri="{FF2B5EF4-FFF2-40B4-BE49-F238E27FC236}">
                    <a16:creationId xmlns:a16="http://schemas.microsoft.com/office/drawing/2014/main" id="{56FE95C3-0FC9-4F76-808B-4DE0EE790ACB}"/>
                  </a:ext>
                </a:extLst>
              </p:cNvPr>
              <p:cNvGrpSpPr/>
              <p:nvPr/>
            </p:nvGrpSpPr>
            <p:grpSpPr>
              <a:xfrm>
                <a:off x="6436311" y="4679152"/>
                <a:ext cx="385042" cy="205118"/>
                <a:chOff x="7471859" y="972195"/>
                <a:chExt cx="385042" cy="205118"/>
              </a:xfrm>
            </p:grpSpPr>
            <p:sp>
              <p:nvSpPr>
                <p:cNvPr id="106" name="Textfeld 105">
                  <a:extLst>
                    <a:ext uri="{FF2B5EF4-FFF2-40B4-BE49-F238E27FC236}">
                      <a16:creationId xmlns:a16="http://schemas.microsoft.com/office/drawing/2014/main" id="{1CD278A2-5B9C-42E2-A691-94AE2FC6573E}"/>
                    </a:ext>
                  </a:extLst>
                </p:cNvPr>
                <p:cNvSpPr txBox="1"/>
                <p:nvPr/>
              </p:nvSpPr>
              <p:spPr>
                <a:xfrm>
                  <a:off x="7471859" y="972195"/>
                  <a:ext cx="385042" cy="18466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600" b="1" dirty="0"/>
                    <a:t>50 µm</a:t>
                  </a:r>
                </a:p>
              </p:txBody>
            </p:sp>
            <p:sp>
              <p:nvSpPr>
                <p:cNvPr id="107" name="Rechteck 106">
                  <a:extLst>
                    <a:ext uri="{FF2B5EF4-FFF2-40B4-BE49-F238E27FC236}">
                      <a16:creationId xmlns:a16="http://schemas.microsoft.com/office/drawing/2014/main" id="{9764954B-F4F3-4ABD-AE42-8FBE16907ABD}"/>
                    </a:ext>
                  </a:extLst>
                </p:cNvPr>
                <p:cNvSpPr/>
                <p:nvPr/>
              </p:nvSpPr>
              <p:spPr>
                <a:xfrm>
                  <a:off x="7583243" y="1133364"/>
                  <a:ext cx="169740" cy="43949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08" name="Gruppieren 107">
                <a:extLst>
                  <a:ext uri="{FF2B5EF4-FFF2-40B4-BE49-F238E27FC236}">
                    <a16:creationId xmlns:a16="http://schemas.microsoft.com/office/drawing/2014/main" id="{26DF6A51-7CE8-4292-BC21-9B33354DB08A}"/>
                  </a:ext>
                </a:extLst>
              </p:cNvPr>
              <p:cNvGrpSpPr/>
              <p:nvPr/>
            </p:nvGrpSpPr>
            <p:grpSpPr>
              <a:xfrm>
                <a:off x="6436311" y="6082081"/>
                <a:ext cx="385042" cy="205118"/>
                <a:chOff x="7471859" y="972195"/>
                <a:chExt cx="385042" cy="205118"/>
              </a:xfrm>
            </p:grpSpPr>
            <p:sp>
              <p:nvSpPr>
                <p:cNvPr id="109" name="Textfeld 108">
                  <a:extLst>
                    <a:ext uri="{FF2B5EF4-FFF2-40B4-BE49-F238E27FC236}">
                      <a16:creationId xmlns:a16="http://schemas.microsoft.com/office/drawing/2014/main" id="{C8B625E7-2D3B-41F1-8F63-CAB7DB3B19B9}"/>
                    </a:ext>
                  </a:extLst>
                </p:cNvPr>
                <p:cNvSpPr txBox="1"/>
                <p:nvPr/>
              </p:nvSpPr>
              <p:spPr>
                <a:xfrm>
                  <a:off x="7471859" y="972195"/>
                  <a:ext cx="385042" cy="18466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600" b="1" dirty="0"/>
                    <a:t>50 µm</a:t>
                  </a:r>
                </a:p>
              </p:txBody>
            </p:sp>
            <p:sp>
              <p:nvSpPr>
                <p:cNvPr id="110" name="Rechteck 109">
                  <a:extLst>
                    <a:ext uri="{FF2B5EF4-FFF2-40B4-BE49-F238E27FC236}">
                      <a16:creationId xmlns:a16="http://schemas.microsoft.com/office/drawing/2014/main" id="{DDF6B7C5-D429-4849-B344-CB9FC42D68C8}"/>
                    </a:ext>
                  </a:extLst>
                </p:cNvPr>
                <p:cNvSpPr/>
                <p:nvPr/>
              </p:nvSpPr>
              <p:spPr>
                <a:xfrm>
                  <a:off x="7583243" y="1133364"/>
                  <a:ext cx="169740" cy="43949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111" name="Gruppieren 110">
              <a:extLst>
                <a:ext uri="{FF2B5EF4-FFF2-40B4-BE49-F238E27FC236}">
                  <a16:creationId xmlns:a16="http://schemas.microsoft.com/office/drawing/2014/main" id="{1617F21D-3B6F-4F2B-BD7F-4A2F9DB62DE5}"/>
                </a:ext>
              </a:extLst>
            </p:cNvPr>
            <p:cNvGrpSpPr/>
            <p:nvPr/>
          </p:nvGrpSpPr>
          <p:grpSpPr>
            <a:xfrm>
              <a:off x="4434059" y="1938238"/>
              <a:ext cx="385042" cy="4344682"/>
              <a:chOff x="6436311" y="1942517"/>
              <a:chExt cx="385042" cy="4344682"/>
            </a:xfrm>
          </p:grpSpPr>
          <p:grpSp>
            <p:nvGrpSpPr>
              <p:cNvPr id="112" name="Gruppieren 111">
                <a:extLst>
                  <a:ext uri="{FF2B5EF4-FFF2-40B4-BE49-F238E27FC236}">
                    <a16:creationId xmlns:a16="http://schemas.microsoft.com/office/drawing/2014/main" id="{11323ECB-9086-46C9-9E9F-DCD161C6AA78}"/>
                  </a:ext>
                </a:extLst>
              </p:cNvPr>
              <p:cNvGrpSpPr/>
              <p:nvPr/>
            </p:nvGrpSpPr>
            <p:grpSpPr>
              <a:xfrm>
                <a:off x="6436311" y="1942517"/>
                <a:ext cx="385042" cy="205118"/>
                <a:chOff x="7471859" y="972195"/>
                <a:chExt cx="385042" cy="205118"/>
              </a:xfrm>
            </p:grpSpPr>
            <p:sp>
              <p:nvSpPr>
                <p:cNvPr id="134" name="Textfeld 133">
                  <a:extLst>
                    <a:ext uri="{FF2B5EF4-FFF2-40B4-BE49-F238E27FC236}">
                      <a16:creationId xmlns:a16="http://schemas.microsoft.com/office/drawing/2014/main" id="{7DF9153B-6A6F-4C1D-835A-3FAAACE8BFEF}"/>
                    </a:ext>
                  </a:extLst>
                </p:cNvPr>
                <p:cNvSpPr txBox="1"/>
                <p:nvPr/>
              </p:nvSpPr>
              <p:spPr>
                <a:xfrm>
                  <a:off x="7471859" y="972195"/>
                  <a:ext cx="385042" cy="18466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600" b="1" dirty="0"/>
                    <a:t>50 µm</a:t>
                  </a:r>
                </a:p>
              </p:txBody>
            </p:sp>
            <p:sp>
              <p:nvSpPr>
                <p:cNvPr id="135" name="Rechteck 134">
                  <a:extLst>
                    <a:ext uri="{FF2B5EF4-FFF2-40B4-BE49-F238E27FC236}">
                      <a16:creationId xmlns:a16="http://schemas.microsoft.com/office/drawing/2014/main" id="{3CBC571C-E5D0-4C02-B691-A8267376A45B}"/>
                    </a:ext>
                  </a:extLst>
                </p:cNvPr>
                <p:cNvSpPr/>
                <p:nvPr/>
              </p:nvSpPr>
              <p:spPr>
                <a:xfrm>
                  <a:off x="7583243" y="1133364"/>
                  <a:ext cx="169740" cy="43949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13" name="Gruppieren 112">
                <a:extLst>
                  <a:ext uri="{FF2B5EF4-FFF2-40B4-BE49-F238E27FC236}">
                    <a16:creationId xmlns:a16="http://schemas.microsoft.com/office/drawing/2014/main" id="{BB060582-76D1-4C10-9B55-AA6313D3D996}"/>
                  </a:ext>
                </a:extLst>
              </p:cNvPr>
              <p:cNvGrpSpPr/>
              <p:nvPr/>
            </p:nvGrpSpPr>
            <p:grpSpPr>
              <a:xfrm>
                <a:off x="6436311" y="3317673"/>
                <a:ext cx="385042" cy="205118"/>
                <a:chOff x="7471859" y="972195"/>
                <a:chExt cx="385042" cy="205118"/>
              </a:xfrm>
            </p:grpSpPr>
            <p:sp>
              <p:nvSpPr>
                <p:cNvPr id="126" name="Textfeld 125">
                  <a:extLst>
                    <a:ext uri="{FF2B5EF4-FFF2-40B4-BE49-F238E27FC236}">
                      <a16:creationId xmlns:a16="http://schemas.microsoft.com/office/drawing/2014/main" id="{5B71F2C6-5C11-49A0-81FE-C2A9A10DBF69}"/>
                    </a:ext>
                  </a:extLst>
                </p:cNvPr>
                <p:cNvSpPr txBox="1"/>
                <p:nvPr/>
              </p:nvSpPr>
              <p:spPr>
                <a:xfrm>
                  <a:off x="7471859" y="972195"/>
                  <a:ext cx="385042" cy="18466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600" b="1" dirty="0"/>
                    <a:t>50 µm</a:t>
                  </a:r>
                </a:p>
              </p:txBody>
            </p:sp>
            <p:sp>
              <p:nvSpPr>
                <p:cNvPr id="128" name="Rechteck 127">
                  <a:extLst>
                    <a:ext uri="{FF2B5EF4-FFF2-40B4-BE49-F238E27FC236}">
                      <a16:creationId xmlns:a16="http://schemas.microsoft.com/office/drawing/2014/main" id="{B14AEC97-DB7B-4137-A6D3-E6F40B1E3B33}"/>
                    </a:ext>
                  </a:extLst>
                </p:cNvPr>
                <p:cNvSpPr/>
                <p:nvPr/>
              </p:nvSpPr>
              <p:spPr>
                <a:xfrm>
                  <a:off x="7583243" y="1133364"/>
                  <a:ext cx="169740" cy="43949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15" name="Gruppieren 114">
                <a:extLst>
                  <a:ext uri="{FF2B5EF4-FFF2-40B4-BE49-F238E27FC236}">
                    <a16:creationId xmlns:a16="http://schemas.microsoft.com/office/drawing/2014/main" id="{FC9028F7-7F37-4708-8F2E-900E79C24392}"/>
                  </a:ext>
                </a:extLst>
              </p:cNvPr>
              <p:cNvGrpSpPr/>
              <p:nvPr/>
            </p:nvGrpSpPr>
            <p:grpSpPr>
              <a:xfrm>
                <a:off x="6436311" y="4679152"/>
                <a:ext cx="385042" cy="205118"/>
                <a:chOff x="7471859" y="972195"/>
                <a:chExt cx="385042" cy="205118"/>
              </a:xfrm>
            </p:grpSpPr>
            <p:sp>
              <p:nvSpPr>
                <p:cNvPr id="122" name="Textfeld 121">
                  <a:extLst>
                    <a:ext uri="{FF2B5EF4-FFF2-40B4-BE49-F238E27FC236}">
                      <a16:creationId xmlns:a16="http://schemas.microsoft.com/office/drawing/2014/main" id="{F6A32422-3745-459C-BFB1-C30561CDD75A}"/>
                    </a:ext>
                  </a:extLst>
                </p:cNvPr>
                <p:cNvSpPr txBox="1"/>
                <p:nvPr/>
              </p:nvSpPr>
              <p:spPr>
                <a:xfrm>
                  <a:off x="7471859" y="972195"/>
                  <a:ext cx="385042" cy="18466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600" b="1" dirty="0"/>
                    <a:t>50 µm</a:t>
                  </a:r>
                </a:p>
              </p:txBody>
            </p:sp>
            <p:sp>
              <p:nvSpPr>
                <p:cNvPr id="123" name="Rechteck 122">
                  <a:extLst>
                    <a:ext uri="{FF2B5EF4-FFF2-40B4-BE49-F238E27FC236}">
                      <a16:creationId xmlns:a16="http://schemas.microsoft.com/office/drawing/2014/main" id="{6322FEAD-8294-4843-90D3-5E4CBFC00AED}"/>
                    </a:ext>
                  </a:extLst>
                </p:cNvPr>
                <p:cNvSpPr/>
                <p:nvPr/>
              </p:nvSpPr>
              <p:spPr>
                <a:xfrm>
                  <a:off x="7583243" y="1133364"/>
                  <a:ext cx="169740" cy="43949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19" name="Gruppieren 118">
                <a:extLst>
                  <a:ext uri="{FF2B5EF4-FFF2-40B4-BE49-F238E27FC236}">
                    <a16:creationId xmlns:a16="http://schemas.microsoft.com/office/drawing/2014/main" id="{7DF9BEA9-36DB-4374-A931-F03EC8F1A66F}"/>
                  </a:ext>
                </a:extLst>
              </p:cNvPr>
              <p:cNvGrpSpPr/>
              <p:nvPr/>
            </p:nvGrpSpPr>
            <p:grpSpPr>
              <a:xfrm>
                <a:off x="6436311" y="6082081"/>
                <a:ext cx="385042" cy="205118"/>
                <a:chOff x="7471859" y="972195"/>
                <a:chExt cx="385042" cy="205118"/>
              </a:xfrm>
            </p:grpSpPr>
            <p:sp>
              <p:nvSpPr>
                <p:cNvPr id="120" name="Textfeld 119">
                  <a:extLst>
                    <a:ext uri="{FF2B5EF4-FFF2-40B4-BE49-F238E27FC236}">
                      <a16:creationId xmlns:a16="http://schemas.microsoft.com/office/drawing/2014/main" id="{C29E0CFF-24A3-4447-8828-F26058CD2873}"/>
                    </a:ext>
                  </a:extLst>
                </p:cNvPr>
                <p:cNvSpPr txBox="1"/>
                <p:nvPr/>
              </p:nvSpPr>
              <p:spPr>
                <a:xfrm>
                  <a:off x="7471859" y="972195"/>
                  <a:ext cx="385042" cy="18466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600" b="1" dirty="0"/>
                    <a:t>50 µm</a:t>
                  </a:r>
                </a:p>
              </p:txBody>
            </p:sp>
            <p:sp>
              <p:nvSpPr>
                <p:cNvPr id="121" name="Rechteck 120">
                  <a:extLst>
                    <a:ext uri="{FF2B5EF4-FFF2-40B4-BE49-F238E27FC236}">
                      <a16:creationId xmlns:a16="http://schemas.microsoft.com/office/drawing/2014/main" id="{328851CF-FAB8-40BC-A3ED-8F5428F3E96F}"/>
                    </a:ext>
                  </a:extLst>
                </p:cNvPr>
                <p:cNvSpPr/>
                <p:nvPr/>
              </p:nvSpPr>
              <p:spPr>
                <a:xfrm>
                  <a:off x="7583243" y="1133364"/>
                  <a:ext cx="169740" cy="43949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  <p:grpSp>
          <p:nvGrpSpPr>
            <p:cNvPr id="136" name="Gruppieren 135">
              <a:extLst>
                <a:ext uri="{FF2B5EF4-FFF2-40B4-BE49-F238E27FC236}">
                  <a16:creationId xmlns:a16="http://schemas.microsoft.com/office/drawing/2014/main" id="{584209E0-849C-4782-8347-3AEDE0979887}"/>
                </a:ext>
              </a:extLst>
            </p:cNvPr>
            <p:cNvGrpSpPr/>
            <p:nvPr/>
          </p:nvGrpSpPr>
          <p:grpSpPr>
            <a:xfrm>
              <a:off x="2373147" y="1936821"/>
              <a:ext cx="385042" cy="4344682"/>
              <a:chOff x="6436311" y="1942517"/>
              <a:chExt cx="385042" cy="4344682"/>
            </a:xfrm>
          </p:grpSpPr>
          <p:grpSp>
            <p:nvGrpSpPr>
              <p:cNvPr id="137" name="Gruppieren 136">
                <a:extLst>
                  <a:ext uri="{FF2B5EF4-FFF2-40B4-BE49-F238E27FC236}">
                    <a16:creationId xmlns:a16="http://schemas.microsoft.com/office/drawing/2014/main" id="{8E7202DB-5521-4627-9C77-4A007374FF18}"/>
                  </a:ext>
                </a:extLst>
              </p:cNvPr>
              <p:cNvGrpSpPr/>
              <p:nvPr/>
            </p:nvGrpSpPr>
            <p:grpSpPr>
              <a:xfrm>
                <a:off x="6436311" y="1942517"/>
                <a:ext cx="385042" cy="205118"/>
                <a:chOff x="7471859" y="972195"/>
                <a:chExt cx="385042" cy="205118"/>
              </a:xfrm>
            </p:grpSpPr>
            <p:sp>
              <p:nvSpPr>
                <p:cNvPr id="155" name="Textfeld 154">
                  <a:extLst>
                    <a:ext uri="{FF2B5EF4-FFF2-40B4-BE49-F238E27FC236}">
                      <a16:creationId xmlns:a16="http://schemas.microsoft.com/office/drawing/2014/main" id="{2616D164-1140-4A46-838E-E5A44C342FC9}"/>
                    </a:ext>
                  </a:extLst>
                </p:cNvPr>
                <p:cNvSpPr txBox="1"/>
                <p:nvPr/>
              </p:nvSpPr>
              <p:spPr>
                <a:xfrm>
                  <a:off x="7471859" y="972195"/>
                  <a:ext cx="385042" cy="18466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600" b="1" dirty="0"/>
                    <a:t>50 µm</a:t>
                  </a:r>
                </a:p>
              </p:txBody>
            </p:sp>
            <p:sp>
              <p:nvSpPr>
                <p:cNvPr id="156" name="Rechteck 155">
                  <a:extLst>
                    <a:ext uri="{FF2B5EF4-FFF2-40B4-BE49-F238E27FC236}">
                      <a16:creationId xmlns:a16="http://schemas.microsoft.com/office/drawing/2014/main" id="{616A8DCA-DA9F-4320-8B3A-A7301DA68E42}"/>
                    </a:ext>
                  </a:extLst>
                </p:cNvPr>
                <p:cNvSpPr/>
                <p:nvPr/>
              </p:nvSpPr>
              <p:spPr>
                <a:xfrm>
                  <a:off x="7583243" y="1133364"/>
                  <a:ext cx="169740" cy="43949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38" name="Gruppieren 137">
                <a:extLst>
                  <a:ext uri="{FF2B5EF4-FFF2-40B4-BE49-F238E27FC236}">
                    <a16:creationId xmlns:a16="http://schemas.microsoft.com/office/drawing/2014/main" id="{4786EF19-378C-46A4-80B1-6CE0FAB2F67A}"/>
                  </a:ext>
                </a:extLst>
              </p:cNvPr>
              <p:cNvGrpSpPr/>
              <p:nvPr/>
            </p:nvGrpSpPr>
            <p:grpSpPr>
              <a:xfrm>
                <a:off x="6436311" y="3317673"/>
                <a:ext cx="385042" cy="205118"/>
                <a:chOff x="7471859" y="972195"/>
                <a:chExt cx="385042" cy="205118"/>
              </a:xfrm>
            </p:grpSpPr>
            <p:sp>
              <p:nvSpPr>
                <p:cNvPr id="151" name="Textfeld 150">
                  <a:extLst>
                    <a:ext uri="{FF2B5EF4-FFF2-40B4-BE49-F238E27FC236}">
                      <a16:creationId xmlns:a16="http://schemas.microsoft.com/office/drawing/2014/main" id="{76640678-00D0-43BA-9A51-C86199E16DBF}"/>
                    </a:ext>
                  </a:extLst>
                </p:cNvPr>
                <p:cNvSpPr txBox="1"/>
                <p:nvPr/>
              </p:nvSpPr>
              <p:spPr>
                <a:xfrm>
                  <a:off x="7471859" y="972195"/>
                  <a:ext cx="385042" cy="18466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600" b="1" dirty="0"/>
                    <a:t>50 µm</a:t>
                  </a:r>
                </a:p>
              </p:txBody>
            </p:sp>
            <p:sp>
              <p:nvSpPr>
                <p:cNvPr id="154" name="Rechteck 153">
                  <a:extLst>
                    <a:ext uri="{FF2B5EF4-FFF2-40B4-BE49-F238E27FC236}">
                      <a16:creationId xmlns:a16="http://schemas.microsoft.com/office/drawing/2014/main" id="{1715D466-24F4-4297-A20F-BEE1FB6B11BB}"/>
                    </a:ext>
                  </a:extLst>
                </p:cNvPr>
                <p:cNvSpPr/>
                <p:nvPr/>
              </p:nvSpPr>
              <p:spPr>
                <a:xfrm>
                  <a:off x="7583243" y="1133364"/>
                  <a:ext cx="169740" cy="43949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39" name="Gruppieren 138">
                <a:extLst>
                  <a:ext uri="{FF2B5EF4-FFF2-40B4-BE49-F238E27FC236}">
                    <a16:creationId xmlns:a16="http://schemas.microsoft.com/office/drawing/2014/main" id="{2EAA0E3D-486C-4B42-B433-CA629563C082}"/>
                  </a:ext>
                </a:extLst>
              </p:cNvPr>
              <p:cNvGrpSpPr/>
              <p:nvPr/>
            </p:nvGrpSpPr>
            <p:grpSpPr>
              <a:xfrm>
                <a:off x="6436311" y="4679152"/>
                <a:ext cx="385042" cy="205118"/>
                <a:chOff x="7471859" y="972195"/>
                <a:chExt cx="385042" cy="205118"/>
              </a:xfrm>
            </p:grpSpPr>
            <p:sp>
              <p:nvSpPr>
                <p:cNvPr id="149" name="Textfeld 148">
                  <a:extLst>
                    <a:ext uri="{FF2B5EF4-FFF2-40B4-BE49-F238E27FC236}">
                      <a16:creationId xmlns:a16="http://schemas.microsoft.com/office/drawing/2014/main" id="{9E3AA7F8-1278-4AB9-87F8-E25303B430FB}"/>
                    </a:ext>
                  </a:extLst>
                </p:cNvPr>
                <p:cNvSpPr txBox="1"/>
                <p:nvPr/>
              </p:nvSpPr>
              <p:spPr>
                <a:xfrm>
                  <a:off x="7471859" y="972195"/>
                  <a:ext cx="385042" cy="18466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600" b="1" dirty="0"/>
                    <a:t>50 µm</a:t>
                  </a:r>
                </a:p>
              </p:txBody>
            </p:sp>
            <p:sp>
              <p:nvSpPr>
                <p:cNvPr id="150" name="Rechteck 149">
                  <a:extLst>
                    <a:ext uri="{FF2B5EF4-FFF2-40B4-BE49-F238E27FC236}">
                      <a16:creationId xmlns:a16="http://schemas.microsoft.com/office/drawing/2014/main" id="{C372F70E-2055-43C9-B671-4B7756E66213}"/>
                    </a:ext>
                  </a:extLst>
                </p:cNvPr>
                <p:cNvSpPr/>
                <p:nvPr/>
              </p:nvSpPr>
              <p:spPr>
                <a:xfrm>
                  <a:off x="7583243" y="1133364"/>
                  <a:ext cx="169740" cy="43949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40" name="Gruppieren 139">
                <a:extLst>
                  <a:ext uri="{FF2B5EF4-FFF2-40B4-BE49-F238E27FC236}">
                    <a16:creationId xmlns:a16="http://schemas.microsoft.com/office/drawing/2014/main" id="{0DE22456-8EE2-4D4D-BE76-E658E1BA6EC6}"/>
                  </a:ext>
                </a:extLst>
              </p:cNvPr>
              <p:cNvGrpSpPr/>
              <p:nvPr/>
            </p:nvGrpSpPr>
            <p:grpSpPr>
              <a:xfrm>
                <a:off x="6436311" y="6082081"/>
                <a:ext cx="385042" cy="205118"/>
                <a:chOff x="7471859" y="972195"/>
                <a:chExt cx="385042" cy="205118"/>
              </a:xfrm>
            </p:grpSpPr>
            <p:sp>
              <p:nvSpPr>
                <p:cNvPr id="141" name="Textfeld 140">
                  <a:extLst>
                    <a:ext uri="{FF2B5EF4-FFF2-40B4-BE49-F238E27FC236}">
                      <a16:creationId xmlns:a16="http://schemas.microsoft.com/office/drawing/2014/main" id="{754658EB-FF0E-4AA5-8D7E-004A8B1EDBE7}"/>
                    </a:ext>
                  </a:extLst>
                </p:cNvPr>
                <p:cNvSpPr txBox="1"/>
                <p:nvPr/>
              </p:nvSpPr>
              <p:spPr>
                <a:xfrm>
                  <a:off x="7471859" y="972195"/>
                  <a:ext cx="385042" cy="18466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600" b="1" dirty="0"/>
                    <a:t>50 µm</a:t>
                  </a:r>
                </a:p>
              </p:txBody>
            </p:sp>
            <p:sp>
              <p:nvSpPr>
                <p:cNvPr id="148" name="Rechteck 147">
                  <a:extLst>
                    <a:ext uri="{FF2B5EF4-FFF2-40B4-BE49-F238E27FC236}">
                      <a16:creationId xmlns:a16="http://schemas.microsoft.com/office/drawing/2014/main" id="{3B37B37F-2C0A-4156-B3E1-481826056C7A}"/>
                    </a:ext>
                  </a:extLst>
                </p:cNvPr>
                <p:cNvSpPr/>
                <p:nvPr/>
              </p:nvSpPr>
              <p:spPr>
                <a:xfrm>
                  <a:off x="7583243" y="1133364"/>
                  <a:ext cx="169740" cy="43949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6823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BC909371-F39A-4B8D-AE01-FDCE8A8FFB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6033204"/>
              </p:ext>
            </p:extLst>
          </p:nvPr>
        </p:nvGraphicFramePr>
        <p:xfrm>
          <a:off x="2550234" y="401843"/>
          <a:ext cx="8232321" cy="6054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hteck 2">
            <a:extLst>
              <a:ext uri="{FF2B5EF4-FFF2-40B4-BE49-F238E27FC236}">
                <a16:creationId xmlns:a16="http://schemas.microsoft.com/office/drawing/2014/main" id="{34E80946-7291-42E5-B282-6E29C311EAC1}"/>
              </a:ext>
            </a:extLst>
          </p:cNvPr>
          <p:cNvSpPr/>
          <p:nvPr/>
        </p:nvSpPr>
        <p:spPr>
          <a:xfrm>
            <a:off x="439868" y="502339"/>
            <a:ext cx="7441861" cy="1465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/>
              <a:t>Supplementary Figure S3:</a:t>
            </a:r>
            <a:r>
              <a:rPr lang="en-US" sz="1400" dirty="0"/>
              <a:t> </a:t>
            </a:r>
            <a:r>
              <a:rPr lang="en-US" sz="1400" b="1" dirty="0"/>
              <a:t>Flow chart illustrating the selection process for WES analysis. </a:t>
            </a:r>
            <a:r>
              <a:rPr lang="en-US" sz="1400" dirty="0"/>
              <a:t>Out of 80 PDO models derived from treatment-naïve patients, 30 were successfully analyzed by WES. The remaining 50 cases were excluded for the following reasons: serial passaging capability was limited to ≤2 passages, suggesting a non-tumor origin (n=22); insufficient DNA yield (n=5); absence of corresponding FFPE tissue samples (n=4); failure in library preparation (n=3); missing clinical information (n=1); models established after library preparations had been completed (n=15).</a:t>
            </a:r>
            <a:endParaRPr lang="de-DE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312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5315376" y="2510459"/>
            <a:ext cx="59055" cy="242726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5315376" y="2800435"/>
            <a:ext cx="57600" cy="2412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5413313" y="2493323"/>
            <a:ext cx="10654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>
                <a:cs typeface="Arial" panose="020B0604020202020204" pitchFamily="34" charset="0"/>
              </a:rPr>
              <a:t>Deep deletion</a:t>
            </a:r>
            <a:endParaRPr lang="de-DE" sz="1200"/>
          </a:p>
        </p:txBody>
      </p:sp>
      <p:sp>
        <p:nvSpPr>
          <p:cNvPr id="6" name="Rechteck 5"/>
          <p:cNvSpPr/>
          <p:nvPr/>
        </p:nvSpPr>
        <p:spPr>
          <a:xfrm>
            <a:off x="5413313" y="2782536"/>
            <a:ext cx="10534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>
                <a:cs typeface="Arial" panose="020B0604020202020204" pitchFamily="34" charset="0"/>
              </a:rPr>
              <a:t>Amplification</a:t>
            </a:r>
            <a:endParaRPr lang="de-DE" sz="1200"/>
          </a:p>
        </p:txBody>
      </p:sp>
      <p:sp>
        <p:nvSpPr>
          <p:cNvPr id="7" name="Rechteck 6"/>
          <p:cNvSpPr/>
          <p:nvPr/>
        </p:nvSpPr>
        <p:spPr>
          <a:xfrm>
            <a:off x="5315376" y="3094485"/>
            <a:ext cx="57600" cy="241200"/>
          </a:xfrm>
          <a:prstGeom prst="rect">
            <a:avLst/>
          </a:prstGeom>
          <a:solidFill>
            <a:srgbClr val="BEBE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5413313" y="3076586"/>
            <a:ext cx="10681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>
                <a:cs typeface="Arial" panose="020B0604020202020204" pitchFamily="34" charset="0"/>
              </a:rPr>
              <a:t>No alterations</a:t>
            </a:r>
            <a:endParaRPr lang="de-DE" sz="1200"/>
          </a:p>
        </p:txBody>
      </p:sp>
      <p:sp>
        <p:nvSpPr>
          <p:cNvPr id="9" name="Rechteck 8"/>
          <p:cNvSpPr/>
          <p:nvPr/>
        </p:nvSpPr>
        <p:spPr>
          <a:xfrm>
            <a:off x="5413313" y="1043560"/>
            <a:ext cx="24273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>
                <a:cs typeface="Arial" panose="020B0604020202020204" pitchFamily="34" charset="0"/>
              </a:rPr>
              <a:t>Missense Mutation (putative driver)</a:t>
            </a:r>
            <a:endParaRPr lang="de-DE" sz="1200"/>
          </a:p>
        </p:txBody>
      </p:sp>
      <p:grpSp>
        <p:nvGrpSpPr>
          <p:cNvPr id="10" name="Gruppieren 9"/>
          <p:cNvGrpSpPr/>
          <p:nvPr/>
        </p:nvGrpSpPr>
        <p:grpSpPr>
          <a:xfrm>
            <a:off x="5315376" y="1061459"/>
            <a:ext cx="60459" cy="241200"/>
            <a:chOff x="8564880" y="2466504"/>
            <a:chExt cx="60459" cy="241200"/>
          </a:xfrm>
        </p:grpSpPr>
        <p:sp>
          <p:nvSpPr>
            <p:cNvPr id="11" name="Rechteck 10"/>
            <p:cNvSpPr/>
            <p:nvPr/>
          </p:nvSpPr>
          <p:spPr>
            <a:xfrm>
              <a:off x="8564880" y="2466504"/>
              <a:ext cx="57600" cy="241200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8567739" y="2549511"/>
              <a:ext cx="57600" cy="61913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5315376" y="1349490"/>
            <a:ext cx="60459" cy="241200"/>
            <a:chOff x="8564880" y="2466504"/>
            <a:chExt cx="60459" cy="241200"/>
          </a:xfrm>
        </p:grpSpPr>
        <p:sp>
          <p:nvSpPr>
            <p:cNvPr id="14" name="Rechteck 13"/>
            <p:cNvSpPr/>
            <p:nvPr/>
          </p:nvSpPr>
          <p:spPr>
            <a:xfrm>
              <a:off x="8564880" y="2466504"/>
              <a:ext cx="57600" cy="241200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echteck 14"/>
            <p:cNvSpPr/>
            <p:nvPr/>
          </p:nvSpPr>
          <p:spPr>
            <a:xfrm>
              <a:off x="8567739" y="2549511"/>
              <a:ext cx="57600" cy="619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5315376" y="1639658"/>
            <a:ext cx="60459" cy="241200"/>
            <a:chOff x="8458037" y="2597195"/>
            <a:chExt cx="60459" cy="241200"/>
          </a:xfrm>
        </p:grpSpPr>
        <p:sp>
          <p:nvSpPr>
            <p:cNvPr id="17" name="Rechteck 16"/>
            <p:cNvSpPr/>
            <p:nvPr/>
          </p:nvSpPr>
          <p:spPr>
            <a:xfrm>
              <a:off x="8458037" y="2597195"/>
              <a:ext cx="57600" cy="241200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Rechteck 17"/>
            <p:cNvSpPr/>
            <p:nvPr/>
          </p:nvSpPr>
          <p:spPr>
            <a:xfrm>
              <a:off x="8460896" y="2680202"/>
              <a:ext cx="57600" cy="61913"/>
            </a:xfrm>
            <a:prstGeom prst="rect">
              <a:avLst/>
            </a:prstGeom>
            <a:solidFill>
              <a:srgbClr val="F0B8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9" name="Gruppieren 18"/>
          <p:cNvGrpSpPr/>
          <p:nvPr/>
        </p:nvGrpSpPr>
        <p:grpSpPr>
          <a:xfrm>
            <a:off x="5315376" y="2218051"/>
            <a:ext cx="60459" cy="241200"/>
            <a:chOff x="8564880" y="2466504"/>
            <a:chExt cx="60459" cy="241200"/>
          </a:xfrm>
        </p:grpSpPr>
        <p:sp>
          <p:nvSpPr>
            <p:cNvPr id="20" name="Rechteck 19"/>
            <p:cNvSpPr/>
            <p:nvPr/>
          </p:nvSpPr>
          <p:spPr>
            <a:xfrm>
              <a:off x="8564880" y="2466504"/>
              <a:ext cx="57600" cy="241200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8567739" y="2549511"/>
              <a:ext cx="57600" cy="61913"/>
            </a:xfrm>
            <a:prstGeom prst="rect">
              <a:avLst/>
            </a:prstGeom>
            <a:solidFill>
              <a:srgbClr val="00B7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5315376" y="1929986"/>
            <a:ext cx="60459" cy="241200"/>
            <a:chOff x="8564880" y="2466504"/>
            <a:chExt cx="60459" cy="241200"/>
          </a:xfrm>
        </p:grpSpPr>
        <p:sp>
          <p:nvSpPr>
            <p:cNvPr id="23" name="Rechteck 22"/>
            <p:cNvSpPr/>
            <p:nvPr/>
          </p:nvSpPr>
          <p:spPr>
            <a:xfrm>
              <a:off x="8564880" y="2466504"/>
              <a:ext cx="57600" cy="241200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Rechteck 23"/>
            <p:cNvSpPr/>
            <p:nvPr/>
          </p:nvSpPr>
          <p:spPr>
            <a:xfrm>
              <a:off x="8567739" y="2549511"/>
              <a:ext cx="57600" cy="61913"/>
            </a:xfrm>
            <a:prstGeom prst="rect">
              <a:avLst/>
            </a:prstGeom>
            <a:solidFill>
              <a:srgbClr val="9934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5" name="Rechteck 24"/>
          <p:cNvSpPr/>
          <p:nvPr/>
        </p:nvSpPr>
        <p:spPr>
          <a:xfrm>
            <a:off x="5413313" y="1331591"/>
            <a:ext cx="24985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>
                <a:cs typeface="Arial" panose="020B0604020202020204" pitchFamily="34" charset="0"/>
              </a:rPr>
              <a:t>Truncating Mutation (putative driver)</a:t>
            </a:r>
            <a:endParaRPr lang="de-DE" sz="1200"/>
          </a:p>
        </p:txBody>
      </p:sp>
      <p:sp>
        <p:nvSpPr>
          <p:cNvPr id="26" name="Rechteck 25"/>
          <p:cNvSpPr/>
          <p:nvPr/>
        </p:nvSpPr>
        <p:spPr>
          <a:xfrm>
            <a:off x="5413313" y="1621759"/>
            <a:ext cx="22077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>
                <a:cs typeface="Arial" panose="020B0604020202020204" pitchFamily="34" charset="0"/>
              </a:rPr>
              <a:t>Splice</a:t>
            </a:r>
            <a:r>
              <a:rPr lang="de-DE" sz="1200" dirty="0">
                <a:cs typeface="Arial" panose="020B0604020202020204" pitchFamily="34" charset="0"/>
              </a:rPr>
              <a:t> Mutation (putative </a:t>
            </a:r>
            <a:r>
              <a:rPr lang="de-DE" sz="1200" dirty="0" err="1">
                <a:cs typeface="Arial" panose="020B0604020202020204" pitchFamily="34" charset="0"/>
              </a:rPr>
              <a:t>driver</a:t>
            </a:r>
            <a:r>
              <a:rPr lang="de-DE" sz="1200" dirty="0">
                <a:cs typeface="Arial" panose="020B0604020202020204" pitchFamily="34" charset="0"/>
              </a:rPr>
              <a:t>)</a:t>
            </a:r>
            <a:endParaRPr lang="de-DE" sz="1200" dirty="0"/>
          </a:p>
        </p:txBody>
      </p:sp>
      <p:sp>
        <p:nvSpPr>
          <p:cNvPr id="27" name="Rechteck 26"/>
          <p:cNvSpPr/>
          <p:nvPr/>
        </p:nvSpPr>
        <p:spPr>
          <a:xfrm>
            <a:off x="5413313" y="2200152"/>
            <a:ext cx="14478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>
                <a:cs typeface="Arial" panose="020B0604020202020204" pitchFamily="34" charset="0"/>
              </a:rPr>
              <a:t>Promoter Mutation</a:t>
            </a:r>
            <a:endParaRPr lang="de-DE" sz="1200"/>
          </a:p>
        </p:txBody>
      </p:sp>
      <p:sp>
        <p:nvSpPr>
          <p:cNvPr id="28" name="Rechteck 27"/>
          <p:cNvSpPr/>
          <p:nvPr/>
        </p:nvSpPr>
        <p:spPr>
          <a:xfrm>
            <a:off x="5413313" y="1912087"/>
            <a:ext cx="23319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>
                <a:cs typeface="Arial" panose="020B0604020202020204" pitchFamily="34" charset="0"/>
              </a:rPr>
              <a:t>Inframe</a:t>
            </a:r>
            <a:r>
              <a:rPr lang="de-DE" sz="1200" dirty="0">
                <a:cs typeface="Arial" panose="020B0604020202020204" pitchFamily="34" charset="0"/>
              </a:rPr>
              <a:t> Mutation (putative </a:t>
            </a:r>
            <a:r>
              <a:rPr lang="de-DE" sz="1200" dirty="0" err="1">
                <a:cs typeface="Arial" panose="020B0604020202020204" pitchFamily="34" charset="0"/>
              </a:rPr>
              <a:t>driver</a:t>
            </a:r>
            <a:r>
              <a:rPr lang="de-DE" sz="1200" dirty="0">
                <a:cs typeface="Arial" panose="020B0604020202020204" pitchFamily="34" charset="0"/>
              </a:rPr>
              <a:t>)</a:t>
            </a:r>
            <a:endParaRPr lang="de-DE" sz="1200" dirty="0"/>
          </a:p>
        </p:txBody>
      </p:sp>
      <p:sp>
        <p:nvSpPr>
          <p:cNvPr id="29" name="Rechteck 28"/>
          <p:cNvSpPr/>
          <p:nvPr/>
        </p:nvSpPr>
        <p:spPr>
          <a:xfrm>
            <a:off x="5220490" y="702543"/>
            <a:ext cx="8881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b="1">
                <a:cs typeface="Arial" panose="020B0604020202020204" pitchFamily="34" charset="0"/>
              </a:rPr>
              <a:t>Alterations</a:t>
            </a:r>
            <a:endParaRPr lang="de-DE" sz="1200" b="1"/>
          </a:p>
        </p:txBody>
      </p:sp>
      <p:sp>
        <p:nvSpPr>
          <p:cNvPr id="30" name="Rechteck 29"/>
          <p:cNvSpPr/>
          <p:nvPr/>
        </p:nvSpPr>
        <p:spPr>
          <a:xfrm>
            <a:off x="1076552" y="5381068"/>
            <a:ext cx="7575742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Supplementary Figure S4: Mutational analysis in parental tumour specimens. </a:t>
            </a:r>
            <a:r>
              <a:rPr lang="en-US" sz="1400" dirty="0">
                <a:ea typeface="Calibri" panose="020F0502020204030204" pitchFamily="34" charset="0"/>
                <a:cs typeface="Times New Roman" panose="02020603050405020304" pitchFamily="18" charset="0"/>
              </a:rPr>
              <a:t>WES was carried in FFPE </a:t>
            </a:r>
            <a:r>
              <a:rPr lang="en-US" sz="1400" dirty="0" err="1">
                <a:ea typeface="Calibri" panose="020F0502020204030204" pitchFamily="34" charset="0"/>
                <a:cs typeface="Times New Roman" panose="02020603050405020304" pitchFamily="18" charset="0"/>
              </a:rPr>
              <a:t>tumour</a:t>
            </a:r>
            <a:r>
              <a:rPr lang="en-US" sz="1400" dirty="0">
                <a:ea typeface="Calibri" panose="020F0502020204030204" pitchFamily="34" charset="0"/>
                <a:cs typeface="Times New Roman" panose="02020603050405020304" pitchFamily="18" charset="0"/>
              </a:rPr>
              <a:t> tissue samples from 30 HNSCC cases. The </a:t>
            </a:r>
            <a:r>
              <a:rPr lang="en-US" sz="1400" dirty="0" err="1">
                <a:ea typeface="Calibri" panose="020F0502020204030204" pitchFamily="34" charset="0"/>
                <a:cs typeface="Times New Roman" panose="02020603050405020304" pitchFamily="18" charset="0"/>
              </a:rPr>
              <a:t>OncoPrint</a:t>
            </a:r>
            <a:r>
              <a:rPr lang="en-US" sz="1400" dirty="0">
                <a:ea typeface="Calibri" panose="020F0502020204030204" pitchFamily="34" charset="0"/>
                <a:cs typeface="Times New Roman" panose="02020603050405020304" pitchFamily="18" charset="0"/>
              </a:rPr>
              <a:t> tool (</a:t>
            </a:r>
            <a:r>
              <a:rPr lang="en-US" sz="1400" dirty="0" err="1">
                <a:ea typeface="Calibri" panose="020F0502020204030204" pitchFamily="34" charset="0"/>
                <a:cs typeface="Times New Roman" panose="02020603050405020304" pitchFamily="18" charset="0"/>
              </a:rPr>
              <a:t>cbioportal</a:t>
            </a:r>
            <a:r>
              <a:rPr lang="en-US" sz="1400" dirty="0">
                <a:ea typeface="Calibri" panose="020F0502020204030204" pitchFamily="34" charset="0"/>
                <a:cs typeface="Times New Roman" panose="02020603050405020304" pitchFamily="18" charset="0"/>
              </a:rPr>
              <a:t>) was utilized for the visualization of genomic alterations by heatmaps. Genetic alteration types and cases were color-coded as shown in the legend at the right. 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Gene alterations frequently detected in HNSCC were observed. </a:t>
            </a:r>
            <a:endParaRPr lang="de-DE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1" name="Grafik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7554" y="638355"/>
            <a:ext cx="3305285" cy="4578633"/>
          </a:xfrm>
          <a:prstGeom prst="rect">
            <a:avLst/>
          </a:prstGeom>
        </p:spPr>
      </p:pic>
      <p:sp>
        <p:nvSpPr>
          <p:cNvPr id="32" name="Textfeld 31"/>
          <p:cNvSpPr txBox="1"/>
          <p:nvPr/>
        </p:nvSpPr>
        <p:spPr>
          <a:xfrm>
            <a:off x="1076552" y="1145076"/>
            <a:ext cx="4972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i="1"/>
              <a:t>TP53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866559" y="1461907"/>
            <a:ext cx="720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i="1"/>
              <a:t>CDKN2A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865340" y="1804616"/>
            <a:ext cx="716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i="1"/>
              <a:t>NOTCH1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956327" y="2112817"/>
            <a:ext cx="6174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i="1"/>
              <a:t>CCND1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1095724" y="2464152"/>
            <a:ext cx="484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i="1"/>
              <a:t>FAT1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1083542" y="2815487"/>
            <a:ext cx="4975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i="1"/>
              <a:t>TERT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941900" y="3140943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i="1"/>
              <a:t>PIK3CA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991593" y="3483652"/>
            <a:ext cx="5902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i="1"/>
              <a:t>CASP8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943952" y="3817735"/>
            <a:ext cx="640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i="1"/>
              <a:t>FBXW7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999608" y="4151818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i="1"/>
              <a:t>LRP1B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904133" y="4485901"/>
            <a:ext cx="678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i="1"/>
              <a:t>TGFBR2</a:t>
            </a:r>
          </a:p>
        </p:txBody>
      </p:sp>
      <p:sp>
        <p:nvSpPr>
          <p:cNvPr id="43" name="Textfeld 42"/>
          <p:cNvSpPr txBox="1"/>
          <p:nvPr/>
        </p:nvSpPr>
        <p:spPr>
          <a:xfrm>
            <a:off x="1105214" y="4828079"/>
            <a:ext cx="476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i="1"/>
              <a:t>ATM</a:t>
            </a:r>
          </a:p>
        </p:txBody>
      </p:sp>
      <p:sp>
        <p:nvSpPr>
          <p:cNvPr id="45" name="Textfeld 44"/>
          <p:cNvSpPr txBox="1"/>
          <p:nvPr/>
        </p:nvSpPr>
        <p:spPr>
          <a:xfrm>
            <a:off x="978791" y="710881"/>
            <a:ext cx="815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/>
              <a:t>Patient ID</a:t>
            </a:r>
          </a:p>
        </p:txBody>
      </p:sp>
      <p:pic>
        <p:nvPicPr>
          <p:cNvPr id="46" name="Grafik 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1864" y="3883055"/>
            <a:ext cx="6270739" cy="802442"/>
          </a:xfrm>
          <a:prstGeom prst="rect">
            <a:avLst/>
          </a:prstGeom>
        </p:spPr>
      </p:pic>
      <p:sp>
        <p:nvSpPr>
          <p:cNvPr id="47" name="Rechteck 46"/>
          <p:cNvSpPr/>
          <p:nvPr/>
        </p:nvSpPr>
        <p:spPr>
          <a:xfrm>
            <a:off x="5220490" y="3615396"/>
            <a:ext cx="8152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b="1">
                <a:cs typeface="Arial" panose="020B0604020202020204" pitchFamily="34" charset="0"/>
              </a:rPr>
              <a:t>Patient ID</a:t>
            </a:r>
            <a:endParaRPr lang="de-DE" sz="1200" b="1"/>
          </a:p>
        </p:txBody>
      </p:sp>
    </p:spTree>
    <p:extLst>
      <p:ext uri="{BB962C8B-B14F-4D97-AF65-F5344CB8AC3E}">
        <p14:creationId xmlns:p14="http://schemas.microsoft.com/office/powerpoint/2010/main" val="357442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F82C7621-A91E-4E65-B57C-4A03470360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20"/>
          <a:stretch/>
        </p:blipFill>
        <p:spPr>
          <a:xfrm>
            <a:off x="1810327" y="281310"/>
            <a:ext cx="4190504" cy="4758723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999056" y="4151601"/>
            <a:ext cx="15616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>
                <a:latin typeface="Arial" panose="020B0604020202020204" pitchFamily="34" charset="0"/>
                <a:cs typeface="Arial" panose="020B0604020202020204" pitchFamily="34" charset="0"/>
              </a:rPr>
              <a:t>Log-rank: </a:t>
            </a:r>
            <a:r>
              <a:rPr lang="de-DE" sz="1400" i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1400">
                <a:latin typeface="Arial" panose="020B0604020202020204" pitchFamily="34" charset="0"/>
                <a:cs typeface="Arial" panose="020B0604020202020204" pitchFamily="34" charset="0"/>
              </a:rPr>
              <a:t>=0.09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015618" y="5936634"/>
            <a:ext cx="72903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/>
              <a:t>Supplementary</a:t>
            </a:r>
            <a:r>
              <a:rPr lang="de-DE" sz="1400" b="1" dirty="0"/>
              <a:t> Figure S5: </a:t>
            </a:r>
            <a:r>
              <a:rPr lang="en-US" sz="1400" b="1" dirty="0"/>
              <a:t>Survival of patients according to organoid engraftment. </a:t>
            </a:r>
            <a:r>
              <a:rPr lang="en-US" sz="1400" dirty="0"/>
              <a:t>Patients were stratified into two groups based on success (red line) or failure (blue line) of organoid formation. Kaplan-Meier curves of overall survival estimates are presented.</a:t>
            </a:r>
            <a:endParaRPr lang="de-DE" sz="1400" dirty="0"/>
          </a:p>
        </p:txBody>
      </p:sp>
      <p:sp>
        <p:nvSpPr>
          <p:cNvPr id="9" name="Rechteck 8"/>
          <p:cNvSpPr/>
          <p:nvPr/>
        </p:nvSpPr>
        <p:spPr>
          <a:xfrm>
            <a:off x="1950219" y="5226528"/>
            <a:ext cx="49400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720725" algn="l"/>
                <a:tab pos="1431925" algn="l"/>
                <a:tab pos="2152650" algn="l"/>
                <a:tab pos="2871788" algn="l"/>
                <a:tab pos="4217988" algn="l"/>
              </a:tabLst>
            </a:pPr>
            <a:r>
              <a:rPr lang="de-DE" sz="1400">
                <a:latin typeface="Arial" panose="020B0604020202020204" pitchFamily="34" charset="0"/>
                <a:cs typeface="Arial" panose="020B0604020202020204" pitchFamily="34" charset="0"/>
              </a:rPr>
              <a:t>51	38	27	17	 8</a:t>
            </a:r>
          </a:p>
          <a:p>
            <a:pPr>
              <a:tabLst>
                <a:tab pos="720725" algn="l"/>
                <a:tab pos="1431925" algn="l"/>
                <a:tab pos="2152650" algn="l"/>
                <a:tab pos="2871788" algn="l"/>
                <a:tab pos="4217988" algn="l"/>
              </a:tabLst>
            </a:pPr>
            <a:r>
              <a:rPr lang="de-DE" sz="1400">
                <a:latin typeface="Arial" panose="020B0604020202020204" pitchFamily="34" charset="0"/>
                <a:cs typeface="Arial" panose="020B0604020202020204" pitchFamily="34" charset="0"/>
              </a:rPr>
              <a:t>68	51	25	13	 7</a:t>
            </a:r>
          </a:p>
        </p:txBody>
      </p:sp>
      <p:cxnSp>
        <p:nvCxnSpPr>
          <p:cNvPr id="12" name="Gerader Verbinder 11"/>
          <p:cNvCxnSpPr/>
          <p:nvPr/>
        </p:nvCxnSpPr>
        <p:spPr>
          <a:xfrm flipV="1">
            <a:off x="2069013" y="2379192"/>
            <a:ext cx="307730" cy="8792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 flipV="1">
            <a:off x="2069013" y="2875115"/>
            <a:ext cx="307730" cy="879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hteck 13"/>
          <p:cNvSpPr/>
          <p:nvPr/>
        </p:nvSpPr>
        <p:spPr>
          <a:xfrm>
            <a:off x="2457312" y="2205102"/>
            <a:ext cx="31399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>
                <a:latin typeface="Arial" panose="020B0604020202020204" pitchFamily="34" charset="0"/>
                <a:cs typeface="Arial" panose="020B0604020202020204" pitchFamily="34" charset="0"/>
              </a:rPr>
              <a:t>failure (no growth, fibroblast</a:t>
            </a:r>
          </a:p>
          <a:p>
            <a:r>
              <a:rPr lang="de-DE" sz="1400">
                <a:latin typeface="Arial" panose="020B0604020202020204" pitchFamily="34" charset="0"/>
                <a:cs typeface="Arial" panose="020B0604020202020204" pitchFamily="34" charset="0"/>
              </a:rPr>
              <a:t>	overgrowth)</a:t>
            </a:r>
          </a:p>
        </p:txBody>
      </p:sp>
      <p:sp>
        <p:nvSpPr>
          <p:cNvPr id="15" name="Rechteck 14"/>
          <p:cNvSpPr/>
          <p:nvPr/>
        </p:nvSpPr>
        <p:spPr>
          <a:xfrm>
            <a:off x="2457312" y="2725623"/>
            <a:ext cx="287381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>
                <a:latin typeface="Arial" panose="020B0604020202020204" pitchFamily="34" charset="0"/>
                <a:cs typeface="Arial" panose="020B0604020202020204" pitchFamily="34" charset="0"/>
              </a:rPr>
              <a:t>success (organoid formation)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783606" y="4982839"/>
            <a:ext cx="12394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>
                <a:latin typeface="Arial" panose="020B0604020202020204" pitchFamily="34" charset="0"/>
                <a:cs typeface="Arial" panose="020B0604020202020204" pitchFamily="34" charset="0"/>
              </a:rPr>
              <a:t>Pts at risk (n)</a:t>
            </a:r>
          </a:p>
        </p:txBody>
      </p:sp>
      <p:cxnSp>
        <p:nvCxnSpPr>
          <p:cNvPr id="21" name="Gerader Verbinder 20"/>
          <p:cNvCxnSpPr/>
          <p:nvPr/>
        </p:nvCxnSpPr>
        <p:spPr>
          <a:xfrm flipV="1">
            <a:off x="1581661" y="5371941"/>
            <a:ext cx="307730" cy="8792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V="1">
            <a:off x="1581661" y="5612211"/>
            <a:ext cx="307730" cy="879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1431985" y="419872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1431985" y="3459073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>
                <a:latin typeface="Arial" panose="020B0604020202020204" pitchFamily="34" charset="0"/>
                <a:cs typeface="Arial" panose="020B0604020202020204" pitchFamily="34" charset="0"/>
              </a:rPr>
              <a:t>0.2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1431985" y="4215322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>
                <a:latin typeface="Arial" panose="020B0604020202020204" pitchFamily="34" charset="0"/>
                <a:cs typeface="Arial" panose="020B0604020202020204" pitchFamily="34" charset="0"/>
              </a:rPr>
              <a:t>0.0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431985" y="2695930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>
                <a:latin typeface="Arial" panose="020B0604020202020204" pitchFamily="34" charset="0"/>
                <a:cs typeface="Arial" panose="020B0604020202020204" pitchFamily="34" charset="0"/>
              </a:rPr>
              <a:t>0.4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1431985" y="1932787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>
                <a:latin typeface="Arial" panose="020B0604020202020204" pitchFamily="34" charset="0"/>
                <a:cs typeface="Arial" panose="020B0604020202020204" pitchFamily="34" charset="0"/>
              </a:rPr>
              <a:t>0.6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431985" y="1169644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>
                <a:latin typeface="Arial" panose="020B0604020202020204" pitchFamily="34" charset="0"/>
                <a:cs typeface="Arial" panose="020B0604020202020204" pitchFamily="34" charset="0"/>
              </a:rPr>
              <a:t>0.8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3144615" y="4961286"/>
            <a:ext cx="14141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>
                <a:latin typeface="Arial" panose="020B0604020202020204" pitchFamily="34" charset="0"/>
                <a:cs typeface="Arial" panose="020B0604020202020204" pitchFamily="34" charset="0"/>
              </a:rPr>
              <a:t>Time (months)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3069279" y="57664"/>
            <a:ext cx="1518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>
                <a:latin typeface="Arial" panose="020B0604020202020204" pitchFamily="34" charset="0"/>
                <a:cs typeface="Arial" panose="020B0604020202020204" pitchFamily="34" charset="0"/>
              </a:rPr>
              <a:t>Overall survival</a:t>
            </a:r>
          </a:p>
        </p:txBody>
      </p:sp>
    </p:spTree>
    <p:extLst>
      <p:ext uri="{BB962C8B-B14F-4D97-AF65-F5344CB8AC3E}">
        <p14:creationId xmlns:p14="http://schemas.microsoft.com/office/powerpoint/2010/main" val="3707241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586466" y="134979"/>
            <a:ext cx="1623998" cy="3509612"/>
            <a:chOff x="6289195" y="1597572"/>
            <a:chExt cx="1426333" cy="3369301"/>
          </a:xfrm>
        </p:grpSpPr>
        <p:pic>
          <p:nvPicPr>
            <p:cNvPr id="3" name="Grafik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527"/>
            <a:stretch/>
          </p:blipFill>
          <p:spPr>
            <a:xfrm>
              <a:off x="6289195" y="1597572"/>
              <a:ext cx="1412189" cy="3199400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5" b="96009"/>
            <a:stretch/>
          </p:blipFill>
          <p:spPr>
            <a:xfrm>
              <a:off x="6303339" y="4798708"/>
              <a:ext cx="1412189" cy="168165"/>
            </a:xfrm>
            <a:prstGeom prst="rect">
              <a:avLst/>
            </a:prstGeom>
          </p:spPr>
        </p:pic>
      </p:grpSp>
      <p:grpSp>
        <p:nvGrpSpPr>
          <p:cNvPr id="5" name="Gruppieren 4"/>
          <p:cNvGrpSpPr/>
          <p:nvPr/>
        </p:nvGrpSpPr>
        <p:grpSpPr>
          <a:xfrm>
            <a:off x="2691584" y="482530"/>
            <a:ext cx="1503045" cy="3195738"/>
            <a:chOff x="7715526" y="1587062"/>
            <a:chExt cx="1396557" cy="3406242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5870"/>
            <a:stretch/>
          </p:blipFill>
          <p:spPr>
            <a:xfrm>
              <a:off x="7715526" y="4810120"/>
              <a:ext cx="1396555" cy="183184"/>
            </a:xfrm>
            <a:prstGeom prst="rect">
              <a:avLst/>
            </a:prstGeom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330"/>
            <a:stretch/>
          </p:blipFill>
          <p:spPr>
            <a:xfrm>
              <a:off x="7715528" y="1587062"/>
              <a:ext cx="1396555" cy="3223059"/>
            </a:xfrm>
            <a:prstGeom prst="rect">
              <a:avLst/>
            </a:prstGeom>
          </p:spPr>
        </p:pic>
      </p:grpSp>
      <p:sp>
        <p:nvSpPr>
          <p:cNvPr id="8" name="Textfeld 7"/>
          <p:cNvSpPr txBox="1"/>
          <p:nvPr/>
        </p:nvSpPr>
        <p:spPr>
          <a:xfrm>
            <a:off x="338744" y="3959262"/>
            <a:ext cx="1871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HN059 3DP1 </a:t>
            </a:r>
          </a:p>
          <a:p>
            <a:pPr algn="ctr"/>
            <a:r>
              <a:rPr lang="de-DE" sz="1200">
                <a:latin typeface="Arial" panose="020B0604020202020204" pitchFamily="34" charset="0"/>
                <a:cs typeface="Arial" panose="020B0604020202020204" pitchFamily="34" charset="0"/>
              </a:rPr>
              <a:t>PDO complete+2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(FWD)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2517362" y="3959262"/>
            <a:ext cx="1871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HN059 3DP1 </a:t>
            </a:r>
          </a:p>
          <a:p>
            <a:pPr algn="ctr"/>
            <a:r>
              <a:rPr lang="de-DE" sz="1200">
                <a:latin typeface="Arial" panose="020B0604020202020204" pitchFamily="34" charset="0"/>
                <a:cs typeface="Arial" panose="020B0604020202020204" pitchFamily="34" charset="0"/>
              </a:rPr>
              <a:t>PDO complete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(FWD)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5056634" y="482530"/>
            <a:ext cx="1604812" cy="3186489"/>
            <a:chOff x="5064002" y="2806262"/>
            <a:chExt cx="1407381" cy="2960269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 rotWithShape="1">
            <a:blip r:embed="rId4"/>
            <a:srcRect b="95561"/>
            <a:stretch/>
          </p:blipFill>
          <p:spPr>
            <a:xfrm>
              <a:off x="5064002" y="5556358"/>
              <a:ext cx="1407381" cy="210173"/>
            </a:xfrm>
            <a:prstGeom prst="rect">
              <a:avLst/>
            </a:prstGeom>
          </p:spPr>
        </p:pic>
        <p:pic>
          <p:nvPicPr>
            <p:cNvPr id="11" name="Grafik 10"/>
            <p:cNvPicPr>
              <a:picLocks noChangeAspect="1"/>
            </p:cNvPicPr>
            <p:nvPr/>
          </p:nvPicPr>
          <p:blipFill rotWithShape="1">
            <a:blip r:embed="rId4"/>
            <a:srcRect t="41620"/>
            <a:stretch/>
          </p:blipFill>
          <p:spPr>
            <a:xfrm>
              <a:off x="5064002" y="2806262"/>
              <a:ext cx="1407381" cy="2764254"/>
            </a:xfrm>
            <a:prstGeom prst="rect">
              <a:avLst/>
            </a:prstGeom>
          </p:spPr>
        </p:pic>
      </p:grpSp>
      <p:sp>
        <p:nvSpPr>
          <p:cNvPr id="15" name="Textfeld 14"/>
          <p:cNvSpPr txBox="1"/>
          <p:nvPr/>
        </p:nvSpPr>
        <p:spPr>
          <a:xfrm>
            <a:off x="4963043" y="3959266"/>
            <a:ext cx="1871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HN059 3DP1 </a:t>
            </a:r>
          </a:p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PDO complete+2 (RVD)</a:t>
            </a:r>
          </a:p>
        </p:txBody>
      </p:sp>
      <p:grpSp>
        <p:nvGrpSpPr>
          <p:cNvPr id="21" name="Gruppieren 20"/>
          <p:cNvGrpSpPr/>
          <p:nvPr/>
        </p:nvGrpSpPr>
        <p:grpSpPr>
          <a:xfrm>
            <a:off x="7119900" y="701950"/>
            <a:ext cx="1652033" cy="2953135"/>
            <a:chOff x="5315729" y="2049517"/>
            <a:chExt cx="2562225" cy="4279383"/>
          </a:xfrm>
        </p:grpSpPr>
        <p:pic>
          <p:nvPicPr>
            <p:cNvPr id="19" name="Grafik 18"/>
            <p:cNvPicPr>
              <a:picLocks noChangeAspect="1"/>
            </p:cNvPicPr>
            <p:nvPr/>
          </p:nvPicPr>
          <p:blipFill rotWithShape="1">
            <a:blip r:embed="rId5"/>
            <a:srcRect b="95980"/>
            <a:stretch/>
          </p:blipFill>
          <p:spPr>
            <a:xfrm>
              <a:off x="5315731" y="5985835"/>
              <a:ext cx="2536552" cy="343065"/>
            </a:xfrm>
            <a:prstGeom prst="rect">
              <a:avLst/>
            </a:prstGeom>
          </p:spPr>
        </p:pic>
        <p:pic>
          <p:nvPicPr>
            <p:cNvPr id="20" name="Grafik 19"/>
            <p:cNvPicPr>
              <a:picLocks noChangeAspect="1"/>
            </p:cNvPicPr>
            <p:nvPr/>
          </p:nvPicPr>
          <p:blipFill rotWithShape="1">
            <a:blip r:embed="rId5"/>
            <a:srcRect t="53810"/>
            <a:stretch/>
          </p:blipFill>
          <p:spPr>
            <a:xfrm>
              <a:off x="5315729" y="2049517"/>
              <a:ext cx="2562225" cy="3981614"/>
            </a:xfrm>
            <a:prstGeom prst="rect">
              <a:avLst/>
            </a:prstGeom>
          </p:spPr>
        </p:pic>
      </p:grpSp>
      <p:sp>
        <p:nvSpPr>
          <p:cNvPr id="22" name="Textfeld 21"/>
          <p:cNvSpPr txBox="1"/>
          <p:nvPr/>
        </p:nvSpPr>
        <p:spPr>
          <a:xfrm>
            <a:off x="6984505" y="3959266"/>
            <a:ext cx="1871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HN059 3DP1 </a:t>
            </a:r>
          </a:p>
          <a:p>
            <a:pPr algn="ctr"/>
            <a:r>
              <a:rPr lang="de-DE" sz="1200">
                <a:latin typeface="Arial" panose="020B0604020202020204" pitchFamily="34" charset="0"/>
                <a:cs typeface="Arial" panose="020B0604020202020204" pitchFamily="34" charset="0"/>
              </a:rPr>
              <a:t>PDO complete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(RVD)</a:t>
            </a:r>
          </a:p>
        </p:txBody>
      </p:sp>
      <p:sp>
        <p:nvSpPr>
          <p:cNvPr id="13" name="Rechteck 12"/>
          <p:cNvSpPr/>
          <p:nvPr/>
        </p:nvSpPr>
        <p:spPr>
          <a:xfrm>
            <a:off x="468702" y="4768052"/>
            <a:ext cx="9307596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Supplementary Figure S6: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Exploiting Wnt3a independency for tumour organoid enrichment. </a:t>
            </a:r>
            <a:r>
              <a:rPr lang="en-GB" sz="1400" dirty="0">
                <a:ea typeface="Calibri" panose="020F0502020204030204" pitchFamily="34" charset="0"/>
                <a:cs typeface="Times New Roman" panose="02020603050405020304" pitchFamily="18" charset="0"/>
              </a:rPr>
              <a:t>HN059 o</a:t>
            </a:r>
            <a:r>
              <a:rPr lang="en-US" sz="1400" dirty="0" err="1">
                <a:ea typeface="Calibri" panose="020F0502020204030204" pitchFamily="34" charset="0"/>
                <a:cs typeface="Arial" panose="020B0604020202020204" pitchFamily="34" charset="0"/>
              </a:rPr>
              <a:t>rganoids</a:t>
            </a:r>
            <a:r>
              <a:rPr lang="en-US" sz="1400" dirty="0">
                <a:ea typeface="Calibri" panose="020F0502020204030204" pitchFamily="34" charset="0"/>
                <a:cs typeface="Arial" panose="020B0604020202020204" pitchFamily="34" charset="0"/>
              </a:rPr>
              <a:t> cultured in the absence of </a:t>
            </a:r>
            <a:r>
              <a:rPr lang="en-US" sz="1400" dirty="0" err="1">
                <a:ea typeface="Calibri" panose="020F0502020204030204" pitchFamily="34" charset="0"/>
                <a:cs typeface="Arial" panose="020B0604020202020204" pitchFamily="34" charset="0"/>
              </a:rPr>
              <a:t>Wnt</a:t>
            </a:r>
            <a:r>
              <a:rPr lang="en-US" sz="1400" dirty="0">
                <a:ea typeface="Calibri" panose="020F0502020204030204" pitchFamily="34" charset="0"/>
                <a:cs typeface="Arial" panose="020B0604020202020204" pitchFamily="34" charset="0"/>
              </a:rPr>
              <a:t> activating factors (PDO complete medium) display a higher allelic frequency of the </a:t>
            </a:r>
            <a:r>
              <a:rPr lang="en-US" sz="1400" i="1" dirty="0">
                <a:ea typeface="Calibri" panose="020F0502020204030204" pitchFamily="34" charset="0"/>
                <a:cs typeface="Arial" panose="020B0604020202020204" pitchFamily="34" charset="0"/>
              </a:rPr>
              <a:t>TP53</a:t>
            </a:r>
            <a:r>
              <a:rPr lang="en-US" sz="1400" dirty="0">
                <a:ea typeface="Calibri" panose="020F0502020204030204" pitchFamily="34" charset="0"/>
                <a:cs typeface="Arial" panose="020B0604020202020204" pitchFamily="34" charset="0"/>
              </a:rPr>
              <a:t> E388Q mutant variant compared to culture in the presence of </a:t>
            </a:r>
            <a:r>
              <a:rPr lang="en-US" sz="1400" dirty="0" err="1">
                <a:ea typeface="Calibri" panose="020F0502020204030204" pitchFamily="34" charset="0"/>
                <a:cs typeface="Arial" panose="020B0604020202020204" pitchFamily="34" charset="0"/>
              </a:rPr>
              <a:t>Wnt</a:t>
            </a:r>
            <a:r>
              <a:rPr lang="en-US" sz="1400" dirty="0">
                <a:ea typeface="Calibri" panose="020F0502020204030204" pitchFamily="34" charset="0"/>
                <a:cs typeface="Arial" panose="020B0604020202020204" pitchFamily="34" charset="0"/>
              </a:rPr>
              <a:t> activating factors (PDO complete+2). Electropherograms from Sanger sequencing showing the c.1162 C&gt;G substitution in exon 11 of  </a:t>
            </a:r>
            <a:r>
              <a:rPr lang="en-US" sz="1400" i="1" dirty="0">
                <a:ea typeface="Calibri" panose="020F0502020204030204" pitchFamily="34" charset="0"/>
                <a:cs typeface="Arial" panose="020B0604020202020204" pitchFamily="34" charset="0"/>
              </a:rPr>
              <a:t>TP53</a:t>
            </a:r>
            <a:r>
              <a:rPr lang="en-US" sz="1400" dirty="0">
                <a:ea typeface="Calibri" panose="020F0502020204030204" pitchFamily="34" charset="0"/>
                <a:cs typeface="Arial" panose="020B0604020202020204" pitchFamily="34" charset="0"/>
              </a:rPr>
              <a:t> (indicated by the red arrow) are presented.</a:t>
            </a:r>
            <a:endParaRPr lang="de-DE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1225685" y="1293779"/>
            <a:ext cx="9728" cy="44747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>
            <a:off x="3158247" y="1293779"/>
            <a:ext cx="9728" cy="44747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>
          <a:xfrm>
            <a:off x="5810658" y="1293779"/>
            <a:ext cx="9728" cy="44747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/>
          <p:nvPr/>
        </p:nvCxnSpPr>
        <p:spPr>
          <a:xfrm>
            <a:off x="7898862" y="1293779"/>
            <a:ext cx="9728" cy="44747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9897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695</Words>
  <Application>Microsoft Office PowerPoint</Application>
  <PresentationFormat>Breitbild</PresentationFormat>
  <Paragraphs>104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Charité Universitaetsmedizin Berlin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Tinhofer-Keilholz, Ingeborg</dc:creator>
  <cp:lastModifiedBy>Tinhofer-Keilholz, Ingeborg</cp:lastModifiedBy>
  <cp:revision>292</cp:revision>
  <dcterms:created xsi:type="dcterms:W3CDTF">2023-11-27T10:57:42Z</dcterms:created>
  <dcterms:modified xsi:type="dcterms:W3CDTF">2024-09-21T13:06:15Z</dcterms:modified>
</cp:coreProperties>
</file>