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309" r:id="rId3"/>
    <p:sldId id="265" r:id="rId4"/>
    <p:sldId id="326" r:id="rId5"/>
    <p:sldId id="318" r:id="rId6"/>
    <p:sldId id="319" r:id="rId7"/>
    <p:sldId id="259" r:id="rId8"/>
    <p:sldId id="320" r:id="rId9"/>
    <p:sldId id="288" r:id="rId10"/>
    <p:sldId id="325" r:id="rId11"/>
    <p:sldId id="328" r:id="rId12"/>
    <p:sldId id="321" r:id="rId13"/>
    <p:sldId id="322" r:id="rId14"/>
    <p:sldId id="323" r:id="rId15"/>
    <p:sldId id="283" r:id="rId16"/>
    <p:sldId id="307" r:id="rId17"/>
    <p:sldId id="324" r:id="rId18"/>
    <p:sldId id="285" r:id="rId19"/>
    <p:sldId id="327" r:id="rId20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Luft" initials="JL" lastIdx="11" clrIdx="0"/>
  <p:cmAuthor id="2" name="dregerpeter" initials="d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/>
    <p:restoredTop sz="94663" autoAdjust="0"/>
  </p:normalViewPr>
  <p:slideViewPr>
    <p:cSldViewPr>
      <p:cViewPr varScale="1">
        <p:scale>
          <a:sx n="101" d="100"/>
          <a:sy n="101" d="100"/>
        </p:scale>
        <p:origin x="2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12-28T23:44:05.992" idx="2">
    <p:pos x="5084" y="2484"/>
    <p:text>ATG effect zeigt in die entgegengesetzte Richtung im Vergleich zur TC. Double check please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99395-B99B-4B21-9BE4-BE5FE1603EF6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BF1DE-F33C-4419-9DD9-257C0B00B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993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2EF10-F1E2-4A37-9A71-4C1487E15703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5CD3E-F078-42A3-BC87-4A46248F71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5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5CD3E-F078-42A3-BC87-4A46248F71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0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5CD3E-F078-42A3-BC87-4A46248F71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84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5CD3E-F078-42A3-BC87-4A46248F71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7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4746864-222E-DE42-87BD-8D388A42672C}"/>
              </a:ext>
            </a:extLst>
          </p:cNvPr>
          <p:cNvSpPr txBox="1"/>
          <p:nvPr/>
        </p:nvSpPr>
        <p:spPr>
          <a:xfrm>
            <a:off x="395536" y="260648"/>
            <a:ext cx="8367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/>
              <a:t>Suppl</a:t>
            </a:r>
            <a:r>
              <a:rPr lang="de-DE" sz="1200" b="1" dirty="0"/>
              <a:t>. </a:t>
            </a:r>
            <a:r>
              <a:rPr lang="de-DE" sz="1200" b="1" dirty="0" err="1"/>
              <a:t>Figure</a:t>
            </a:r>
            <a:r>
              <a:rPr lang="de-DE" sz="1200" b="1" dirty="0"/>
              <a:t> 1: M</a:t>
            </a:r>
            <a:r>
              <a:rPr lang="en-GB" sz="1200" b="1" dirty="0" err="1"/>
              <a:t>aximally</a:t>
            </a:r>
            <a:r>
              <a:rPr lang="en-GB" sz="1200" b="1" dirty="0"/>
              <a:t> selected log rank statistics with maximum bilirubin d0-28 with endpoint non-relapse mortality after day+28.</a:t>
            </a:r>
          </a:p>
          <a:p>
            <a:endParaRPr lang="en-GB" sz="1200" dirty="0"/>
          </a:p>
          <a:p>
            <a:r>
              <a:rPr lang="en-GB" sz="1200" dirty="0"/>
              <a:t>Training cohort  (n=873), all patients who survived the first 28 days after </a:t>
            </a:r>
            <a:r>
              <a:rPr lang="en-GB" sz="1200" dirty="0" err="1"/>
              <a:t>alloSCT</a:t>
            </a:r>
            <a:endParaRPr lang="en-GB" sz="1200" dirty="0"/>
          </a:p>
          <a:p>
            <a:r>
              <a:rPr lang="en-GB" sz="1200" dirty="0"/>
              <a:t>Number of events = 174. </a:t>
            </a:r>
          </a:p>
          <a:p>
            <a:r>
              <a:rPr lang="en-GB" sz="1200" dirty="0"/>
              <a:t>Estimated cut point 3.6 mg/dl, p=0.0098.</a:t>
            </a:r>
            <a:endParaRPr lang="de-DE" sz="1200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916023" y="1399968"/>
            <a:ext cx="4317981" cy="4984601"/>
            <a:chOff x="249" y="1113"/>
            <a:chExt cx="2008" cy="2318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113"/>
              <a:ext cx="2002" cy="2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49" y="1113"/>
              <a:ext cx="2008" cy="23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607" y="2522"/>
              <a:ext cx="33" cy="256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698" y="2486"/>
              <a:ext cx="27" cy="132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752" y="2615"/>
              <a:ext cx="6" cy="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782" y="2621"/>
              <a:ext cx="33" cy="262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839" y="2952"/>
              <a:ext cx="9" cy="1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V="1">
              <a:off x="869" y="2726"/>
              <a:ext cx="33" cy="23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V="1">
              <a:off x="1005" y="2446"/>
              <a:ext cx="27" cy="11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1053" y="2443"/>
              <a:ext cx="15" cy="34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1104" y="2474"/>
              <a:ext cx="3" cy="6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1176" y="2103"/>
              <a:ext cx="33" cy="247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V="1">
              <a:off x="1227" y="1992"/>
              <a:ext cx="18" cy="42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V="1">
              <a:off x="1270" y="1844"/>
              <a:ext cx="21" cy="7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V="1">
              <a:off x="1321" y="1772"/>
              <a:ext cx="6" cy="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 flipV="1">
              <a:off x="1538" y="1703"/>
              <a:ext cx="9" cy="1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V="1">
              <a:off x="1577" y="1571"/>
              <a:ext cx="21" cy="66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V="1">
              <a:off x="1628" y="1498"/>
              <a:ext cx="6" cy="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1658" y="1504"/>
              <a:ext cx="33" cy="28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1700" y="1863"/>
              <a:ext cx="33" cy="21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V="1">
              <a:off x="1772" y="2085"/>
              <a:ext cx="21" cy="12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1977" y="2016"/>
              <a:ext cx="6" cy="12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589" y="2802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27"/>
            <p:cNvSpPr>
              <a:spLocks noChangeArrowheads="1"/>
            </p:cNvSpPr>
            <p:nvPr/>
          </p:nvSpPr>
          <p:spPr bwMode="auto">
            <a:xfrm>
              <a:off x="634" y="2474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Oval 28"/>
            <p:cNvSpPr>
              <a:spLocks noChangeArrowheads="1"/>
            </p:cNvSpPr>
            <p:nvPr/>
          </p:nvSpPr>
          <p:spPr bwMode="auto">
            <a:xfrm>
              <a:off x="676" y="2437"/>
              <a:ext cx="25" cy="25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Oval 29"/>
            <p:cNvSpPr>
              <a:spLocks noChangeArrowheads="1"/>
            </p:cNvSpPr>
            <p:nvPr/>
          </p:nvSpPr>
          <p:spPr bwMode="auto">
            <a:xfrm>
              <a:off x="722" y="2642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Oval 30"/>
            <p:cNvSpPr>
              <a:spLocks noChangeArrowheads="1"/>
            </p:cNvSpPr>
            <p:nvPr/>
          </p:nvSpPr>
          <p:spPr bwMode="auto">
            <a:xfrm>
              <a:off x="764" y="2573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Oval 31"/>
            <p:cNvSpPr>
              <a:spLocks noChangeArrowheads="1"/>
            </p:cNvSpPr>
            <p:nvPr/>
          </p:nvSpPr>
          <p:spPr bwMode="auto">
            <a:xfrm>
              <a:off x="809" y="2907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Oval 32"/>
            <p:cNvSpPr>
              <a:spLocks noChangeArrowheads="1"/>
            </p:cNvSpPr>
            <p:nvPr/>
          </p:nvSpPr>
          <p:spPr bwMode="auto">
            <a:xfrm>
              <a:off x="851" y="2988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Oval 33"/>
            <p:cNvSpPr>
              <a:spLocks noChangeArrowheads="1"/>
            </p:cNvSpPr>
            <p:nvPr/>
          </p:nvSpPr>
          <p:spPr bwMode="auto">
            <a:xfrm>
              <a:off x="896" y="2678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Oval 34"/>
            <p:cNvSpPr>
              <a:spLocks noChangeArrowheads="1"/>
            </p:cNvSpPr>
            <p:nvPr/>
          </p:nvSpPr>
          <p:spPr bwMode="auto">
            <a:xfrm>
              <a:off x="938" y="2630"/>
              <a:ext cx="25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Oval 35"/>
            <p:cNvSpPr>
              <a:spLocks noChangeArrowheads="1"/>
            </p:cNvSpPr>
            <p:nvPr/>
          </p:nvSpPr>
          <p:spPr bwMode="auto">
            <a:xfrm>
              <a:off x="984" y="2585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Oval 36"/>
            <p:cNvSpPr>
              <a:spLocks noChangeArrowheads="1"/>
            </p:cNvSpPr>
            <p:nvPr/>
          </p:nvSpPr>
          <p:spPr bwMode="auto">
            <a:xfrm>
              <a:off x="1026" y="2398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Oval 37"/>
            <p:cNvSpPr>
              <a:spLocks noChangeArrowheads="1"/>
            </p:cNvSpPr>
            <p:nvPr/>
          </p:nvSpPr>
          <p:spPr bwMode="auto">
            <a:xfrm>
              <a:off x="1071" y="2498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Oval 38"/>
            <p:cNvSpPr>
              <a:spLocks noChangeArrowheads="1"/>
            </p:cNvSpPr>
            <p:nvPr/>
          </p:nvSpPr>
          <p:spPr bwMode="auto">
            <a:xfrm>
              <a:off x="1116" y="2428"/>
              <a:ext cx="24" cy="25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Oval 39"/>
            <p:cNvSpPr>
              <a:spLocks noChangeArrowheads="1"/>
            </p:cNvSpPr>
            <p:nvPr/>
          </p:nvSpPr>
          <p:spPr bwMode="auto">
            <a:xfrm>
              <a:off x="1158" y="2374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Oval 40"/>
            <p:cNvSpPr>
              <a:spLocks noChangeArrowheads="1"/>
            </p:cNvSpPr>
            <p:nvPr/>
          </p:nvSpPr>
          <p:spPr bwMode="auto">
            <a:xfrm>
              <a:off x="1203" y="2055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Oval 41"/>
            <p:cNvSpPr>
              <a:spLocks noChangeArrowheads="1"/>
            </p:cNvSpPr>
            <p:nvPr/>
          </p:nvSpPr>
          <p:spPr bwMode="auto">
            <a:xfrm>
              <a:off x="1245" y="1947"/>
              <a:ext cx="25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Oval 42"/>
            <p:cNvSpPr>
              <a:spLocks noChangeArrowheads="1"/>
            </p:cNvSpPr>
            <p:nvPr/>
          </p:nvSpPr>
          <p:spPr bwMode="auto">
            <a:xfrm>
              <a:off x="1291" y="1799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Oval 43"/>
            <p:cNvSpPr>
              <a:spLocks noChangeArrowheads="1"/>
            </p:cNvSpPr>
            <p:nvPr/>
          </p:nvSpPr>
          <p:spPr bwMode="auto">
            <a:xfrm>
              <a:off x="1333" y="1730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Oval 44"/>
            <p:cNvSpPr>
              <a:spLocks noChangeArrowheads="1"/>
            </p:cNvSpPr>
            <p:nvPr/>
          </p:nvSpPr>
          <p:spPr bwMode="auto">
            <a:xfrm>
              <a:off x="1378" y="1772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Oval 45"/>
            <p:cNvSpPr>
              <a:spLocks noChangeArrowheads="1"/>
            </p:cNvSpPr>
            <p:nvPr/>
          </p:nvSpPr>
          <p:spPr bwMode="auto">
            <a:xfrm>
              <a:off x="1420" y="1715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Oval 46"/>
            <p:cNvSpPr>
              <a:spLocks noChangeArrowheads="1"/>
            </p:cNvSpPr>
            <p:nvPr/>
          </p:nvSpPr>
          <p:spPr bwMode="auto">
            <a:xfrm>
              <a:off x="1465" y="1682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Oval 47"/>
            <p:cNvSpPr>
              <a:spLocks noChangeArrowheads="1"/>
            </p:cNvSpPr>
            <p:nvPr/>
          </p:nvSpPr>
          <p:spPr bwMode="auto">
            <a:xfrm>
              <a:off x="1507" y="1739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Oval 48"/>
            <p:cNvSpPr>
              <a:spLocks noChangeArrowheads="1"/>
            </p:cNvSpPr>
            <p:nvPr/>
          </p:nvSpPr>
          <p:spPr bwMode="auto">
            <a:xfrm>
              <a:off x="1553" y="1661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Oval 49"/>
            <p:cNvSpPr>
              <a:spLocks noChangeArrowheads="1"/>
            </p:cNvSpPr>
            <p:nvPr/>
          </p:nvSpPr>
          <p:spPr bwMode="auto">
            <a:xfrm>
              <a:off x="1598" y="1525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Oval 50"/>
            <p:cNvSpPr>
              <a:spLocks noChangeArrowheads="1"/>
            </p:cNvSpPr>
            <p:nvPr/>
          </p:nvSpPr>
          <p:spPr bwMode="auto">
            <a:xfrm>
              <a:off x="1640" y="1456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Oval 51"/>
            <p:cNvSpPr>
              <a:spLocks noChangeArrowheads="1"/>
            </p:cNvSpPr>
            <p:nvPr/>
          </p:nvSpPr>
          <p:spPr bwMode="auto">
            <a:xfrm>
              <a:off x="1685" y="1814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Oval 52"/>
            <p:cNvSpPr>
              <a:spLocks noChangeArrowheads="1"/>
            </p:cNvSpPr>
            <p:nvPr/>
          </p:nvSpPr>
          <p:spPr bwMode="auto">
            <a:xfrm>
              <a:off x="1727" y="2097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Oval 53"/>
            <p:cNvSpPr>
              <a:spLocks noChangeArrowheads="1"/>
            </p:cNvSpPr>
            <p:nvPr/>
          </p:nvSpPr>
          <p:spPr bwMode="auto">
            <a:xfrm>
              <a:off x="1814" y="2061"/>
              <a:ext cx="25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Oval 54"/>
            <p:cNvSpPr>
              <a:spLocks noChangeArrowheads="1"/>
            </p:cNvSpPr>
            <p:nvPr/>
          </p:nvSpPr>
          <p:spPr bwMode="auto">
            <a:xfrm>
              <a:off x="1860" y="2043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Oval 55"/>
            <p:cNvSpPr>
              <a:spLocks noChangeArrowheads="1"/>
            </p:cNvSpPr>
            <p:nvPr/>
          </p:nvSpPr>
          <p:spPr bwMode="auto">
            <a:xfrm>
              <a:off x="1902" y="2025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Oval 56"/>
            <p:cNvSpPr>
              <a:spLocks noChangeArrowheads="1"/>
            </p:cNvSpPr>
            <p:nvPr/>
          </p:nvSpPr>
          <p:spPr bwMode="auto">
            <a:xfrm>
              <a:off x="1947" y="1974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Oval 57"/>
            <p:cNvSpPr>
              <a:spLocks noChangeArrowheads="1"/>
            </p:cNvSpPr>
            <p:nvPr/>
          </p:nvSpPr>
          <p:spPr bwMode="auto">
            <a:xfrm>
              <a:off x="1989" y="2049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Oval 58"/>
            <p:cNvSpPr>
              <a:spLocks noChangeArrowheads="1"/>
            </p:cNvSpPr>
            <p:nvPr/>
          </p:nvSpPr>
          <p:spPr bwMode="auto">
            <a:xfrm>
              <a:off x="2034" y="2046"/>
              <a:ext cx="24" cy="24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Line 59"/>
            <p:cNvSpPr>
              <a:spLocks noChangeShapeType="1"/>
            </p:cNvSpPr>
            <p:nvPr/>
          </p:nvSpPr>
          <p:spPr bwMode="auto">
            <a:xfrm>
              <a:off x="734" y="3061"/>
              <a:ext cx="1312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Line 60"/>
            <p:cNvSpPr>
              <a:spLocks noChangeShapeType="1"/>
            </p:cNvSpPr>
            <p:nvPr/>
          </p:nvSpPr>
          <p:spPr bwMode="auto">
            <a:xfrm>
              <a:off x="734" y="3061"/>
              <a:ext cx="0" cy="36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Line 61"/>
            <p:cNvSpPr>
              <a:spLocks noChangeShapeType="1"/>
            </p:cNvSpPr>
            <p:nvPr/>
          </p:nvSpPr>
          <p:spPr bwMode="auto">
            <a:xfrm>
              <a:off x="950" y="3061"/>
              <a:ext cx="0" cy="36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Line 62"/>
            <p:cNvSpPr>
              <a:spLocks noChangeShapeType="1"/>
            </p:cNvSpPr>
            <p:nvPr/>
          </p:nvSpPr>
          <p:spPr bwMode="auto">
            <a:xfrm>
              <a:off x="1170" y="3061"/>
              <a:ext cx="0" cy="36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Line 63"/>
            <p:cNvSpPr>
              <a:spLocks noChangeShapeType="1"/>
            </p:cNvSpPr>
            <p:nvPr/>
          </p:nvSpPr>
          <p:spPr bwMode="auto">
            <a:xfrm>
              <a:off x="1390" y="3061"/>
              <a:ext cx="0" cy="36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Line 64"/>
            <p:cNvSpPr>
              <a:spLocks noChangeShapeType="1"/>
            </p:cNvSpPr>
            <p:nvPr/>
          </p:nvSpPr>
          <p:spPr bwMode="auto">
            <a:xfrm>
              <a:off x="1610" y="3061"/>
              <a:ext cx="0" cy="36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Line 65"/>
            <p:cNvSpPr>
              <a:spLocks noChangeShapeType="1"/>
            </p:cNvSpPr>
            <p:nvPr/>
          </p:nvSpPr>
          <p:spPr bwMode="auto">
            <a:xfrm>
              <a:off x="1827" y="3061"/>
              <a:ext cx="0" cy="36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Line 66"/>
            <p:cNvSpPr>
              <a:spLocks noChangeShapeType="1"/>
            </p:cNvSpPr>
            <p:nvPr/>
          </p:nvSpPr>
          <p:spPr bwMode="auto">
            <a:xfrm>
              <a:off x="2046" y="3061"/>
              <a:ext cx="0" cy="36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Rectangle 67"/>
            <p:cNvSpPr>
              <a:spLocks noChangeArrowheads="1"/>
            </p:cNvSpPr>
            <p:nvPr/>
          </p:nvSpPr>
          <p:spPr bwMode="auto">
            <a:xfrm>
              <a:off x="677" y="3139"/>
              <a:ext cx="11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68"/>
            <p:cNvSpPr>
              <a:spLocks noChangeArrowheads="1"/>
            </p:cNvSpPr>
            <p:nvPr/>
          </p:nvSpPr>
          <p:spPr bwMode="auto">
            <a:xfrm>
              <a:off x="893" y="3139"/>
              <a:ext cx="11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69"/>
            <p:cNvSpPr>
              <a:spLocks noChangeArrowheads="1"/>
            </p:cNvSpPr>
            <p:nvPr/>
          </p:nvSpPr>
          <p:spPr bwMode="auto">
            <a:xfrm>
              <a:off x="1113" y="3139"/>
              <a:ext cx="11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2.5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70"/>
            <p:cNvSpPr>
              <a:spLocks noChangeArrowheads="1"/>
            </p:cNvSpPr>
            <p:nvPr/>
          </p:nvSpPr>
          <p:spPr bwMode="auto">
            <a:xfrm>
              <a:off x="1333" y="3139"/>
              <a:ext cx="11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71"/>
            <p:cNvSpPr>
              <a:spLocks noChangeArrowheads="1"/>
            </p:cNvSpPr>
            <p:nvPr/>
          </p:nvSpPr>
          <p:spPr bwMode="auto">
            <a:xfrm>
              <a:off x="1553" y="3139"/>
              <a:ext cx="11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3.5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72"/>
            <p:cNvSpPr>
              <a:spLocks noChangeArrowheads="1"/>
            </p:cNvSpPr>
            <p:nvPr/>
          </p:nvSpPr>
          <p:spPr bwMode="auto">
            <a:xfrm>
              <a:off x="1770" y="3139"/>
              <a:ext cx="11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73"/>
            <p:cNvSpPr>
              <a:spLocks noChangeArrowheads="1"/>
            </p:cNvSpPr>
            <p:nvPr/>
          </p:nvSpPr>
          <p:spPr bwMode="auto">
            <a:xfrm>
              <a:off x="1989" y="3139"/>
              <a:ext cx="11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4.5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Line 74"/>
            <p:cNvSpPr>
              <a:spLocks noChangeShapeType="1"/>
            </p:cNvSpPr>
            <p:nvPr/>
          </p:nvSpPr>
          <p:spPr bwMode="auto">
            <a:xfrm flipV="1">
              <a:off x="544" y="1537"/>
              <a:ext cx="0" cy="1484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Line 75"/>
            <p:cNvSpPr>
              <a:spLocks noChangeShapeType="1"/>
            </p:cNvSpPr>
            <p:nvPr/>
          </p:nvSpPr>
          <p:spPr bwMode="auto">
            <a:xfrm flipH="1">
              <a:off x="508" y="3021"/>
              <a:ext cx="36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Line 76"/>
            <p:cNvSpPr>
              <a:spLocks noChangeShapeType="1"/>
            </p:cNvSpPr>
            <p:nvPr/>
          </p:nvSpPr>
          <p:spPr bwMode="auto">
            <a:xfrm flipH="1">
              <a:off x="508" y="2528"/>
              <a:ext cx="36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Line 77"/>
            <p:cNvSpPr>
              <a:spLocks noChangeShapeType="1"/>
            </p:cNvSpPr>
            <p:nvPr/>
          </p:nvSpPr>
          <p:spPr bwMode="auto">
            <a:xfrm flipH="1">
              <a:off x="508" y="2031"/>
              <a:ext cx="36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Line 78"/>
            <p:cNvSpPr>
              <a:spLocks noChangeShapeType="1"/>
            </p:cNvSpPr>
            <p:nvPr/>
          </p:nvSpPr>
          <p:spPr bwMode="auto">
            <a:xfrm flipH="1">
              <a:off x="508" y="1537"/>
              <a:ext cx="36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Rectangle 79"/>
            <p:cNvSpPr>
              <a:spLocks noChangeArrowheads="1"/>
            </p:cNvSpPr>
            <p:nvPr/>
          </p:nvSpPr>
          <p:spPr bwMode="auto">
            <a:xfrm rot="16200000">
              <a:off x="389" y="2977"/>
              <a:ext cx="11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80"/>
            <p:cNvSpPr>
              <a:spLocks noChangeArrowheads="1"/>
            </p:cNvSpPr>
            <p:nvPr/>
          </p:nvSpPr>
          <p:spPr bwMode="auto">
            <a:xfrm rot="16200000">
              <a:off x="389" y="2484"/>
              <a:ext cx="11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81"/>
            <p:cNvSpPr>
              <a:spLocks noChangeArrowheads="1"/>
            </p:cNvSpPr>
            <p:nvPr/>
          </p:nvSpPr>
          <p:spPr bwMode="auto">
            <a:xfrm rot="16200000">
              <a:off x="389" y="1987"/>
              <a:ext cx="11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82"/>
            <p:cNvSpPr>
              <a:spLocks noChangeArrowheads="1"/>
            </p:cNvSpPr>
            <p:nvPr/>
          </p:nvSpPr>
          <p:spPr bwMode="auto">
            <a:xfrm rot="16200000">
              <a:off x="389" y="1493"/>
              <a:ext cx="11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Rectangle 83"/>
            <p:cNvSpPr>
              <a:spLocks noChangeArrowheads="1"/>
            </p:cNvSpPr>
            <p:nvPr/>
          </p:nvSpPr>
          <p:spPr bwMode="auto">
            <a:xfrm>
              <a:off x="544" y="1408"/>
              <a:ext cx="1559" cy="1653"/>
            </a:xfrm>
            <a:prstGeom prst="rect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Rectangle 84"/>
            <p:cNvSpPr>
              <a:spLocks noChangeArrowheads="1"/>
            </p:cNvSpPr>
            <p:nvPr/>
          </p:nvSpPr>
          <p:spPr bwMode="auto">
            <a:xfrm>
              <a:off x="1210" y="3211"/>
              <a:ext cx="22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Bilimax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Rectangle 85"/>
            <p:cNvSpPr>
              <a:spLocks noChangeArrowheads="1"/>
            </p:cNvSpPr>
            <p:nvPr/>
          </p:nvSpPr>
          <p:spPr bwMode="auto">
            <a:xfrm rot="16200000">
              <a:off x="-47" y="2189"/>
              <a:ext cx="84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Standardized Gray's-Statistic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7408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305CFB3F-66EB-EB40-9491-A26859D15A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384459"/>
              </p:ext>
            </p:extLst>
          </p:nvPr>
        </p:nvGraphicFramePr>
        <p:xfrm>
          <a:off x="1262063" y="1219200"/>
          <a:ext cx="6999119" cy="4473581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52537">
                  <a:extLst>
                    <a:ext uri="{9D8B030D-6E8A-4147-A177-3AD203B41FA5}">
                      <a16:colId xmlns:a16="http://schemas.microsoft.com/office/drawing/2014/main" val="124317069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0816866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570750108"/>
                    </a:ext>
                  </a:extLst>
                </a:gridCol>
                <a:gridCol w="907830">
                  <a:extLst>
                    <a:ext uri="{9D8B030D-6E8A-4147-A177-3AD203B41FA5}">
                      <a16:colId xmlns:a16="http://schemas.microsoft.com/office/drawing/2014/main" val="560981334"/>
                    </a:ext>
                  </a:extLst>
                </a:gridCol>
                <a:gridCol w="39370">
                  <a:extLst>
                    <a:ext uri="{9D8B030D-6E8A-4147-A177-3AD203B41FA5}">
                      <a16:colId xmlns:a16="http://schemas.microsoft.com/office/drawing/2014/main" val="3653715718"/>
                    </a:ext>
                  </a:extLst>
                </a:gridCol>
                <a:gridCol w="1262600">
                  <a:extLst>
                    <a:ext uri="{9D8B030D-6E8A-4147-A177-3AD203B41FA5}">
                      <a16:colId xmlns:a16="http://schemas.microsoft.com/office/drawing/2014/main" val="174866506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4090896"/>
                    </a:ext>
                  </a:extLst>
                </a:gridCol>
                <a:gridCol w="802206">
                  <a:extLst>
                    <a:ext uri="{9D8B030D-6E8A-4147-A177-3AD203B41FA5}">
                      <a16:colId xmlns:a16="http://schemas.microsoft.com/office/drawing/2014/main" val="93902799"/>
                    </a:ext>
                  </a:extLst>
                </a:gridCol>
                <a:gridCol w="372376">
                  <a:extLst>
                    <a:ext uri="{9D8B030D-6E8A-4147-A177-3AD203B41FA5}">
                      <a16:colId xmlns:a16="http://schemas.microsoft.com/office/drawing/2014/main" val="26064157"/>
                    </a:ext>
                  </a:extLst>
                </a:gridCol>
              </a:tblGrid>
              <a:tr h="282870">
                <a:tc>
                  <a:txBody>
                    <a:bodyPr/>
                    <a:lstStyle/>
                    <a:p>
                      <a:pPr algn="just" fontAlgn="ctr"/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training, n=898, 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validation, n=399, 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2486207461"/>
                  </a:ext>
                </a:extLst>
              </a:tr>
              <a:tr h="484259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 dirty="0" err="1">
                          <a:effectLst/>
                        </a:rPr>
                        <a:t>Cohort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u="none" strike="noStrike" dirty="0" err="1">
                          <a:effectLst/>
                        </a:rPr>
                        <a:t>no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EB,n</a:t>
                      </a:r>
                      <a:r>
                        <a:rPr lang="de-DE" sz="900" u="none" strike="noStrike" dirty="0">
                          <a:effectLst/>
                        </a:rPr>
                        <a:t>=773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u="none" strike="noStrike" dirty="0">
                          <a:effectLst/>
                        </a:rPr>
                        <a:t>EB, </a:t>
                      </a:r>
                      <a:r>
                        <a:rPr lang="de-DE" sz="900" u="none" strike="noStrike" dirty="0" err="1">
                          <a:effectLst/>
                        </a:rPr>
                        <a:t>n</a:t>
                      </a:r>
                      <a:r>
                        <a:rPr lang="de-DE" sz="900" u="none" strike="noStrike" dirty="0">
                          <a:effectLst/>
                        </a:rPr>
                        <a:t>=125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u="none" strike="noStrike">
                          <a:effectLst/>
                        </a:rPr>
                        <a:t>p </a:t>
                      </a:r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/>
                </a:tc>
                <a:tc>
                  <a:txBody>
                    <a:bodyPr/>
                    <a:lstStyle/>
                    <a:p>
                      <a:pPr algn="ctr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u="none" strike="noStrike" dirty="0" err="1">
                          <a:effectLst/>
                        </a:rPr>
                        <a:t>Cohort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u="none" strike="noStrike" dirty="0" err="1">
                          <a:effectLst/>
                        </a:rPr>
                        <a:t>no</a:t>
                      </a:r>
                      <a:r>
                        <a:rPr lang="de-DE" sz="900" u="none" strike="noStrike" dirty="0">
                          <a:effectLst/>
                        </a:rPr>
                        <a:t> EB, </a:t>
                      </a:r>
                      <a:r>
                        <a:rPr lang="de-DE" sz="900" u="none" strike="noStrike" dirty="0" err="1">
                          <a:effectLst/>
                        </a:rPr>
                        <a:t>n</a:t>
                      </a:r>
                      <a:r>
                        <a:rPr lang="de-DE" sz="900" u="none" strike="noStrike" dirty="0">
                          <a:effectLst/>
                        </a:rPr>
                        <a:t>=298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</a:rPr>
                        <a:t>EB, </a:t>
                      </a:r>
                      <a:r>
                        <a:rPr lang="de-DE" sz="900" u="none" strike="noStrike" dirty="0" err="1">
                          <a:effectLst/>
                        </a:rPr>
                        <a:t>n</a:t>
                      </a:r>
                      <a:r>
                        <a:rPr lang="de-DE" sz="900" u="none" strike="noStrike" dirty="0">
                          <a:effectLst/>
                        </a:rPr>
                        <a:t>=101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p </a:t>
                      </a:r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2090426187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transplantation period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05/2001-12/2013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05/2001-12/2013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transplantation period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01/2013 – 12/2015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01/2013 – 12/2015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44953099"/>
                  </a:ext>
                </a:extLst>
              </a:tr>
              <a:tr h="158316">
                <a:tc>
                  <a:txBody>
                    <a:bodyPr/>
                    <a:lstStyle/>
                    <a:p>
                      <a:pPr algn="just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 n (%)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n (%)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 n (%)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n (%)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650937217"/>
                  </a:ext>
                </a:extLst>
              </a:tr>
              <a:tr h="316631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Age (median, range)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54 (17-76)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53 (20-74)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0,639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Age (median, range)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55 (18-75)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54 (20-72)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</a:rPr>
                        <a:t>&lt;0.001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4131253755"/>
                  </a:ext>
                </a:extLst>
              </a:tr>
              <a:tr h="15831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Statins+UDA (SEP)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440 (57)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61 (49)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0,099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Statins+UDA (SEP)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507706667"/>
                  </a:ext>
                </a:extLst>
              </a:tr>
              <a:tr h="316631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disease stage high </a:t>
                      </a:r>
                      <a:r>
                        <a:rPr lang="de-DE" sz="900" u="none" strike="noStrike" baseline="30000">
                          <a:effectLst/>
                        </a:rPr>
                        <a:t>51</a:t>
                      </a:r>
                      <a:r>
                        <a:rPr lang="de-DE" sz="900" u="none" strike="noStrike">
                          <a:effectLst/>
                        </a:rPr>
                        <a:t> 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285 (37)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58 (46)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0,047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disease stage high </a:t>
                      </a:r>
                      <a:r>
                        <a:rPr lang="de-DE" sz="900" u="none" strike="noStrike" baseline="30000">
                          <a:effectLst/>
                        </a:rPr>
                        <a:t>51</a:t>
                      </a:r>
                      <a:r>
                        <a:rPr lang="de-DE" sz="900" u="none" strike="noStrike">
                          <a:effectLst/>
                        </a:rPr>
                        <a:t> 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152 (51)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75 (74)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</a:rPr>
                        <a:t>&lt;0.001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4167803249"/>
                  </a:ext>
                </a:extLst>
              </a:tr>
              <a:tr h="15831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AML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243 (31)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40 (32)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>
                          <a:effectLst/>
                        </a:rPr>
                        <a:t>&lt;0.001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AML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165 (55)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39 (39)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>
                          <a:effectLst/>
                        </a:rPr>
                        <a:t>0,044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extLst>
                  <a:ext uri="{0D108BD9-81ED-4DB2-BD59-A6C34878D82A}">
                    <a16:rowId xmlns:a16="http://schemas.microsoft.com/office/drawing/2014/main" val="29162316"/>
                  </a:ext>
                </a:extLst>
              </a:tr>
              <a:tr h="316631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ALL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29 (4)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10 (8)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ALL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19 (6)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11 (11)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97626"/>
                  </a:ext>
                </a:extLst>
              </a:tr>
              <a:tr h="15831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MDS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88 (11)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23 (18)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MDS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24 (8)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9 (9)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35180"/>
                  </a:ext>
                </a:extLst>
              </a:tr>
              <a:tr h="186254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MPN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50 (6)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16 (13)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MPN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25 (8)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18 (18)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819849"/>
                  </a:ext>
                </a:extLst>
              </a:tr>
              <a:tr h="15831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Lymphoma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238 (31)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30 (24)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Lymphoma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26 (9)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9 (9)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412009"/>
                  </a:ext>
                </a:extLst>
              </a:tr>
              <a:tr h="15831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MM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124 (16)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6 (5)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MM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26 (9)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11 (11)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920664"/>
                  </a:ext>
                </a:extLst>
              </a:tr>
              <a:tr h="15831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Others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1 (1)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Others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13 (4)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4 (3)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838397"/>
                  </a:ext>
                </a:extLst>
              </a:tr>
              <a:tr h="15831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related donor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251 (32)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18 (14)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&lt;0.001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related donor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180 (60)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58 (58)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u="none" strike="noStrike">
                          <a:effectLst/>
                        </a:rPr>
                        <a:t>0,682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extLst>
                  <a:ext uri="{0D108BD9-81ED-4DB2-BD59-A6C34878D82A}">
                    <a16:rowId xmlns:a16="http://schemas.microsoft.com/office/drawing/2014/main" val="517152834"/>
                  </a:ext>
                </a:extLst>
              </a:tr>
              <a:tr h="15831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Mismatch &lt;10/10 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165 (21)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39 (31)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0,020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Mismatch &lt;10/10 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52 (17)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27 (27)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u="none" strike="noStrike">
                          <a:effectLst/>
                        </a:rPr>
                        <a:t>0,060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3230147392"/>
                  </a:ext>
                </a:extLst>
              </a:tr>
              <a:tr h="15831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ATG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467 (60)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109 (87)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&lt;0.001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ATG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268 (90)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93 (93)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u="none" strike="noStrike">
                          <a:effectLst/>
                        </a:rPr>
                        <a:t>0,661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1657518870"/>
                  </a:ext>
                </a:extLst>
              </a:tr>
              <a:tr h="15831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donor female 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253 (37)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42 (34)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0,929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donor female 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81 (27)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30 (30)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u="none" strike="noStrike">
                          <a:effectLst/>
                        </a:rPr>
                        <a:t>1,000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3702109937"/>
                  </a:ext>
                </a:extLst>
              </a:tr>
              <a:tr h="15831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recipient female 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475 (61)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76 (61)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0,969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recipient female 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116 (39)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38 (38)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u="none" strike="noStrike">
                          <a:effectLst/>
                        </a:rPr>
                        <a:t>0,909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2526028128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RIC </a:t>
                      </a:r>
                      <a:r>
                        <a:rPr lang="de-DE" sz="900" u="none" strike="noStrike" baseline="30000">
                          <a:effectLst/>
                        </a:rPr>
                        <a:t>52,53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642 (83)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74 (59)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&lt;0.001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RIC </a:t>
                      </a:r>
                      <a:r>
                        <a:rPr lang="de-DE" sz="900" u="none" strike="noStrike" baseline="30000">
                          <a:effectLst/>
                        </a:rPr>
                        <a:t>52,53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900" u="none" strike="noStrike">
                          <a:effectLst/>
                        </a:rPr>
                        <a:t>231 (78)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u="none" strike="noStrike">
                          <a:effectLst/>
                        </a:rPr>
                        <a:t>71 (71)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u="none" strike="noStrike" dirty="0">
                          <a:effectLst/>
                        </a:rPr>
                        <a:t>0,184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3309417673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4AF3F13E-F065-CF47-AAA3-65F212D9F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620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2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Suppl. Table 1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Patient characteristics according to early bilirubinaemia (EB)</a:t>
            </a:r>
            <a:endParaRPr kumimoji="0" lang="en-GB" altLang="de-DE" sz="12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4B97AE1-6FBE-AA44-BFD6-112852F8D9C4}"/>
              </a:ext>
            </a:extLst>
          </p:cNvPr>
          <p:cNvSpPr/>
          <p:nvPr/>
        </p:nvSpPr>
        <p:spPr>
          <a:xfrm>
            <a:off x="1143000" y="703554"/>
            <a:ext cx="327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de-DE" sz="1200" b="1" dirty="0" err="1"/>
              <a:t>suppl</a:t>
            </a:r>
            <a:r>
              <a:rPr lang="de-DE" sz="1200" b="1" dirty="0"/>
              <a:t>. Table 1A: </a:t>
            </a:r>
          </a:p>
          <a:p>
            <a:pPr algn="just" fontAlgn="ctr"/>
            <a:r>
              <a:rPr lang="de-DE" sz="1200" dirty="0"/>
              <a:t>Patient </a:t>
            </a:r>
            <a:r>
              <a:rPr lang="de-DE" sz="1200" dirty="0" err="1"/>
              <a:t>characteristics</a:t>
            </a:r>
            <a:r>
              <a:rPr lang="de-DE" sz="1200" dirty="0"/>
              <a:t> </a:t>
            </a:r>
            <a:r>
              <a:rPr lang="de-DE" sz="1200" dirty="0" err="1"/>
              <a:t>training</a:t>
            </a:r>
            <a:r>
              <a:rPr lang="de-DE" sz="1200" dirty="0"/>
              <a:t> </a:t>
            </a:r>
            <a:r>
              <a:rPr lang="de-DE" sz="1200" dirty="0" err="1"/>
              <a:t>cohort</a:t>
            </a:r>
            <a:endParaRPr lang="de-DE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BDA62CB-61E6-5945-BBFE-ED86EB192606}"/>
              </a:ext>
            </a:extLst>
          </p:cNvPr>
          <p:cNvSpPr/>
          <p:nvPr/>
        </p:nvSpPr>
        <p:spPr>
          <a:xfrm>
            <a:off x="4769018" y="703553"/>
            <a:ext cx="2850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de-DE" sz="1200" b="1" dirty="0" err="1"/>
              <a:t>suppl</a:t>
            </a:r>
            <a:r>
              <a:rPr lang="de-DE" sz="1200" b="1" dirty="0"/>
              <a:t>. Table 1B: </a:t>
            </a:r>
          </a:p>
          <a:p>
            <a:pPr algn="just" fontAlgn="ctr"/>
            <a:r>
              <a:rPr lang="de-DE" sz="1200" dirty="0"/>
              <a:t>Patient </a:t>
            </a:r>
            <a:r>
              <a:rPr lang="de-DE" sz="1200" dirty="0" err="1"/>
              <a:t>characteristics</a:t>
            </a:r>
            <a:r>
              <a:rPr lang="de-DE" sz="1200" dirty="0"/>
              <a:t> </a:t>
            </a:r>
            <a:r>
              <a:rPr lang="de-DE" sz="1200" dirty="0" err="1"/>
              <a:t>validation</a:t>
            </a:r>
            <a:r>
              <a:rPr lang="de-DE" sz="1200" dirty="0"/>
              <a:t> </a:t>
            </a:r>
            <a:r>
              <a:rPr lang="de-DE" sz="1200" dirty="0" err="1"/>
              <a:t>cohort</a:t>
            </a:r>
            <a:endParaRPr lang="de-DE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704801C-6D23-5944-854C-ABC855FFB4B0}"/>
              </a:ext>
            </a:extLst>
          </p:cNvPr>
          <p:cNvSpPr txBox="1"/>
          <p:nvPr/>
        </p:nvSpPr>
        <p:spPr>
          <a:xfrm>
            <a:off x="260182" y="5831280"/>
            <a:ext cx="8426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EB, </a:t>
            </a:r>
            <a:r>
              <a:rPr lang="de-DE" sz="1200" dirty="0" err="1"/>
              <a:t>early</a:t>
            </a:r>
            <a:r>
              <a:rPr lang="de-DE" sz="1200" dirty="0"/>
              <a:t> </a:t>
            </a:r>
            <a:r>
              <a:rPr lang="de-DE" sz="1200" dirty="0" err="1"/>
              <a:t>bilirubinaemia</a:t>
            </a:r>
            <a:r>
              <a:rPr lang="de-DE" sz="1200" dirty="0"/>
              <a:t>, UDA, </a:t>
            </a:r>
            <a:r>
              <a:rPr lang="de-DE" sz="1200" dirty="0" err="1"/>
              <a:t>ursodeoxycholic</a:t>
            </a:r>
            <a:r>
              <a:rPr lang="de-DE" sz="1200" dirty="0"/>
              <a:t> </a:t>
            </a:r>
            <a:r>
              <a:rPr lang="de-DE" sz="1200" dirty="0" err="1"/>
              <a:t>acid</a:t>
            </a:r>
            <a:r>
              <a:rPr lang="de-DE" sz="1200" dirty="0"/>
              <a:t>; SEP, </a:t>
            </a:r>
            <a:r>
              <a:rPr lang="de-DE" sz="1200" dirty="0" err="1"/>
              <a:t>statin-based</a:t>
            </a:r>
            <a:r>
              <a:rPr lang="de-DE" sz="1200" dirty="0"/>
              <a:t> </a:t>
            </a:r>
            <a:r>
              <a:rPr lang="de-DE" sz="1200" dirty="0" err="1"/>
              <a:t>endothelial</a:t>
            </a:r>
            <a:r>
              <a:rPr lang="de-DE" sz="1200" dirty="0"/>
              <a:t> </a:t>
            </a:r>
            <a:r>
              <a:rPr lang="de-DE" sz="1200" dirty="0" err="1"/>
              <a:t>protection</a:t>
            </a:r>
            <a:r>
              <a:rPr lang="de-DE" sz="1200" dirty="0"/>
              <a:t>; AML, </a:t>
            </a:r>
            <a:r>
              <a:rPr lang="de-DE" sz="1200" dirty="0" err="1"/>
              <a:t>acute</a:t>
            </a:r>
            <a:r>
              <a:rPr lang="de-DE" sz="1200" dirty="0"/>
              <a:t> </a:t>
            </a:r>
            <a:r>
              <a:rPr lang="de-DE" sz="1200" dirty="0" err="1"/>
              <a:t>myeloid</a:t>
            </a:r>
            <a:r>
              <a:rPr lang="de-DE" sz="1200" dirty="0"/>
              <a:t> </a:t>
            </a:r>
            <a:r>
              <a:rPr lang="de-DE" sz="1200" dirty="0" err="1"/>
              <a:t>leukemia</a:t>
            </a:r>
            <a:r>
              <a:rPr lang="de-DE" sz="1200" dirty="0"/>
              <a:t>; ALL, </a:t>
            </a:r>
            <a:r>
              <a:rPr lang="de-DE" sz="1200" dirty="0" err="1"/>
              <a:t>acute</a:t>
            </a:r>
            <a:r>
              <a:rPr lang="de-DE" sz="1200" dirty="0"/>
              <a:t> lymphoid </a:t>
            </a:r>
            <a:r>
              <a:rPr lang="de-DE" sz="1200" dirty="0" err="1"/>
              <a:t>leukemia</a:t>
            </a:r>
            <a:r>
              <a:rPr lang="de-DE" sz="1200" dirty="0"/>
              <a:t>; MDS, </a:t>
            </a:r>
            <a:r>
              <a:rPr lang="de-DE" sz="1200" dirty="0" err="1"/>
              <a:t>myelodysplastic</a:t>
            </a:r>
            <a:r>
              <a:rPr lang="de-DE" sz="1200" dirty="0"/>
              <a:t> </a:t>
            </a:r>
            <a:r>
              <a:rPr lang="de-DE" sz="1200" dirty="0" err="1"/>
              <a:t>syndrome</a:t>
            </a:r>
            <a:r>
              <a:rPr lang="de-DE" sz="1200" dirty="0"/>
              <a:t>; MPN, </a:t>
            </a:r>
            <a:r>
              <a:rPr lang="de-DE" sz="1200" dirty="0" err="1"/>
              <a:t>myeloproliferative</a:t>
            </a:r>
            <a:r>
              <a:rPr lang="de-DE" sz="1200" dirty="0"/>
              <a:t> </a:t>
            </a:r>
            <a:r>
              <a:rPr lang="de-DE" sz="1200" dirty="0" err="1"/>
              <a:t>neoplasia</a:t>
            </a:r>
            <a:r>
              <a:rPr lang="de-DE" sz="1200" dirty="0"/>
              <a:t>; MM, multiple </a:t>
            </a:r>
            <a:r>
              <a:rPr lang="de-DE" sz="1200" dirty="0" err="1"/>
              <a:t>myeloma</a:t>
            </a:r>
            <a:r>
              <a:rPr lang="de-DE" sz="1200" dirty="0"/>
              <a:t>; </a:t>
            </a:r>
            <a:r>
              <a:rPr lang="de-DE" sz="1200" dirty="0" err="1"/>
              <a:t>mismatch</a:t>
            </a:r>
            <a:r>
              <a:rPr lang="de-DE" sz="1200" dirty="0"/>
              <a:t>, HLA-</a:t>
            </a:r>
            <a:r>
              <a:rPr lang="de-DE" sz="1200" dirty="0" err="1"/>
              <a:t>mismatch</a:t>
            </a:r>
            <a:r>
              <a:rPr lang="de-DE" sz="1200" dirty="0"/>
              <a:t> </a:t>
            </a:r>
            <a:r>
              <a:rPr lang="de-DE" sz="1200" dirty="0" err="1"/>
              <a:t>other</a:t>
            </a:r>
            <a:r>
              <a:rPr lang="de-DE" sz="1200" dirty="0"/>
              <a:t> </a:t>
            </a:r>
            <a:r>
              <a:rPr lang="de-DE" sz="1200" dirty="0" err="1"/>
              <a:t>than</a:t>
            </a:r>
            <a:r>
              <a:rPr lang="de-DE" sz="1200" dirty="0"/>
              <a:t> 10/10; ATG, anti-</a:t>
            </a:r>
            <a:r>
              <a:rPr lang="de-DE" sz="1200" dirty="0" err="1"/>
              <a:t>thymocyte</a:t>
            </a:r>
            <a:r>
              <a:rPr lang="de-DE" sz="1200" dirty="0"/>
              <a:t> </a:t>
            </a:r>
            <a:r>
              <a:rPr lang="de-DE" sz="1200" dirty="0" err="1"/>
              <a:t>globulin</a:t>
            </a:r>
            <a:r>
              <a:rPr lang="de-DE" sz="1200" dirty="0"/>
              <a:t>; RIC, </a:t>
            </a:r>
            <a:r>
              <a:rPr lang="de-DE" sz="1200" dirty="0" err="1"/>
              <a:t>reduced</a:t>
            </a:r>
            <a:r>
              <a:rPr lang="de-DE" sz="1200" dirty="0"/>
              <a:t> </a:t>
            </a:r>
            <a:r>
              <a:rPr lang="de-DE" sz="1200" dirty="0" err="1"/>
              <a:t>intensity</a:t>
            </a:r>
            <a:r>
              <a:rPr lang="de-DE" sz="1200" dirty="0"/>
              <a:t> </a:t>
            </a:r>
            <a:r>
              <a:rPr lang="de-DE" sz="1200" dirty="0" err="1"/>
              <a:t>conditioning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808542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A8232A5-EB08-4A98-8C59-BB7F0D04B00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4800" y="914400"/>
          <a:ext cx="5508355" cy="4396753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2419922">
                  <a:extLst>
                    <a:ext uri="{9D8B030D-6E8A-4147-A177-3AD203B41FA5}">
                      <a16:colId xmlns:a16="http://schemas.microsoft.com/office/drawing/2014/main" val="1243170699"/>
                    </a:ext>
                  </a:extLst>
                </a:gridCol>
                <a:gridCol w="1145858">
                  <a:extLst>
                    <a:ext uri="{9D8B030D-6E8A-4147-A177-3AD203B41FA5}">
                      <a16:colId xmlns:a16="http://schemas.microsoft.com/office/drawing/2014/main" val="3808168662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570750108"/>
                    </a:ext>
                  </a:extLst>
                </a:gridCol>
                <a:gridCol w="691625">
                  <a:extLst>
                    <a:ext uri="{9D8B030D-6E8A-4147-A177-3AD203B41FA5}">
                      <a16:colId xmlns:a16="http://schemas.microsoft.com/office/drawing/2014/main" val="560981334"/>
                    </a:ext>
                  </a:extLst>
                </a:gridCol>
              </a:tblGrid>
              <a:tr h="577339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50000"/>
                        </a:lnSpc>
                      </a:pPr>
                      <a:r>
                        <a:rPr lang="de-DE" sz="1200" b="1" u="none" strike="noStrike" dirty="0" err="1">
                          <a:effectLst/>
                        </a:rPr>
                        <a:t>Cohort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ct val="150000"/>
                        </a:lnSpc>
                      </a:pPr>
                      <a:r>
                        <a:rPr lang="de-DE" sz="1200" b="1" u="none" strike="noStrike" dirty="0">
                          <a:effectLst/>
                        </a:rPr>
                        <a:t>Training, n=873, 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de-DE" sz="1200" b="1" u="none" strike="noStrike" dirty="0">
                          <a:effectLst/>
                        </a:rPr>
                        <a:t>Validation,</a:t>
                      </a:r>
                      <a:r>
                        <a:rPr lang="de-DE" sz="1200" b="1" u="none" strike="noStrike" baseline="0" dirty="0">
                          <a:effectLst/>
                        </a:rPr>
                        <a:t> n=388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de-DE" sz="1200" b="1" u="none" strike="noStrike" dirty="0">
                          <a:effectLst/>
                        </a:rPr>
                        <a:t>p 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extLst>
                  <a:ext uri="{0D108BD9-81ED-4DB2-BD59-A6C34878D82A}">
                    <a16:rowId xmlns:a16="http://schemas.microsoft.com/office/drawing/2014/main" val="2090426187"/>
                  </a:ext>
                </a:extLst>
              </a:tr>
              <a:tr h="566237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>
                          <a:effectLst/>
                        </a:rPr>
                        <a:t>transplantation period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05/2001-12/2013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01/2013 – 12/2015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953099"/>
                  </a:ext>
                </a:extLst>
              </a:tr>
              <a:tr h="188746">
                <a:tc>
                  <a:txBody>
                    <a:bodyPr/>
                    <a:lstStyle/>
                    <a:p>
                      <a:pPr algn="just" fontAlgn="ctr"/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>
                          <a:effectLst/>
                        </a:rPr>
                        <a:t> n (%)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>
                          <a:effectLst/>
                        </a:rPr>
                        <a:t>n (%)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650937217"/>
                  </a:ext>
                </a:extLst>
              </a:tr>
              <a:tr h="377491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>
                          <a:effectLst/>
                        </a:rPr>
                        <a:t>Age (median, range)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>
                          <a:effectLst/>
                        </a:rPr>
                        <a:t>54 (17-76)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55 (18-75)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0.109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4131253755"/>
                  </a:ext>
                </a:extLst>
              </a:tr>
              <a:tr h="18874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>
                          <a:effectLst/>
                        </a:rPr>
                        <a:t>Statins+UDA (SEP)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492 (56)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0 (0)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&lt;0.001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507706667"/>
                  </a:ext>
                </a:extLst>
              </a:tr>
              <a:tr h="377491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>
                          <a:effectLst/>
                        </a:rPr>
                        <a:t>disease stage high </a:t>
                      </a:r>
                      <a:r>
                        <a:rPr lang="de-DE" sz="1200" u="none" strike="noStrike" baseline="30000">
                          <a:effectLst/>
                        </a:rPr>
                        <a:t>51</a:t>
                      </a:r>
                      <a:r>
                        <a:rPr lang="de-DE" sz="1200" u="none" strike="noStrike">
                          <a:effectLst/>
                        </a:rPr>
                        <a:t> 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327 (37)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220 (57)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u="none" strike="noStrike" dirty="0">
                          <a:effectLst/>
                        </a:rPr>
                        <a:t>&lt;0.001</a:t>
                      </a:r>
                    </a:p>
                    <a:p>
                      <a:pPr algn="ct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4167803249"/>
                  </a:ext>
                </a:extLst>
              </a:tr>
              <a:tr h="18874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AML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275 (32)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197 (51)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u="none" strike="noStrike" dirty="0">
                          <a:effectLst/>
                        </a:rPr>
                        <a:t>&lt;0.001</a:t>
                      </a:r>
                    </a:p>
                    <a:p>
                      <a:pPr algn="ctr" fontAlgn="ctr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extLst>
                  <a:ext uri="{0D108BD9-81ED-4DB2-BD59-A6C34878D82A}">
                    <a16:rowId xmlns:a16="http://schemas.microsoft.com/office/drawing/2014/main" val="29162316"/>
                  </a:ext>
                </a:extLst>
              </a:tr>
              <a:tr h="377491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>
                          <a:effectLst/>
                        </a:rPr>
                        <a:t>ALL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35 (4)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30 (8)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97626"/>
                  </a:ext>
                </a:extLst>
              </a:tr>
              <a:tr h="18874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>
                          <a:effectLst/>
                        </a:rPr>
                        <a:t>MDS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108 (12)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33 (8)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35180"/>
                  </a:ext>
                </a:extLst>
              </a:tr>
              <a:tr h="222054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>
                          <a:effectLst/>
                        </a:rPr>
                        <a:t>MPN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63 (7)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43 (11)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819849"/>
                  </a:ext>
                </a:extLst>
              </a:tr>
              <a:tr h="18874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>
                          <a:effectLst/>
                        </a:rPr>
                        <a:t>Lymphoma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263 (30)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32 (8)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412009"/>
                  </a:ext>
                </a:extLst>
              </a:tr>
              <a:tr h="18874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>
                          <a:effectLst/>
                        </a:rPr>
                        <a:t>MM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128 (15)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37 (10)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920664"/>
                  </a:ext>
                </a:extLst>
              </a:tr>
              <a:tr h="18874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>
                          <a:effectLst/>
                        </a:rPr>
                        <a:t>Others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1 (0)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16 (4)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838397"/>
                  </a:ext>
                </a:extLst>
              </a:tr>
              <a:tr h="18874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related donor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264 (30)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230 (59)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u="none" strike="noStrike" dirty="0">
                          <a:effectLst/>
                        </a:rPr>
                        <a:t>&lt;0.001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517152834"/>
                  </a:ext>
                </a:extLst>
              </a:tr>
              <a:tr h="18874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>
                          <a:effectLst/>
                        </a:rPr>
                        <a:t>Mismatch &lt;10/10 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194 (23)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78</a:t>
                      </a:r>
                      <a:r>
                        <a:rPr lang="de-DE" sz="1200" u="none" strike="noStrike" baseline="0" dirty="0">
                          <a:effectLst/>
                        </a:rPr>
                        <a:t> (20)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0.398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3230147392"/>
                  </a:ext>
                </a:extLst>
              </a:tr>
              <a:tr h="188746"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>
                          <a:effectLst/>
                        </a:rPr>
                        <a:t>ATG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557 (64)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DE" sz="1200" u="none" strike="noStrike" dirty="0">
                          <a:effectLst/>
                        </a:rPr>
                        <a:t>350 (90)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u="none" strike="noStrike" dirty="0">
                          <a:effectLst/>
                        </a:rPr>
                        <a:t>&lt;0.001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5" marR="6985" marT="6985" marB="0" anchor="b"/>
                </a:tc>
                <a:extLst>
                  <a:ext uri="{0D108BD9-81ED-4DB2-BD59-A6C34878D82A}">
                    <a16:rowId xmlns:a16="http://schemas.microsoft.com/office/drawing/2014/main" val="1657518870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24E62C9D-0E50-4D8C-AD69-8DC2B75EBC54}"/>
              </a:ext>
            </a:extLst>
          </p:cNvPr>
          <p:cNvSpPr/>
          <p:nvPr/>
        </p:nvSpPr>
        <p:spPr>
          <a:xfrm>
            <a:off x="180974" y="552251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EB, early bilirubinaemia; SOS/VOD, sinusoidal obstruction syndrome/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venoocclusive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disease; SEP, statin based endothelial prophylaxis; UDA,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ursodeoxycholic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acid; AML, acute myeloid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leukemia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ALL, acute lymphoblastic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leukemia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MDS, myelodysplastic syndromes; MPN, myeloproliferative neoplasms; MM, multiple myeloma; RIC, reduced intensity conditioning. ATG, anti-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thymocyte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globulin,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disease stage (early, intermediate, late).</a:t>
            </a:r>
            <a:endParaRPr lang="sv-S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0D6887D-2BE3-446D-AC9A-3B80AF7AE6E1}"/>
              </a:ext>
            </a:extLst>
          </p:cNvPr>
          <p:cNvSpPr/>
          <p:nvPr/>
        </p:nvSpPr>
        <p:spPr>
          <a:xfrm>
            <a:off x="180974" y="25956"/>
            <a:ext cx="86582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de-DE" sz="1200" b="1" dirty="0" err="1"/>
              <a:t>Suppl</a:t>
            </a:r>
            <a:r>
              <a:rPr lang="de-DE" sz="1200" b="1" dirty="0"/>
              <a:t>. Table 2: </a:t>
            </a:r>
          </a:p>
          <a:p>
            <a:pPr algn="just" fontAlgn="ctr"/>
            <a:r>
              <a:rPr lang="de-DE" sz="1200" dirty="0"/>
              <a:t>Patient </a:t>
            </a:r>
            <a:r>
              <a:rPr lang="de-DE" sz="1200" dirty="0" err="1"/>
              <a:t>characteristics</a:t>
            </a:r>
            <a:r>
              <a:rPr lang="de-DE" sz="1200" dirty="0"/>
              <a:t> of </a:t>
            </a:r>
            <a:r>
              <a:rPr lang="de-DE" sz="1200" dirty="0" err="1"/>
              <a:t>patients</a:t>
            </a:r>
            <a:r>
              <a:rPr lang="de-DE" sz="1200" dirty="0"/>
              <a:t> </a:t>
            </a:r>
            <a:r>
              <a:rPr lang="de-DE" sz="1200" dirty="0" err="1"/>
              <a:t>surviving</a:t>
            </a:r>
            <a:r>
              <a:rPr lang="de-DE" sz="1200" dirty="0"/>
              <a:t> 28 </a:t>
            </a:r>
            <a:r>
              <a:rPr lang="de-DE" sz="1200" dirty="0" err="1"/>
              <a:t>days</a:t>
            </a:r>
            <a:endParaRPr lang="de-DE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363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49490A90-F3D5-0D46-8B3E-8A430363EB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945882"/>
              </p:ext>
            </p:extLst>
          </p:nvPr>
        </p:nvGraphicFramePr>
        <p:xfrm>
          <a:off x="533400" y="1142324"/>
          <a:ext cx="7620000" cy="336731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420204">
                  <a:extLst>
                    <a:ext uri="{9D8B030D-6E8A-4147-A177-3AD203B41FA5}">
                      <a16:colId xmlns:a16="http://schemas.microsoft.com/office/drawing/2014/main" val="376280307"/>
                    </a:ext>
                  </a:extLst>
                </a:gridCol>
                <a:gridCol w="432729">
                  <a:extLst>
                    <a:ext uri="{9D8B030D-6E8A-4147-A177-3AD203B41FA5}">
                      <a16:colId xmlns:a16="http://schemas.microsoft.com/office/drawing/2014/main" val="2220244377"/>
                    </a:ext>
                  </a:extLst>
                </a:gridCol>
                <a:gridCol w="750268">
                  <a:extLst>
                    <a:ext uri="{9D8B030D-6E8A-4147-A177-3AD203B41FA5}">
                      <a16:colId xmlns:a16="http://schemas.microsoft.com/office/drawing/2014/main" val="3808283935"/>
                    </a:ext>
                  </a:extLst>
                </a:gridCol>
                <a:gridCol w="447887">
                  <a:extLst>
                    <a:ext uri="{9D8B030D-6E8A-4147-A177-3AD203B41FA5}">
                      <a16:colId xmlns:a16="http://schemas.microsoft.com/office/drawing/2014/main" val="1572405400"/>
                    </a:ext>
                  </a:extLst>
                </a:gridCol>
                <a:gridCol w="431973">
                  <a:extLst>
                    <a:ext uri="{9D8B030D-6E8A-4147-A177-3AD203B41FA5}">
                      <a16:colId xmlns:a16="http://schemas.microsoft.com/office/drawing/2014/main" val="2601762878"/>
                    </a:ext>
                  </a:extLst>
                </a:gridCol>
                <a:gridCol w="595524">
                  <a:extLst>
                    <a:ext uri="{9D8B030D-6E8A-4147-A177-3AD203B41FA5}">
                      <a16:colId xmlns:a16="http://schemas.microsoft.com/office/drawing/2014/main" val="4228232600"/>
                    </a:ext>
                  </a:extLst>
                </a:gridCol>
                <a:gridCol w="447887">
                  <a:extLst>
                    <a:ext uri="{9D8B030D-6E8A-4147-A177-3AD203B41FA5}">
                      <a16:colId xmlns:a16="http://schemas.microsoft.com/office/drawing/2014/main" val="3037699533"/>
                    </a:ext>
                  </a:extLst>
                </a:gridCol>
                <a:gridCol w="431214">
                  <a:extLst>
                    <a:ext uri="{9D8B030D-6E8A-4147-A177-3AD203B41FA5}">
                      <a16:colId xmlns:a16="http://schemas.microsoft.com/office/drawing/2014/main" val="1834580834"/>
                    </a:ext>
                  </a:extLst>
                </a:gridCol>
                <a:gridCol w="634317">
                  <a:extLst>
                    <a:ext uri="{9D8B030D-6E8A-4147-A177-3AD203B41FA5}">
                      <a16:colId xmlns:a16="http://schemas.microsoft.com/office/drawing/2014/main" val="4125107011"/>
                    </a:ext>
                  </a:extLst>
                </a:gridCol>
                <a:gridCol w="447887">
                  <a:extLst>
                    <a:ext uri="{9D8B030D-6E8A-4147-A177-3AD203B41FA5}">
                      <a16:colId xmlns:a16="http://schemas.microsoft.com/office/drawing/2014/main" val="4026165785"/>
                    </a:ext>
                  </a:extLst>
                </a:gridCol>
                <a:gridCol w="430457">
                  <a:extLst>
                    <a:ext uri="{9D8B030D-6E8A-4147-A177-3AD203B41FA5}">
                      <a16:colId xmlns:a16="http://schemas.microsoft.com/office/drawing/2014/main" val="1911992998"/>
                    </a:ext>
                  </a:extLst>
                </a:gridCol>
                <a:gridCol w="645685">
                  <a:extLst>
                    <a:ext uri="{9D8B030D-6E8A-4147-A177-3AD203B41FA5}">
                      <a16:colId xmlns:a16="http://schemas.microsoft.com/office/drawing/2014/main" val="2616101436"/>
                    </a:ext>
                  </a:extLst>
                </a:gridCol>
                <a:gridCol w="503968">
                  <a:extLst>
                    <a:ext uri="{9D8B030D-6E8A-4147-A177-3AD203B41FA5}">
                      <a16:colId xmlns:a16="http://schemas.microsoft.com/office/drawing/2014/main" val="1275538016"/>
                    </a:ext>
                  </a:extLst>
                </a:gridCol>
              </a:tblGrid>
              <a:tr h="451310">
                <a:tc>
                  <a:txBody>
                    <a:bodyPr/>
                    <a:lstStyle/>
                    <a:p>
                      <a:pPr algn="l"/>
                      <a:endParaRPr lang="de-DE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OS (</a:t>
                      </a:r>
                      <a:r>
                        <a:rPr lang="de-DE" sz="1000" b="1" dirty="0" err="1">
                          <a:effectLst/>
                        </a:rPr>
                        <a:t>event</a:t>
                      </a:r>
                      <a:r>
                        <a:rPr lang="de-DE" sz="1000" b="1" dirty="0">
                          <a:effectLst/>
                        </a:rPr>
                        <a:t>=361)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NRM (</a:t>
                      </a:r>
                      <a:r>
                        <a:rPr lang="de-DE" sz="1000" b="1" dirty="0" err="1">
                          <a:effectLst/>
                        </a:rPr>
                        <a:t>event</a:t>
                      </a:r>
                      <a:r>
                        <a:rPr lang="de-DE" sz="1000" b="1" dirty="0">
                          <a:effectLst/>
                        </a:rPr>
                        <a:t>=151)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TTR (</a:t>
                      </a:r>
                      <a:r>
                        <a:rPr lang="de-DE" sz="1000" b="1" dirty="0" err="1">
                          <a:effectLst/>
                        </a:rPr>
                        <a:t>event</a:t>
                      </a:r>
                      <a:r>
                        <a:rPr lang="de-DE" sz="1000" b="1" dirty="0">
                          <a:effectLst/>
                        </a:rPr>
                        <a:t>=256)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PFS (</a:t>
                      </a:r>
                      <a:r>
                        <a:rPr lang="de-DE" sz="1000" b="1" dirty="0" err="1">
                          <a:effectLst/>
                        </a:rPr>
                        <a:t>event</a:t>
                      </a:r>
                      <a:r>
                        <a:rPr lang="de-DE" sz="1000" b="1" dirty="0">
                          <a:effectLst/>
                        </a:rPr>
                        <a:t>=407)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007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endParaRPr lang="de-DE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HR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95% CI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p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CSHR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95% CI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p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CSHR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95% CI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p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HR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95% CI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p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611898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Max. Bilirubin </a:t>
                      </a: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until</a:t>
                      </a: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d28 (log2)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1.55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1.12-2.15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0.008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2.69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1.74-4.16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&lt;0.001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0.86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0.54-1.37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0.518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1.43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1.04-1.96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0.026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5907939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 err="1">
                          <a:effectLst/>
                        </a:rPr>
                        <a:t>age</a:t>
                      </a:r>
                      <a:r>
                        <a:rPr lang="de-DE" sz="1000" b="1" dirty="0">
                          <a:effectLst/>
                        </a:rPr>
                        <a:t> (per </a:t>
                      </a:r>
                      <a:r>
                        <a:rPr lang="de-DE" sz="1000" b="1" dirty="0" err="1">
                          <a:effectLst/>
                        </a:rPr>
                        <a:t>year</a:t>
                      </a:r>
                      <a:r>
                        <a:rPr lang="de-DE" sz="1000" b="1" dirty="0">
                          <a:effectLst/>
                        </a:rPr>
                        <a:t>)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1.02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1.01-1.03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0.001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1.04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1.02-1.05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&lt;0.001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1.00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0.99-1.01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0.601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1.02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1.01-1.03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&lt;0.001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7830196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 err="1">
                          <a:effectLst/>
                        </a:rPr>
                        <a:t>recipient</a:t>
                      </a:r>
                      <a:r>
                        <a:rPr lang="de-DE" sz="1000" b="1" dirty="0">
                          <a:effectLst/>
                        </a:rPr>
                        <a:t> </a:t>
                      </a:r>
                      <a:r>
                        <a:rPr lang="de-DE" sz="1000" b="1" dirty="0" err="1">
                          <a:effectLst/>
                        </a:rPr>
                        <a:t>sex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1.11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0.90-1.38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0.333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1.44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1.01-2.05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0.044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0.97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0.76-1.25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0.836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1.13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0.92-1.39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0.230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2046468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HLA-</a:t>
                      </a:r>
                      <a:r>
                        <a:rPr lang="de-DE" sz="1000" b="1" dirty="0" err="1">
                          <a:effectLst/>
                        </a:rPr>
                        <a:t>mismatch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1.35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1.04-1.74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0.024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1.62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1.09-2.41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0.017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1.13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0.82-1.55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0.452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1.27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0.99-1.62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0.060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909008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MPN </a:t>
                      </a:r>
                      <a:r>
                        <a:rPr lang="de-DE" sz="1000" b="1" dirty="0" err="1">
                          <a:effectLst/>
                        </a:rPr>
                        <a:t>vs</a:t>
                      </a:r>
                      <a:r>
                        <a:rPr lang="de-DE" sz="1000" b="1" dirty="0">
                          <a:effectLst/>
                        </a:rPr>
                        <a:t> </a:t>
                      </a:r>
                      <a:r>
                        <a:rPr lang="de-DE" sz="1000" b="1" dirty="0" err="1">
                          <a:effectLst/>
                        </a:rPr>
                        <a:t>rest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1.00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0.65-1.54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1.000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1.41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0.78-2.54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0.250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0.66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0.36-1.19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0.164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0.96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0.64-1.46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0.855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210195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MTX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0.76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0.60-0.97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0.027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0.68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0.47-0.99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0.045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0.81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0.61-1.08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0.152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0.73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0.59-0.92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0.008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2683247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ATG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0.75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0.60-0.95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0.018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0.60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0.41-0.86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0.006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0.80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0.61-1.04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0.098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0.80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0.64-0.99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0.049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4019873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RIC </a:t>
                      </a:r>
                      <a:r>
                        <a:rPr lang="de-DE" sz="1000" b="1" dirty="0" err="1">
                          <a:effectLst/>
                        </a:rPr>
                        <a:t>vs</a:t>
                      </a:r>
                      <a:r>
                        <a:rPr lang="de-DE" sz="1000" b="1" dirty="0">
                          <a:effectLst/>
                        </a:rPr>
                        <a:t> </a:t>
                      </a:r>
                      <a:r>
                        <a:rPr lang="de-DE" sz="1000" b="1" dirty="0" err="1">
                          <a:effectLst/>
                        </a:rPr>
                        <a:t>nonRIC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0.77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0.58-1.03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0.075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0.86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0.55-1.34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0.502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0.81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0.58-1.13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0.219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0.80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0.61-1.05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0.102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5843853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75E28816-9AAE-A74E-92BC-D3EE173FD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71"/>
            <a:ext cx="7620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2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Suppl. Table 3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Multivariable Cox regression analysis (complete case analysis), training cohort, n=736, landmark analysis after d+28, VOD patients excluded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de-DE" sz="120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en-GB" altLang="de-DE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79C80AF-BA85-CC42-9D9F-77B80D9F2531}"/>
              </a:ext>
            </a:extLst>
          </p:cNvPr>
          <p:cNvSpPr/>
          <p:nvPr/>
        </p:nvSpPr>
        <p:spPr>
          <a:xfrm>
            <a:off x="533400" y="4992469"/>
            <a:ext cx="792480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altLang="de-D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EABI, early bilirubinaemia; OS, overall survival; NRM, non-relapse mortality; TTR, time to relapse, PFS, progression-free survival; HR hazard ratio, CSHR, cause-specific hazard ratio; CI confidentiality interval; HLA, human leukocyte antigen; MPN, myeloproliferative neoplasia; MTX, methotrexate days 1,3,6; ATG, anti-thymocyte globulin days-1 to -3; RIC, reduced intensity conditioning. P-values and CSHR for NRM were corrected by 1000 bootstraps. 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844468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75E28816-9AAE-A74E-92BC-D3EE173FD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2161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de-DE" sz="1200" b="1" i="0" u="none" strike="noStrike" cap="none" normalizeH="0" baseline="0" dirty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Suppl. Table 4A: </a:t>
            </a:r>
            <a:r>
              <a:rPr kumimoji="0" lang="en-GB" altLang="de-DE" sz="1200" i="0" u="none" strike="noStrike" cap="none" normalizeH="0" baseline="0" dirty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Multivariable Cox regression analysis, validation cohort, n=388, </a:t>
            </a:r>
            <a:r>
              <a:rPr lang="en-GB" altLang="de-D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landmark analysis after d+28, </a:t>
            </a:r>
            <a:r>
              <a:rPr kumimoji="0" lang="en-GB" altLang="de-DE" sz="1200" i="0" u="none" strike="noStrike" cap="none" normalizeH="0" baseline="0" dirty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with SOS/VOD patients</a:t>
            </a:r>
            <a:endParaRPr kumimoji="0" lang="en-GB" altLang="de-DE" sz="1200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200" b="0" i="0" u="none" strike="noStrike" cap="none" normalizeH="0" baseline="0" dirty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en-GB" altLang="de-DE" sz="1200" b="0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79C80AF-BA85-CC42-9D9F-77B80D9F2531}"/>
              </a:ext>
            </a:extLst>
          </p:cNvPr>
          <p:cNvSpPr/>
          <p:nvPr/>
        </p:nvSpPr>
        <p:spPr>
          <a:xfrm>
            <a:off x="533400" y="4992469"/>
            <a:ext cx="792480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altLang="de-D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EABI, early bilirubinaemia; OS, overall survival; NRM, non-relapse mortality; TTR, time to relapse, PFS, progression-free survival; HR hazard ratio, CSHR, cause-specific hazard ratio; CI confidentiality interval; HLA, human leukocyte antigen; MPN, myeloproliferative neoplasia; MTX, methotrexate days 1,3,6; ATG, anti-thymocyte globulin days-1 to -3; RIC, reduced intensity conditioning. P-values and CSHR for NRM were corrected by 1000 bootstraps. </a:t>
            </a:r>
            <a:endParaRPr lang="de-DE" sz="1200" dirty="0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72481441-A777-4646-86FB-C26CB3D1B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454136"/>
              </p:ext>
            </p:extLst>
          </p:nvPr>
        </p:nvGraphicFramePr>
        <p:xfrm>
          <a:off x="533400" y="1142324"/>
          <a:ext cx="7620000" cy="336731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420204">
                  <a:extLst>
                    <a:ext uri="{9D8B030D-6E8A-4147-A177-3AD203B41FA5}">
                      <a16:colId xmlns:a16="http://schemas.microsoft.com/office/drawing/2014/main" val="376280307"/>
                    </a:ext>
                  </a:extLst>
                </a:gridCol>
                <a:gridCol w="432729">
                  <a:extLst>
                    <a:ext uri="{9D8B030D-6E8A-4147-A177-3AD203B41FA5}">
                      <a16:colId xmlns:a16="http://schemas.microsoft.com/office/drawing/2014/main" val="2220244377"/>
                    </a:ext>
                  </a:extLst>
                </a:gridCol>
                <a:gridCol w="750268">
                  <a:extLst>
                    <a:ext uri="{9D8B030D-6E8A-4147-A177-3AD203B41FA5}">
                      <a16:colId xmlns:a16="http://schemas.microsoft.com/office/drawing/2014/main" val="3808283935"/>
                    </a:ext>
                  </a:extLst>
                </a:gridCol>
                <a:gridCol w="447887">
                  <a:extLst>
                    <a:ext uri="{9D8B030D-6E8A-4147-A177-3AD203B41FA5}">
                      <a16:colId xmlns:a16="http://schemas.microsoft.com/office/drawing/2014/main" val="1572405400"/>
                    </a:ext>
                  </a:extLst>
                </a:gridCol>
                <a:gridCol w="431973">
                  <a:extLst>
                    <a:ext uri="{9D8B030D-6E8A-4147-A177-3AD203B41FA5}">
                      <a16:colId xmlns:a16="http://schemas.microsoft.com/office/drawing/2014/main" val="2601762878"/>
                    </a:ext>
                  </a:extLst>
                </a:gridCol>
                <a:gridCol w="595524">
                  <a:extLst>
                    <a:ext uri="{9D8B030D-6E8A-4147-A177-3AD203B41FA5}">
                      <a16:colId xmlns:a16="http://schemas.microsoft.com/office/drawing/2014/main" val="4228232600"/>
                    </a:ext>
                  </a:extLst>
                </a:gridCol>
                <a:gridCol w="447887">
                  <a:extLst>
                    <a:ext uri="{9D8B030D-6E8A-4147-A177-3AD203B41FA5}">
                      <a16:colId xmlns:a16="http://schemas.microsoft.com/office/drawing/2014/main" val="3037699533"/>
                    </a:ext>
                  </a:extLst>
                </a:gridCol>
                <a:gridCol w="431214">
                  <a:extLst>
                    <a:ext uri="{9D8B030D-6E8A-4147-A177-3AD203B41FA5}">
                      <a16:colId xmlns:a16="http://schemas.microsoft.com/office/drawing/2014/main" val="1834580834"/>
                    </a:ext>
                  </a:extLst>
                </a:gridCol>
                <a:gridCol w="634317">
                  <a:extLst>
                    <a:ext uri="{9D8B030D-6E8A-4147-A177-3AD203B41FA5}">
                      <a16:colId xmlns:a16="http://schemas.microsoft.com/office/drawing/2014/main" val="4125107011"/>
                    </a:ext>
                  </a:extLst>
                </a:gridCol>
                <a:gridCol w="447887">
                  <a:extLst>
                    <a:ext uri="{9D8B030D-6E8A-4147-A177-3AD203B41FA5}">
                      <a16:colId xmlns:a16="http://schemas.microsoft.com/office/drawing/2014/main" val="4026165785"/>
                    </a:ext>
                  </a:extLst>
                </a:gridCol>
                <a:gridCol w="430457">
                  <a:extLst>
                    <a:ext uri="{9D8B030D-6E8A-4147-A177-3AD203B41FA5}">
                      <a16:colId xmlns:a16="http://schemas.microsoft.com/office/drawing/2014/main" val="1911992998"/>
                    </a:ext>
                  </a:extLst>
                </a:gridCol>
                <a:gridCol w="645685">
                  <a:extLst>
                    <a:ext uri="{9D8B030D-6E8A-4147-A177-3AD203B41FA5}">
                      <a16:colId xmlns:a16="http://schemas.microsoft.com/office/drawing/2014/main" val="2616101436"/>
                    </a:ext>
                  </a:extLst>
                </a:gridCol>
                <a:gridCol w="503968">
                  <a:extLst>
                    <a:ext uri="{9D8B030D-6E8A-4147-A177-3AD203B41FA5}">
                      <a16:colId xmlns:a16="http://schemas.microsoft.com/office/drawing/2014/main" val="1275538016"/>
                    </a:ext>
                  </a:extLst>
                </a:gridCol>
              </a:tblGrid>
              <a:tr h="451310">
                <a:tc>
                  <a:txBody>
                    <a:bodyPr/>
                    <a:lstStyle/>
                    <a:p>
                      <a:pPr algn="l"/>
                      <a:endParaRPr lang="de-DE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OS (event=171)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NRM (event=95)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TTR (event=107)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PFS (event=202)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007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endParaRPr lang="de-DE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HR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95% CI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HR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95% CI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HR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95% CI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HR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95% CI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11898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Max. Bilirubin </a:t>
                      </a: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until</a:t>
                      </a: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d28 (log2)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2.09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1.49-2.93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2.00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1.28-3.12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1.20-2.97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1.93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1.41-2.65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907939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age</a:t>
                      </a: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(per </a:t>
                      </a: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year</a:t>
                      </a: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0.99-1.01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0.677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0.99-1.02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0.756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0.98-1.01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0.915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0.99-1.01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0.894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830196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recipient</a:t>
                      </a: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sex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0.69-1.29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0.726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0.52-1.18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0.70-1.56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0.844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0.68-1.20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0.480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046468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HLA-</a:t>
                      </a: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mismatch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2.14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1.52-3.01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2.85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1.84-4.39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1.41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0.86-2.32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0.175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2.06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1.50-2.84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09008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MPN </a:t>
                      </a: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vs</a:t>
                      </a: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rest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0.28-0.85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0.45-1.59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0.603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0.09-0.60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0.29-0.82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10195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MTX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0.18-0.75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0.14-1.13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0.084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0.46-1.56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0.594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0.40-1.14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0.139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683247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ATG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1.86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0.93-3.75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0.081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1.68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0.65-4.34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0.281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1.87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0.84-4.16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0.125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1.77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0.96-3.26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0.067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019873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RIC </a:t>
                      </a: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vs</a:t>
                      </a: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MAC/</a:t>
                      </a: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Apl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0.27-1.26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0.169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0.17-1.49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0.219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1.69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0.80-3.54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0.168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1.07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0.60-1.90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0.829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8438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348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75E28816-9AAE-A74E-92BC-D3EE173FD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828"/>
            <a:ext cx="807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de-DE" sz="12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Suppl. Table 4B: </a:t>
            </a:r>
            <a:r>
              <a:rPr kumimoji="0" lang="en-GB" altLang="de-DE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Multivariable Cox regression analysis, validation cohort, n=349, </a:t>
            </a:r>
            <a:r>
              <a:rPr lang="en-GB" altLang="de-D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landmark analysis after d+28, </a:t>
            </a:r>
            <a:r>
              <a:rPr kumimoji="0" lang="en-GB" altLang="de-DE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SOS/VOD patients excluded</a:t>
            </a:r>
            <a:endParaRPr kumimoji="0" lang="en-GB" altLang="de-DE" sz="120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en-GB" altLang="de-DE" sz="12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79C80AF-BA85-CC42-9D9F-77B80D9F2531}"/>
              </a:ext>
            </a:extLst>
          </p:cNvPr>
          <p:cNvSpPr/>
          <p:nvPr/>
        </p:nvSpPr>
        <p:spPr>
          <a:xfrm>
            <a:off x="533400" y="4992469"/>
            <a:ext cx="792480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altLang="de-D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OS, overall survival; NRM, non-relapse mortality; TTR, time to relapse, PFS, progression-free survival; HR hazard ratio, CSHR, cause-specific hazard ratio; CI confidentiality interval; HLA, human leukocyte antigen; MPN, myeloproliferative neoplasia; MTX, methotrexate days 1,3,6; ATG, anti-thymocyte globulin days-1 to -3; RIC, reduced intensity conditioning. P-values and CSHR for NRM were corrected by 1000 bootstraps. </a:t>
            </a:r>
            <a:endParaRPr lang="de-DE" sz="1200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24C3E31-77CF-874E-B486-A181E0E5D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420542"/>
              </p:ext>
            </p:extLst>
          </p:nvPr>
        </p:nvGraphicFramePr>
        <p:xfrm>
          <a:off x="533400" y="1142324"/>
          <a:ext cx="7620000" cy="336731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420204">
                  <a:extLst>
                    <a:ext uri="{9D8B030D-6E8A-4147-A177-3AD203B41FA5}">
                      <a16:colId xmlns:a16="http://schemas.microsoft.com/office/drawing/2014/main" val="376280307"/>
                    </a:ext>
                  </a:extLst>
                </a:gridCol>
                <a:gridCol w="432729">
                  <a:extLst>
                    <a:ext uri="{9D8B030D-6E8A-4147-A177-3AD203B41FA5}">
                      <a16:colId xmlns:a16="http://schemas.microsoft.com/office/drawing/2014/main" val="2220244377"/>
                    </a:ext>
                  </a:extLst>
                </a:gridCol>
                <a:gridCol w="750268">
                  <a:extLst>
                    <a:ext uri="{9D8B030D-6E8A-4147-A177-3AD203B41FA5}">
                      <a16:colId xmlns:a16="http://schemas.microsoft.com/office/drawing/2014/main" val="3808283935"/>
                    </a:ext>
                  </a:extLst>
                </a:gridCol>
                <a:gridCol w="447887">
                  <a:extLst>
                    <a:ext uri="{9D8B030D-6E8A-4147-A177-3AD203B41FA5}">
                      <a16:colId xmlns:a16="http://schemas.microsoft.com/office/drawing/2014/main" val="1572405400"/>
                    </a:ext>
                  </a:extLst>
                </a:gridCol>
                <a:gridCol w="431973">
                  <a:extLst>
                    <a:ext uri="{9D8B030D-6E8A-4147-A177-3AD203B41FA5}">
                      <a16:colId xmlns:a16="http://schemas.microsoft.com/office/drawing/2014/main" val="2601762878"/>
                    </a:ext>
                  </a:extLst>
                </a:gridCol>
                <a:gridCol w="595524">
                  <a:extLst>
                    <a:ext uri="{9D8B030D-6E8A-4147-A177-3AD203B41FA5}">
                      <a16:colId xmlns:a16="http://schemas.microsoft.com/office/drawing/2014/main" val="4228232600"/>
                    </a:ext>
                  </a:extLst>
                </a:gridCol>
                <a:gridCol w="447887">
                  <a:extLst>
                    <a:ext uri="{9D8B030D-6E8A-4147-A177-3AD203B41FA5}">
                      <a16:colId xmlns:a16="http://schemas.microsoft.com/office/drawing/2014/main" val="3037699533"/>
                    </a:ext>
                  </a:extLst>
                </a:gridCol>
                <a:gridCol w="431214">
                  <a:extLst>
                    <a:ext uri="{9D8B030D-6E8A-4147-A177-3AD203B41FA5}">
                      <a16:colId xmlns:a16="http://schemas.microsoft.com/office/drawing/2014/main" val="1834580834"/>
                    </a:ext>
                  </a:extLst>
                </a:gridCol>
                <a:gridCol w="634317">
                  <a:extLst>
                    <a:ext uri="{9D8B030D-6E8A-4147-A177-3AD203B41FA5}">
                      <a16:colId xmlns:a16="http://schemas.microsoft.com/office/drawing/2014/main" val="4125107011"/>
                    </a:ext>
                  </a:extLst>
                </a:gridCol>
                <a:gridCol w="447887">
                  <a:extLst>
                    <a:ext uri="{9D8B030D-6E8A-4147-A177-3AD203B41FA5}">
                      <a16:colId xmlns:a16="http://schemas.microsoft.com/office/drawing/2014/main" val="4026165785"/>
                    </a:ext>
                  </a:extLst>
                </a:gridCol>
                <a:gridCol w="430457">
                  <a:extLst>
                    <a:ext uri="{9D8B030D-6E8A-4147-A177-3AD203B41FA5}">
                      <a16:colId xmlns:a16="http://schemas.microsoft.com/office/drawing/2014/main" val="1911992998"/>
                    </a:ext>
                  </a:extLst>
                </a:gridCol>
                <a:gridCol w="645685">
                  <a:extLst>
                    <a:ext uri="{9D8B030D-6E8A-4147-A177-3AD203B41FA5}">
                      <a16:colId xmlns:a16="http://schemas.microsoft.com/office/drawing/2014/main" val="2616101436"/>
                    </a:ext>
                  </a:extLst>
                </a:gridCol>
                <a:gridCol w="503968">
                  <a:extLst>
                    <a:ext uri="{9D8B030D-6E8A-4147-A177-3AD203B41FA5}">
                      <a16:colId xmlns:a16="http://schemas.microsoft.com/office/drawing/2014/main" val="1275538016"/>
                    </a:ext>
                  </a:extLst>
                </a:gridCol>
              </a:tblGrid>
              <a:tr h="451310">
                <a:tc>
                  <a:txBody>
                    <a:bodyPr/>
                    <a:lstStyle/>
                    <a:p>
                      <a:pPr algn="l"/>
                      <a:endParaRPr lang="de-DE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OS (event=150)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NRM (event=79)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TTR (event=101)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PFS (event=180)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007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endParaRPr lang="de-DE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HR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95% CI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HR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95% CI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HR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95% CI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HR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95% CI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11898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Max. Bilirubin </a:t>
                      </a: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until</a:t>
                      </a: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d28 (log2)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2.35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1.57-3.52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2.03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1.16-3.54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2.31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1.39-2.83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2.14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1.47-3.12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907939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age</a:t>
                      </a: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(per </a:t>
                      </a: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year</a:t>
                      </a: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0.99-1.02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0.328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0.99-1.02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0.605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0.99-1.02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0.580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0.99-1.02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0.455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830196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recipient</a:t>
                      </a: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sex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0.66-1.28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0.621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0.45-1.11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0.134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0.71-1.63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0.719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0.66-1.20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0.436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046468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HLA-</a:t>
                      </a: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mismatch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1.26-2.70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2.66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1.64-4.31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0.69-2.04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0.544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1.26-2.56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09008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MPN </a:t>
                      </a: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vs</a:t>
                      </a: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rest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0.25-0.85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0.40-1.71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0.608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0.10-0.63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0.26-0.82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10195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MTX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0.18-0.78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0.16-1.27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0.130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0.40-1.45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0.407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0.38-1.12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0.120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683247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ATG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1.91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0.91-4.01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0.089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0.64-5.30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0.258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1.77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0.79-3.95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0.164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1.77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0.93-3.35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0.081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019873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RIC </a:t>
                      </a: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vs</a:t>
                      </a: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MAC/</a:t>
                      </a:r>
                      <a:r>
                        <a:rPr lang="de-DE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Apl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0.30-1.48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0.320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0.21-1.90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0.412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1.59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0.74-3.45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0.236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0.62-2.10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0.681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8438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268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3">
            <a:extLst>
              <a:ext uri="{FF2B5EF4-FFF2-40B4-BE49-F238E27FC236}">
                <a16:creationId xmlns:a16="http://schemas.microsoft.com/office/drawing/2014/main" id="{AC7EFE22-763E-8F4C-AA59-AA369385E7C4}"/>
              </a:ext>
            </a:extLst>
          </p:cNvPr>
          <p:cNvSpPr txBox="1"/>
          <p:nvPr/>
        </p:nvSpPr>
        <p:spPr>
          <a:xfrm>
            <a:off x="152891" y="107311"/>
            <a:ext cx="88387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200" b="1" dirty="0" err="1"/>
              <a:t>Suppl</a:t>
            </a:r>
            <a:r>
              <a:rPr lang="de-DE" sz="1200" b="1" dirty="0"/>
              <a:t>. Table 5: </a:t>
            </a:r>
          </a:p>
          <a:p>
            <a:r>
              <a:rPr lang="de-DE" sz="1200" dirty="0"/>
              <a:t>Univariable Cox </a:t>
            </a:r>
            <a:r>
              <a:rPr lang="de-DE" sz="1200" dirty="0" err="1"/>
              <a:t>regression</a:t>
            </a:r>
            <a:r>
              <a:rPr lang="de-DE" sz="1200" dirty="0"/>
              <a:t> </a:t>
            </a:r>
            <a:r>
              <a:rPr lang="de-DE" sz="1200" dirty="0" err="1"/>
              <a:t>analysis</a:t>
            </a:r>
            <a:r>
              <a:rPr lang="de-DE" sz="1200" dirty="0"/>
              <a:t> </a:t>
            </a:r>
            <a:r>
              <a:rPr lang="de-DE" sz="1200" dirty="0" err="1"/>
              <a:t>with</a:t>
            </a:r>
            <a:r>
              <a:rPr lang="de-DE" sz="1200" dirty="0"/>
              <a:t> maximal Bilirubin (</a:t>
            </a:r>
            <a:r>
              <a:rPr lang="de-DE" sz="1200" dirty="0" err="1"/>
              <a:t>continuous</a:t>
            </a:r>
            <a:r>
              <a:rPr lang="de-DE" sz="1200" dirty="0"/>
              <a:t>) </a:t>
            </a:r>
            <a:r>
              <a:rPr lang="de-DE" sz="1200" dirty="0" err="1"/>
              <a:t>days</a:t>
            </a:r>
            <a:r>
              <a:rPr lang="de-DE" sz="1200" dirty="0"/>
              <a:t> 0-28 and </a:t>
            </a:r>
            <a:r>
              <a:rPr lang="de-DE" sz="1200" dirty="0" err="1"/>
              <a:t>five</a:t>
            </a:r>
            <a:r>
              <a:rPr lang="de-DE" sz="1200" dirty="0"/>
              <a:t> different </a:t>
            </a:r>
            <a:r>
              <a:rPr lang="de-DE" sz="1200" dirty="0" err="1"/>
              <a:t>outcome</a:t>
            </a:r>
            <a:r>
              <a:rPr lang="de-DE" sz="1200" dirty="0"/>
              <a:t> after d+28 </a:t>
            </a:r>
            <a:r>
              <a:rPr lang="de-DE" sz="1200" dirty="0" err="1"/>
              <a:t>following</a:t>
            </a:r>
            <a:r>
              <a:rPr lang="de-DE" sz="1200" dirty="0"/>
              <a:t> </a:t>
            </a:r>
            <a:r>
              <a:rPr lang="de-DE" sz="1200" dirty="0" err="1"/>
              <a:t>alloSCT</a:t>
            </a:r>
            <a:endParaRPr lang="de-DE" sz="1200" dirty="0"/>
          </a:p>
        </p:txBody>
      </p:sp>
      <p:graphicFrame>
        <p:nvGraphicFramePr>
          <p:cNvPr id="3" name="Tabelle 4">
            <a:extLst>
              <a:ext uri="{FF2B5EF4-FFF2-40B4-BE49-F238E27FC236}">
                <a16:creationId xmlns:a16="http://schemas.microsoft.com/office/drawing/2014/main" id="{F7D6EAFF-C847-424B-9702-87219099F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168586"/>
              </p:ext>
            </p:extLst>
          </p:nvPr>
        </p:nvGraphicFramePr>
        <p:xfrm>
          <a:off x="1737149" y="1414681"/>
          <a:ext cx="4283010" cy="2160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 log 2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increase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HR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95% CI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p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OS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1.04-1.27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NRM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/>
                        <a:t>1.17-1.58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&lt;0.001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84135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TTR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/>
                        <a:t>0.84-1.07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Inzidenz </a:t>
                      </a:r>
                      <a:r>
                        <a:rPr lang="de-DE" sz="1200" u="none" strike="noStrike" dirty="0" err="1">
                          <a:effectLst/>
                        </a:rPr>
                        <a:t>aGVHD</a:t>
                      </a:r>
                      <a:r>
                        <a:rPr lang="de-DE" sz="1200" u="none" strike="noStrike" dirty="0">
                          <a:effectLst/>
                        </a:rPr>
                        <a:t> 1-4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/>
                        <a:t>0.88-1.10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Inzidenz </a:t>
                      </a:r>
                      <a:r>
                        <a:rPr lang="de-DE" sz="1200" u="none" strike="noStrike" dirty="0" err="1">
                          <a:effectLst/>
                        </a:rPr>
                        <a:t>aGVHD</a:t>
                      </a:r>
                      <a:r>
                        <a:rPr lang="de-DE" sz="1200" u="none" strike="noStrike" dirty="0">
                          <a:effectLst/>
                        </a:rPr>
                        <a:t> 3+4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0.88-1.37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ACAC8CC8-38EF-8B49-9E49-5E2772771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147782"/>
              </p:ext>
            </p:extLst>
          </p:nvPr>
        </p:nvGraphicFramePr>
        <p:xfrm>
          <a:off x="6129637" y="1414681"/>
          <a:ext cx="2464331" cy="2160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HR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95% CI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p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1.09-1.41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&lt;0.001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1.13-1.57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&lt;0.001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84135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/>
                        <a:t>0.90-1.28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0.99-1.31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1.16-1.98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feld 6">
            <a:extLst>
              <a:ext uri="{FF2B5EF4-FFF2-40B4-BE49-F238E27FC236}">
                <a16:creationId xmlns:a16="http://schemas.microsoft.com/office/drawing/2014/main" id="{F60452DA-E1F4-4F4A-AC4C-343571D1D3B4}"/>
              </a:ext>
            </a:extLst>
          </p:cNvPr>
          <p:cNvSpPr txBox="1"/>
          <p:nvPr/>
        </p:nvSpPr>
        <p:spPr>
          <a:xfrm>
            <a:off x="2843808" y="957372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Training </a:t>
            </a:r>
            <a:r>
              <a:rPr lang="de-DE" sz="1200" b="1" dirty="0" err="1"/>
              <a:t>cohort</a:t>
            </a:r>
            <a:endParaRPr lang="de-DE" sz="1200" b="1" dirty="0"/>
          </a:p>
        </p:txBody>
      </p:sp>
      <p:sp>
        <p:nvSpPr>
          <p:cNvPr id="6" name="Textfeld 7">
            <a:extLst>
              <a:ext uri="{FF2B5EF4-FFF2-40B4-BE49-F238E27FC236}">
                <a16:creationId xmlns:a16="http://schemas.microsoft.com/office/drawing/2014/main" id="{2475C51C-2EAB-3342-8BFB-9CE11498132D}"/>
              </a:ext>
            </a:extLst>
          </p:cNvPr>
          <p:cNvSpPr txBox="1"/>
          <p:nvPr/>
        </p:nvSpPr>
        <p:spPr>
          <a:xfrm>
            <a:off x="6489677" y="957372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Validation </a:t>
            </a:r>
            <a:r>
              <a:rPr lang="de-DE" sz="1200" b="1" dirty="0" err="1"/>
              <a:t>cohort</a:t>
            </a:r>
            <a:endParaRPr lang="de-DE" sz="1200" b="1" dirty="0"/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31C39264-D505-7249-83B3-B5798D02378A}"/>
              </a:ext>
            </a:extLst>
          </p:cNvPr>
          <p:cNvSpPr txBox="1"/>
          <p:nvPr/>
        </p:nvSpPr>
        <p:spPr>
          <a:xfrm>
            <a:off x="132109" y="1998987"/>
            <a:ext cx="2152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/>
              <a:t>Including</a:t>
            </a:r>
            <a:r>
              <a:rPr lang="de-DE" sz="1200" b="1" dirty="0"/>
              <a:t> SOS/VOD</a:t>
            </a:r>
          </a:p>
          <a:p>
            <a:r>
              <a:rPr lang="de-DE" sz="1200" b="1" dirty="0"/>
              <a:t>N=873 (</a:t>
            </a:r>
            <a:r>
              <a:rPr lang="de-DE" sz="1200" b="1" dirty="0" err="1"/>
              <a:t>training</a:t>
            </a:r>
            <a:r>
              <a:rPr lang="de-DE" sz="1200" b="1" dirty="0"/>
              <a:t>)</a:t>
            </a:r>
          </a:p>
          <a:p>
            <a:r>
              <a:rPr lang="de-DE" sz="1200" b="1" dirty="0"/>
              <a:t>N=388 (</a:t>
            </a:r>
            <a:r>
              <a:rPr lang="de-DE" sz="1200" b="1" dirty="0" err="1"/>
              <a:t>validation</a:t>
            </a:r>
            <a:r>
              <a:rPr lang="de-DE" sz="1200" b="1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D28DBF-026F-AE49-A430-D929B1B92077}"/>
              </a:ext>
            </a:extLst>
          </p:cNvPr>
          <p:cNvSpPr txBox="1"/>
          <p:nvPr/>
        </p:nvSpPr>
        <p:spPr>
          <a:xfrm>
            <a:off x="152891" y="3862953"/>
            <a:ext cx="13955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/>
              <a:t>SOS/VOD </a:t>
            </a:r>
            <a:r>
              <a:rPr lang="de-DE" sz="1200" b="1" dirty="0" err="1"/>
              <a:t>excluded</a:t>
            </a:r>
            <a:endParaRPr lang="de-DE" sz="1200" b="1" dirty="0"/>
          </a:p>
          <a:p>
            <a:r>
              <a:rPr lang="de-DE" sz="1200" b="1" dirty="0"/>
              <a:t>N=736 (</a:t>
            </a:r>
            <a:r>
              <a:rPr lang="de-DE" sz="1200" b="1" dirty="0" err="1"/>
              <a:t>training</a:t>
            </a:r>
            <a:r>
              <a:rPr lang="de-DE" sz="1200" b="1" dirty="0"/>
              <a:t>)</a:t>
            </a:r>
          </a:p>
          <a:p>
            <a:r>
              <a:rPr lang="de-DE" sz="1200" b="1" dirty="0"/>
              <a:t>N=349 (</a:t>
            </a:r>
            <a:r>
              <a:rPr lang="de-DE" sz="1200" b="1" dirty="0" err="1"/>
              <a:t>validation</a:t>
            </a:r>
            <a:r>
              <a:rPr lang="de-DE" sz="1200" b="1" dirty="0"/>
              <a:t>)</a:t>
            </a:r>
          </a:p>
          <a:p>
            <a:endParaRPr lang="de-DE" sz="1200" b="1" dirty="0"/>
          </a:p>
        </p:txBody>
      </p:sp>
      <p:graphicFrame>
        <p:nvGraphicFramePr>
          <p:cNvPr id="9" name="Tabelle 2">
            <a:extLst>
              <a:ext uri="{FF2B5EF4-FFF2-40B4-BE49-F238E27FC236}">
                <a16:creationId xmlns:a16="http://schemas.microsoft.com/office/drawing/2014/main" id="{47E4B71F-234C-E144-A37B-7998C6E67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505821"/>
              </p:ext>
            </p:extLst>
          </p:nvPr>
        </p:nvGraphicFramePr>
        <p:xfrm>
          <a:off x="1737149" y="3862953"/>
          <a:ext cx="4283011" cy="2160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0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1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 log 2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increase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HR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95% CI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p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OM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1.04-1.30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NRM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/>
                        <a:t>1.19-1.64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&lt;0.001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84135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TTR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/>
                        <a:t>0.83-1.08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Inzidenz </a:t>
                      </a:r>
                      <a:r>
                        <a:rPr lang="de-DE" sz="1200" u="none" strike="noStrike" dirty="0" err="1">
                          <a:effectLst/>
                        </a:rPr>
                        <a:t>aGVHD</a:t>
                      </a:r>
                      <a:r>
                        <a:rPr lang="de-DE" sz="1200" u="none" strike="noStrike" dirty="0">
                          <a:effectLst/>
                        </a:rPr>
                        <a:t> 1-4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0.84-1.08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Inzidenz </a:t>
                      </a:r>
                      <a:r>
                        <a:rPr lang="de-DE" sz="1200" u="none" strike="noStrike" dirty="0" err="1">
                          <a:effectLst/>
                        </a:rPr>
                        <a:t>aGVHD</a:t>
                      </a:r>
                      <a:r>
                        <a:rPr lang="de-DE" sz="1200" u="none" strike="noStrike" dirty="0">
                          <a:effectLst/>
                        </a:rPr>
                        <a:t> 3+4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0.84-1.39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elle 6">
            <a:extLst>
              <a:ext uri="{FF2B5EF4-FFF2-40B4-BE49-F238E27FC236}">
                <a16:creationId xmlns:a16="http://schemas.microsoft.com/office/drawing/2014/main" id="{A7869501-7298-7043-8EBC-D29BE8594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894718"/>
              </p:ext>
            </p:extLst>
          </p:nvPr>
        </p:nvGraphicFramePr>
        <p:xfrm>
          <a:off x="6129637" y="3862953"/>
          <a:ext cx="2448273" cy="2160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9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HR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95% CI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p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1.08-1.47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1.09-1.63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84135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/>
                        <a:t>0.91-1.36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0.92-1.30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0.87-1.92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152891" y="6324600"/>
            <a:ext cx="883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OS, </a:t>
            </a:r>
            <a:r>
              <a:rPr lang="de-DE" sz="1200" dirty="0" err="1"/>
              <a:t>overall</a:t>
            </a:r>
            <a:r>
              <a:rPr lang="de-DE" sz="1200" dirty="0"/>
              <a:t> </a:t>
            </a:r>
            <a:r>
              <a:rPr lang="de-DE" sz="1200" dirty="0" err="1"/>
              <a:t>survival</a:t>
            </a:r>
            <a:r>
              <a:rPr lang="de-DE" sz="1200" dirty="0"/>
              <a:t>; NRM, non-</a:t>
            </a:r>
            <a:r>
              <a:rPr lang="de-DE" sz="1200" dirty="0" err="1"/>
              <a:t>relapse</a:t>
            </a:r>
            <a:r>
              <a:rPr lang="de-DE" sz="1200" dirty="0"/>
              <a:t> </a:t>
            </a:r>
            <a:r>
              <a:rPr lang="de-DE" sz="1200" dirty="0" err="1"/>
              <a:t>mortality</a:t>
            </a:r>
            <a:r>
              <a:rPr lang="de-DE" sz="1200" dirty="0"/>
              <a:t>, TTR, time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err="1"/>
              <a:t>relapse</a:t>
            </a:r>
            <a:r>
              <a:rPr lang="de-DE" sz="1200" dirty="0"/>
              <a:t>, </a:t>
            </a:r>
            <a:r>
              <a:rPr lang="de-DE" sz="1200" dirty="0" err="1"/>
              <a:t>aGVHD</a:t>
            </a:r>
            <a:r>
              <a:rPr lang="de-DE" sz="1200" dirty="0"/>
              <a:t>, </a:t>
            </a:r>
            <a:r>
              <a:rPr lang="de-DE" sz="1200" dirty="0" err="1"/>
              <a:t>acute</a:t>
            </a:r>
            <a:r>
              <a:rPr lang="de-DE" sz="1200" dirty="0"/>
              <a:t> graft-versus host </a:t>
            </a:r>
            <a:r>
              <a:rPr lang="de-DE" sz="1200" dirty="0" err="1"/>
              <a:t>disease</a:t>
            </a:r>
            <a:r>
              <a:rPr lang="de-DE" sz="1200" dirty="0"/>
              <a:t>, SOS/VOD, </a:t>
            </a:r>
            <a:r>
              <a:rPr lang="de-DE" sz="1200" dirty="0" err="1"/>
              <a:t>sinusoidal</a:t>
            </a:r>
            <a:r>
              <a:rPr lang="de-DE" sz="1200" dirty="0"/>
              <a:t> </a:t>
            </a:r>
            <a:r>
              <a:rPr lang="de-DE" sz="1200" dirty="0" err="1"/>
              <a:t>obstruction</a:t>
            </a:r>
            <a:r>
              <a:rPr lang="de-DE" sz="1200" dirty="0"/>
              <a:t> </a:t>
            </a:r>
            <a:r>
              <a:rPr lang="de-DE" sz="1200" dirty="0" err="1"/>
              <a:t>syndrome</a:t>
            </a:r>
            <a:r>
              <a:rPr lang="de-DE" sz="1200" dirty="0"/>
              <a:t> / </a:t>
            </a:r>
            <a:r>
              <a:rPr lang="de-DE" sz="1200" dirty="0" err="1"/>
              <a:t>venooclusive</a:t>
            </a:r>
            <a:r>
              <a:rPr lang="de-DE" sz="1200" dirty="0"/>
              <a:t> </a:t>
            </a:r>
            <a:r>
              <a:rPr lang="de-DE" sz="1200" dirty="0" err="1"/>
              <a:t>disease</a:t>
            </a:r>
            <a:r>
              <a:rPr lang="de-DE" sz="1200" dirty="0"/>
              <a:t>, HR, </a:t>
            </a:r>
            <a:r>
              <a:rPr lang="de-DE" sz="1200" dirty="0" err="1"/>
              <a:t>hazard</a:t>
            </a:r>
            <a:r>
              <a:rPr lang="de-DE" sz="1200" dirty="0"/>
              <a:t> </a:t>
            </a:r>
            <a:r>
              <a:rPr lang="de-DE" sz="1200" dirty="0" err="1"/>
              <a:t>ratio</a:t>
            </a:r>
            <a:r>
              <a:rPr lang="de-DE" sz="1200" dirty="0"/>
              <a:t>; CI, </a:t>
            </a:r>
            <a:r>
              <a:rPr lang="de-DE" sz="1200" dirty="0" err="1"/>
              <a:t>confidential</a:t>
            </a:r>
            <a:r>
              <a:rPr lang="de-DE" sz="1200" dirty="0"/>
              <a:t> </a:t>
            </a:r>
            <a:r>
              <a:rPr lang="de-DE" sz="1200" dirty="0" err="1"/>
              <a:t>inverval</a:t>
            </a:r>
            <a:r>
              <a:rPr lang="de-DE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7267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069461"/>
              </p:ext>
            </p:extLst>
          </p:nvPr>
        </p:nvGraphicFramePr>
        <p:xfrm>
          <a:off x="381001" y="760334"/>
          <a:ext cx="7059168" cy="1925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9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904">
                <a:tc>
                  <a:txBody>
                    <a:bodyPr/>
                    <a:lstStyle/>
                    <a:p>
                      <a:r>
                        <a:rPr lang="en-US" sz="1200" dirty="0"/>
                        <a:t>TAM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200" dirty="0"/>
                        <a:t>All </a:t>
                      </a:r>
                      <a:r>
                        <a:rPr lang="de-DE" sz="1200" dirty="0" err="1"/>
                        <a:t>patients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SOD/VOD </a:t>
                      </a:r>
                      <a:r>
                        <a:rPr lang="de-DE" sz="1200" dirty="0" err="1"/>
                        <a:t>excluded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9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200" kern="1200" dirty="0"/>
                        <a:t>None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/>
                        <a:t>n=622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/>
                        <a:t>8.7% (6.5-10.9</a:t>
                      </a:r>
                      <a:r>
                        <a:rPr lang="en-US" sz="1200" kern="1200" dirty="0"/>
                        <a:t>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n=559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8.2% (5.9-10.5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9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200" kern="1200" dirty="0"/>
                        <a:t>EB, </a:t>
                      </a:r>
                      <a:r>
                        <a:rPr lang="de-DE" sz="1200" kern="1200" dirty="0" err="1"/>
                        <a:t>no</a:t>
                      </a:r>
                      <a:r>
                        <a:rPr lang="de-DE" sz="1200" kern="1200" dirty="0"/>
                        <a:t> TAM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/>
                        <a:t>n=84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/>
                        <a:t>23.8% (</a:t>
                      </a:r>
                      <a:r>
                        <a:rPr lang="de-DE" sz="1200" kern="1200" dirty="0"/>
                        <a:t>14.6-33.0</a:t>
                      </a:r>
                      <a:r>
                        <a:rPr lang="en-US" sz="1200" kern="1200" dirty="0"/>
                        <a:t>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n=65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27.7% (16.7-38.7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9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200" kern="1200" dirty="0"/>
                        <a:t>TAM, </a:t>
                      </a:r>
                      <a:r>
                        <a:rPr lang="de-DE" sz="1200" kern="1200" dirty="0" err="1"/>
                        <a:t>no</a:t>
                      </a:r>
                      <a:r>
                        <a:rPr lang="de-DE" sz="1200" kern="1200" dirty="0"/>
                        <a:t> EB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/>
                        <a:t>n=29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/>
                        <a:t>65.5% (47.6-93.5</a:t>
                      </a:r>
                      <a:r>
                        <a:rPr lang="en-US" sz="1200" kern="1200" dirty="0"/>
                        <a:t>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n=26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65.4% (46.4-84.4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9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200" kern="1200" dirty="0"/>
                        <a:t>TAM+EB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/>
                        <a:t>n=8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/>
                        <a:t>75.0% (40.0-100.0</a:t>
                      </a:r>
                      <a:r>
                        <a:rPr lang="en-US" sz="1200" kern="1200" dirty="0"/>
                        <a:t>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n=6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NA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9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/>
                        <a:t>p (EB no TAM) vs none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/>
                        <a:t>&lt;0.001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&lt;0.001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50824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391653"/>
            <a:ext cx="21632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2-year NRM after d+28 (95% CI)</a:t>
            </a:r>
            <a:endParaRPr lang="en-US" sz="1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AD3ADE0-D490-A548-B850-B4C5DF6438B9}"/>
              </a:ext>
            </a:extLst>
          </p:cNvPr>
          <p:cNvSpPr txBox="1"/>
          <p:nvPr/>
        </p:nvSpPr>
        <p:spPr>
          <a:xfrm>
            <a:off x="0" y="28813"/>
            <a:ext cx="8805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/>
              <a:t>Suppl</a:t>
            </a:r>
            <a:r>
              <a:rPr lang="de-DE" sz="1200" b="1" dirty="0"/>
              <a:t>. Table 6: Early </a:t>
            </a:r>
            <a:r>
              <a:rPr lang="de-DE" sz="1200" b="1" dirty="0" err="1"/>
              <a:t>bilirubinaemia</a:t>
            </a:r>
            <a:r>
              <a:rPr lang="de-DE" sz="1200" b="1" dirty="0"/>
              <a:t> </a:t>
            </a:r>
            <a:r>
              <a:rPr lang="de-DE" sz="1200" b="1" dirty="0" err="1"/>
              <a:t>associates</a:t>
            </a:r>
            <a:r>
              <a:rPr lang="de-DE" sz="1200" b="1" dirty="0"/>
              <a:t> </a:t>
            </a:r>
            <a:r>
              <a:rPr lang="de-DE" sz="1200" b="1" dirty="0" err="1"/>
              <a:t>with</a:t>
            </a:r>
            <a:r>
              <a:rPr lang="de-DE" sz="1200" b="1" dirty="0"/>
              <a:t> </a:t>
            </a:r>
            <a:r>
              <a:rPr lang="de-DE" sz="1200" b="1" dirty="0" err="1"/>
              <a:t>increased</a:t>
            </a:r>
            <a:r>
              <a:rPr lang="de-DE" sz="1200" b="1" dirty="0"/>
              <a:t> 2-year-NRM in </a:t>
            </a:r>
            <a:r>
              <a:rPr lang="de-DE" sz="1200" b="1" dirty="0" err="1"/>
              <a:t>patients</a:t>
            </a:r>
            <a:r>
              <a:rPr lang="de-DE" sz="1200" b="1" dirty="0"/>
              <a:t> </a:t>
            </a:r>
            <a:r>
              <a:rPr lang="de-DE" sz="1200" b="1" dirty="0" err="1"/>
              <a:t>without</a:t>
            </a:r>
            <a:r>
              <a:rPr lang="de-DE" sz="1200" b="1" dirty="0"/>
              <a:t> TAM and </a:t>
            </a:r>
            <a:r>
              <a:rPr lang="de-DE" sz="1200" b="1" dirty="0" err="1"/>
              <a:t>refractory</a:t>
            </a:r>
            <a:r>
              <a:rPr lang="de-DE" sz="1200" b="1" dirty="0"/>
              <a:t> </a:t>
            </a:r>
            <a:r>
              <a:rPr lang="de-DE" sz="1200" b="1" dirty="0" err="1"/>
              <a:t>acute</a:t>
            </a:r>
            <a:r>
              <a:rPr lang="de-DE" sz="1200" b="1" dirty="0"/>
              <a:t> GVHD</a:t>
            </a:r>
          </a:p>
        </p:txBody>
      </p:sp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9D4250D2-BD7C-B949-B811-5C567A40B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321318"/>
              </p:ext>
            </p:extLst>
          </p:nvPr>
        </p:nvGraphicFramePr>
        <p:xfrm>
          <a:off x="408433" y="3637179"/>
          <a:ext cx="7059168" cy="1925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0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99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904">
                <a:tc>
                  <a:txBody>
                    <a:bodyPr/>
                    <a:lstStyle/>
                    <a:p>
                      <a:r>
                        <a:rPr lang="en-US" sz="1200" dirty="0" err="1"/>
                        <a:t>Refr</a:t>
                      </a:r>
                      <a:r>
                        <a:rPr lang="en-US" sz="1200" dirty="0"/>
                        <a:t>. acute GVHD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200" dirty="0"/>
                        <a:t>All </a:t>
                      </a:r>
                      <a:r>
                        <a:rPr lang="de-DE" sz="1200" dirty="0" err="1"/>
                        <a:t>patients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SOD/VOD </a:t>
                      </a:r>
                      <a:r>
                        <a:rPr lang="de-DE" sz="1200" dirty="0" err="1"/>
                        <a:t>excluded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904">
                <a:tc>
                  <a:txBody>
                    <a:bodyPr/>
                    <a:lstStyle/>
                    <a:p>
                      <a:r>
                        <a:rPr lang="de-DE" sz="1200" dirty="0"/>
                        <a:t>None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n=691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6.3% (4.4-8.1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n=592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6.3% (4.3-8.2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904">
                <a:tc>
                  <a:txBody>
                    <a:bodyPr/>
                    <a:lstStyle/>
                    <a:p>
                      <a:r>
                        <a:rPr lang="de-DE" sz="1200" dirty="0"/>
                        <a:t>EB, </a:t>
                      </a:r>
                      <a:r>
                        <a:rPr lang="de-DE" sz="1200" dirty="0" err="1"/>
                        <a:t>no</a:t>
                      </a:r>
                      <a:r>
                        <a:rPr lang="de-DE" sz="1200" baseline="0" dirty="0"/>
                        <a:t> </a:t>
                      </a:r>
                      <a:r>
                        <a:rPr lang="de-DE" sz="1200" baseline="0" dirty="0" err="1"/>
                        <a:t>refr</a:t>
                      </a:r>
                      <a:r>
                        <a:rPr lang="de-DE" sz="1200" baseline="0" dirty="0"/>
                        <a:t> GVHD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n=97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22.0% (</a:t>
                      </a:r>
                      <a:r>
                        <a:rPr lang="de-DE" sz="1200" dirty="0"/>
                        <a:t>13.6-30.3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n=70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24.4 (14.2-34.5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904">
                <a:tc>
                  <a:txBody>
                    <a:bodyPr/>
                    <a:lstStyle/>
                    <a:p>
                      <a:r>
                        <a:rPr lang="de-DE" sz="1200" dirty="0" err="1"/>
                        <a:t>Refr</a:t>
                      </a:r>
                      <a:r>
                        <a:rPr lang="de-DE" sz="1200" dirty="0"/>
                        <a:t> GVHD, </a:t>
                      </a:r>
                      <a:r>
                        <a:rPr lang="de-DE" sz="1200" dirty="0" err="1"/>
                        <a:t>no</a:t>
                      </a:r>
                      <a:r>
                        <a:rPr lang="de-DE" sz="1200" dirty="0"/>
                        <a:t> EB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n=69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58.0% (46.1-70.0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n=61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54.1 (41.4-66.7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904">
                <a:tc>
                  <a:txBody>
                    <a:bodyPr/>
                    <a:lstStyle/>
                    <a:p>
                      <a:r>
                        <a:rPr lang="de-DE" sz="1200" dirty="0" err="1"/>
                        <a:t>Refr</a:t>
                      </a:r>
                      <a:r>
                        <a:rPr lang="de-DE" sz="1200" dirty="0"/>
                        <a:t> GVHD+EB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n=16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75.0% (52.1-97.9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n=13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76.9 (51.5-100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904">
                <a:tc>
                  <a:txBody>
                    <a:bodyPr/>
                    <a:lstStyle/>
                    <a:p>
                      <a:r>
                        <a:rPr lang="en-US" sz="1200" dirty="0"/>
                        <a:t>p (EB no </a:t>
                      </a:r>
                      <a:r>
                        <a:rPr lang="en-US" sz="1200" dirty="0" err="1"/>
                        <a:t>refr</a:t>
                      </a:r>
                      <a:r>
                        <a:rPr lang="en-US" sz="1200" dirty="0"/>
                        <a:t> GVHD) vs 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&lt;0.001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&lt;0.001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953741"/>
                  </a:ext>
                </a:extLst>
              </a:tr>
            </a:tbl>
          </a:graphicData>
        </a:graphic>
      </p:graphicFrame>
      <p:sp>
        <p:nvSpPr>
          <p:cNvPr id="12" name="TextBox 4">
            <a:extLst>
              <a:ext uri="{FF2B5EF4-FFF2-40B4-BE49-F238E27FC236}">
                <a16:creationId xmlns:a16="http://schemas.microsoft.com/office/drawing/2014/main" id="{12FBFED9-6542-F44A-BE69-E0BB64457910}"/>
              </a:ext>
            </a:extLst>
          </p:cNvPr>
          <p:cNvSpPr txBox="1"/>
          <p:nvPr/>
        </p:nvSpPr>
        <p:spPr>
          <a:xfrm>
            <a:off x="4402810" y="3254580"/>
            <a:ext cx="21535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 </a:t>
            </a:r>
            <a:r>
              <a:rPr lang="de-DE" sz="1200" dirty="0" err="1"/>
              <a:t>year</a:t>
            </a:r>
            <a:r>
              <a:rPr lang="de-DE" sz="1200" dirty="0"/>
              <a:t> NRM after d+28 (95% CI)</a:t>
            </a:r>
            <a:endParaRPr lang="en-US" sz="12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0CE3057-CE1F-234A-95B1-091CE1DB6660}"/>
              </a:ext>
            </a:extLst>
          </p:cNvPr>
          <p:cNvSpPr txBox="1"/>
          <p:nvPr/>
        </p:nvSpPr>
        <p:spPr>
          <a:xfrm>
            <a:off x="354330" y="3290355"/>
            <a:ext cx="11620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/>
              <a:t>Suppl</a:t>
            </a:r>
            <a:r>
              <a:rPr lang="de-DE" sz="1200" b="1" dirty="0"/>
              <a:t>. Table 6B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E6D193C-9448-CB4E-9355-775689874E17}"/>
              </a:ext>
            </a:extLst>
          </p:cNvPr>
          <p:cNvSpPr/>
          <p:nvPr/>
        </p:nvSpPr>
        <p:spPr>
          <a:xfrm>
            <a:off x="195021" y="6408541"/>
            <a:ext cx="8610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/>
              <a:t>TAM, transplant-</a:t>
            </a:r>
            <a:r>
              <a:rPr lang="de-DE" sz="1000" dirty="0" err="1"/>
              <a:t>associated</a:t>
            </a:r>
            <a:r>
              <a:rPr lang="de-DE" sz="1000" dirty="0"/>
              <a:t> </a:t>
            </a:r>
            <a:r>
              <a:rPr lang="de-DE" sz="1000" dirty="0" err="1"/>
              <a:t>microangiopathy</a:t>
            </a:r>
            <a:r>
              <a:rPr lang="de-DE" sz="1000" dirty="0"/>
              <a:t>; </a:t>
            </a:r>
            <a:r>
              <a:rPr lang="de-DE" sz="1000" dirty="0" err="1"/>
              <a:t>refrGVHD</a:t>
            </a:r>
            <a:r>
              <a:rPr lang="de-DE" sz="1000" dirty="0"/>
              <a:t>, </a:t>
            </a:r>
            <a:r>
              <a:rPr lang="de-DE" sz="1000" dirty="0" err="1"/>
              <a:t>refrctory</a:t>
            </a:r>
            <a:r>
              <a:rPr lang="de-DE" sz="1000" dirty="0"/>
              <a:t> graft-versus-host </a:t>
            </a:r>
            <a:r>
              <a:rPr lang="de-DE" sz="1000" dirty="0" err="1"/>
              <a:t>disease</a:t>
            </a:r>
            <a:r>
              <a:rPr lang="de-DE" sz="1000" dirty="0"/>
              <a:t>; EB, </a:t>
            </a:r>
            <a:r>
              <a:rPr lang="de-DE" sz="1000" dirty="0" err="1"/>
              <a:t>early</a:t>
            </a:r>
            <a:r>
              <a:rPr lang="de-DE" sz="1000" dirty="0"/>
              <a:t> </a:t>
            </a:r>
            <a:r>
              <a:rPr lang="de-DE" sz="1000" dirty="0" err="1"/>
              <a:t>bilirubinemia</a:t>
            </a:r>
            <a:r>
              <a:rPr lang="de-DE" sz="1000" dirty="0"/>
              <a:t>; NRM, non-</a:t>
            </a:r>
            <a:r>
              <a:rPr lang="de-DE" sz="1000" dirty="0" err="1"/>
              <a:t>relapse</a:t>
            </a:r>
            <a:r>
              <a:rPr lang="de-DE" sz="1000" dirty="0"/>
              <a:t> </a:t>
            </a:r>
            <a:r>
              <a:rPr lang="de-DE" sz="1000" dirty="0" err="1"/>
              <a:t>mortality</a:t>
            </a:r>
            <a:r>
              <a:rPr lang="de-DE" sz="1000" dirty="0"/>
              <a:t>, NA, not </a:t>
            </a:r>
            <a:r>
              <a:rPr lang="de-DE" sz="1000" dirty="0" err="1"/>
              <a:t>applicable</a:t>
            </a:r>
            <a:endParaRPr lang="de-DE" sz="10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4C40B2B-F684-3848-9F8C-ED1C30821445}"/>
              </a:ext>
            </a:extLst>
          </p:cNvPr>
          <p:cNvSpPr txBox="1"/>
          <p:nvPr/>
        </p:nvSpPr>
        <p:spPr>
          <a:xfrm>
            <a:off x="334240" y="449459"/>
            <a:ext cx="11684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/>
              <a:t>Suppl</a:t>
            </a:r>
            <a:r>
              <a:rPr lang="de-DE" sz="1200" b="1" dirty="0"/>
              <a:t>. Table 6A</a:t>
            </a:r>
          </a:p>
        </p:txBody>
      </p:sp>
    </p:spTree>
    <p:extLst>
      <p:ext uri="{BB962C8B-B14F-4D97-AF65-F5344CB8AC3E}">
        <p14:creationId xmlns:p14="http://schemas.microsoft.com/office/powerpoint/2010/main" val="3904592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03BAED2-EF3C-2440-AA09-0B3BD6F51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375749"/>
              </p:ext>
            </p:extLst>
          </p:nvPr>
        </p:nvGraphicFramePr>
        <p:xfrm>
          <a:off x="762000" y="3256397"/>
          <a:ext cx="5943600" cy="162040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val="367194806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3451091724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719923117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1206734745"/>
                    </a:ext>
                  </a:extLst>
                </a:gridCol>
              </a:tblGrid>
              <a:tr h="484404"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u="none" strike="noStrike" dirty="0" err="1">
                          <a:effectLst/>
                        </a:rPr>
                        <a:t>No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blood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group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mismatch</a:t>
                      </a:r>
                      <a:endParaRPr lang="de-DE" sz="1200" b="1" i="0" u="none" strike="noStrike" dirty="0">
                        <a:solidFill>
                          <a:srgbClr val="264A60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u="none" strike="noStrike" dirty="0">
                          <a:effectLst/>
                        </a:rPr>
                        <a:t>Blood </a:t>
                      </a:r>
                      <a:r>
                        <a:rPr lang="de-DE" sz="1200" b="1" u="none" strike="noStrike" dirty="0" err="1">
                          <a:effectLst/>
                        </a:rPr>
                        <a:t>group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mismatch</a:t>
                      </a:r>
                      <a:r>
                        <a:rPr lang="de-DE" sz="1200" b="1" u="none" strike="noStrike" dirty="0">
                          <a:effectLst/>
                        </a:rPr>
                        <a:t> (MINOR AND MAJOR)</a:t>
                      </a:r>
                      <a:endParaRPr lang="de-DE" sz="1200" b="1" i="0" u="none" strike="noStrike" dirty="0">
                        <a:solidFill>
                          <a:srgbClr val="264A60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u="none" strike="noStrike" dirty="0">
                          <a:effectLst/>
                        </a:rPr>
                        <a:t>TOTAL</a:t>
                      </a:r>
                      <a:endParaRPr lang="de-DE" sz="1200" b="1" i="0" u="none" strike="noStrike" dirty="0">
                        <a:solidFill>
                          <a:srgbClr val="264A60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0183092"/>
                  </a:ext>
                </a:extLst>
              </a:tr>
              <a:tr h="23437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u="none" strike="noStrike" dirty="0">
                          <a:effectLst/>
                        </a:rPr>
                        <a:t>NO EB</a:t>
                      </a:r>
                      <a:endParaRPr lang="de-DE" sz="1200" b="1" i="0" u="none" strike="noStrike" dirty="0">
                        <a:solidFill>
                          <a:srgbClr val="264A60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347</a:t>
                      </a:r>
                      <a:endParaRPr lang="de-DE" sz="1200" b="0" i="0" u="none" strike="noStrike" dirty="0">
                        <a:solidFill>
                          <a:srgbClr val="010205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346</a:t>
                      </a:r>
                      <a:endParaRPr lang="de-DE" sz="1200" b="0" i="0" u="none" strike="noStrike" dirty="0">
                        <a:solidFill>
                          <a:srgbClr val="010205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693</a:t>
                      </a:r>
                      <a:endParaRPr lang="de-DE" sz="1200" b="0" i="0" u="none" strike="noStrike" dirty="0">
                        <a:solidFill>
                          <a:srgbClr val="010205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0630948"/>
                  </a:ext>
                </a:extLst>
              </a:tr>
              <a:tr h="23437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u="none" strike="noStrike" dirty="0">
                          <a:effectLst/>
                        </a:rPr>
                        <a:t>EB</a:t>
                      </a:r>
                      <a:endParaRPr lang="de-DE" sz="1200" b="1" i="0" u="none" strike="noStrike" dirty="0">
                        <a:solidFill>
                          <a:srgbClr val="264A60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51</a:t>
                      </a:r>
                      <a:endParaRPr lang="de-DE" sz="1200" b="0" i="0" u="none" strike="noStrike" dirty="0">
                        <a:solidFill>
                          <a:srgbClr val="010205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61</a:t>
                      </a:r>
                      <a:endParaRPr lang="de-DE" sz="1200" b="0" i="0" u="none" strike="noStrike" dirty="0">
                        <a:solidFill>
                          <a:srgbClr val="010205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112</a:t>
                      </a:r>
                      <a:endParaRPr lang="de-DE" sz="1200" b="0" i="0" u="none" strike="noStrike" dirty="0">
                        <a:solidFill>
                          <a:srgbClr val="010205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0274191"/>
                  </a:ext>
                </a:extLst>
              </a:tr>
              <a:tr h="23437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u="none" strike="noStrike" dirty="0">
                          <a:effectLst/>
                        </a:rPr>
                        <a:t>TOTAL</a:t>
                      </a:r>
                      <a:endParaRPr lang="de-DE" sz="1200" b="1" i="0" u="none" strike="noStrike" dirty="0">
                        <a:solidFill>
                          <a:srgbClr val="264A60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398</a:t>
                      </a:r>
                      <a:endParaRPr lang="de-DE" sz="1200" b="0" i="0" u="none" strike="noStrike">
                        <a:solidFill>
                          <a:srgbClr val="010205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407</a:t>
                      </a:r>
                      <a:endParaRPr lang="de-DE" sz="1200" b="0" i="0" u="none" strike="noStrike" dirty="0">
                        <a:solidFill>
                          <a:srgbClr val="010205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805</a:t>
                      </a:r>
                      <a:endParaRPr lang="de-DE" sz="1200" b="0" i="0" u="none" strike="noStrike" dirty="0">
                        <a:solidFill>
                          <a:srgbClr val="010205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2176900"/>
                  </a:ext>
                </a:extLst>
              </a:tr>
              <a:tr h="43286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u="none" strike="noStrike" dirty="0">
                          <a:effectLst/>
                        </a:rPr>
                        <a:t>CHI--SQUARE</a:t>
                      </a:r>
                      <a:endParaRPr lang="de-DE" sz="1200" b="1" i="0" u="none" strike="noStrike" dirty="0">
                        <a:solidFill>
                          <a:srgbClr val="264A60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0.373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6878896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A593E499-4DE3-D84B-829C-0DCB223EC8C6}"/>
              </a:ext>
            </a:extLst>
          </p:cNvPr>
          <p:cNvSpPr txBox="1"/>
          <p:nvPr/>
        </p:nvSpPr>
        <p:spPr>
          <a:xfrm>
            <a:off x="152400" y="48512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/>
              <a:t>Suppl</a:t>
            </a:r>
            <a:r>
              <a:rPr lang="de-DE" sz="1200" b="1" dirty="0"/>
              <a:t>. Table 7: Blood </a:t>
            </a:r>
            <a:r>
              <a:rPr lang="de-DE" sz="1200" b="1" dirty="0" err="1"/>
              <a:t>group</a:t>
            </a:r>
            <a:r>
              <a:rPr lang="de-DE" sz="1200" b="1" dirty="0"/>
              <a:t> </a:t>
            </a:r>
            <a:r>
              <a:rPr lang="de-DE" sz="1200" b="1" dirty="0" err="1"/>
              <a:t>mismatches</a:t>
            </a:r>
            <a:r>
              <a:rPr lang="de-DE" sz="1200" b="1" dirty="0"/>
              <a:t> </a:t>
            </a:r>
            <a:r>
              <a:rPr lang="de-DE" sz="1200" b="1" dirty="0" err="1"/>
              <a:t>between</a:t>
            </a:r>
            <a:r>
              <a:rPr lang="de-DE" sz="1200" b="1" dirty="0"/>
              <a:t> </a:t>
            </a:r>
            <a:r>
              <a:rPr lang="de-DE" sz="1200" b="1" dirty="0" err="1"/>
              <a:t>donor</a:t>
            </a:r>
            <a:r>
              <a:rPr lang="de-DE" sz="1200" b="1" dirty="0"/>
              <a:t> and </a:t>
            </a:r>
            <a:r>
              <a:rPr lang="de-DE" sz="1200" b="1" dirty="0" err="1"/>
              <a:t>recipients</a:t>
            </a:r>
            <a:r>
              <a:rPr lang="de-DE" sz="1200" b="1" dirty="0"/>
              <a:t> </a:t>
            </a:r>
            <a:r>
              <a:rPr lang="de-DE" sz="1200" b="1" dirty="0" err="1"/>
              <a:t>associate</a:t>
            </a:r>
            <a:r>
              <a:rPr lang="de-DE" sz="1200" b="1" dirty="0"/>
              <a:t> </a:t>
            </a:r>
            <a:r>
              <a:rPr lang="de-DE" sz="1200" b="1" dirty="0" err="1"/>
              <a:t>with</a:t>
            </a:r>
            <a:r>
              <a:rPr lang="de-DE" sz="1200" b="1" dirty="0"/>
              <a:t> maximum </a:t>
            </a:r>
            <a:r>
              <a:rPr lang="de-DE" sz="1200" b="1" dirty="0" err="1"/>
              <a:t>bilirubin</a:t>
            </a:r>
            <a:r>
              <a:rPr lang="de-DE" sz="1200" b="1" dirty="0"/>
              <a:t> </a:t>
            </a:r>
            <a:r>
              <a:rPr lang="de-DE" sz="1200" b="1" dirty="0" err="1"/>
              <a:t>levels</a:t>
            </a:r>
            <a:r>
              <a:rPr lang="de-DE" sz="1200" b="1" dirty="0"/>
              <a:t>, but not </a:t>
            </a:r>
            <a:r>
              <a:rPr lang="de-DE" sz="1200" b="1" dirty="0" err="1"/>
              <a:t>with</a:t>
            </a:r>
            <a:r>
              <a:rPr lang="de-DE" sz="1200" b="1" dirty="0"/>
              <a:t> EB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E42568D7-B184-A949-A63E-E7EF56571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116399"/>
              </p:ext>
            </p:extLst>
          </p:nvPr>
        </p:nvGraphicFramePr>
        <p:xfrm>
          <a:off x="762000" y="1299883"/>
          <a:ext cx="5943600" cy="134385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367194806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45109172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719923117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20673474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696941519"/>
                    </a:ext>
                  </a:extLst>
                </a:gridCol>
              </a:tblGrid>
              <a:tr h="30202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Max. </a:t>
                      </a:r>
                      <a:r>
                        <a:rPr lang="de-DE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bilirubin</a:t>
                      </a: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d0-28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u="none" strike="noStrike" dirty="0" err="1">
                          <a:effectLst/>
                        </a:rPr>
                        <a:t>no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blood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group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mismatch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u="none" strike="noStrike" dirty="0" err="1">
                          <a:effectLst/>
                        </a:rPr>
                        <a:t>mismatch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b"/>
                      <a:r>
                        <a:rPr lang="de-DE" sz="1200" b="1" u="none" strike="noStrike" dirty="0">
                          <a:effectLst/>
                        </a:rPr>
                        <a:t>in Rh </a:t>
                      </a:r>
                      <a:r>
                        <a:rPr lang="de-DE" sz="1200" b="1" u="none" strike="noStrike" dirty="0" err="1">
                          <a:effectLst/>
                        </a:rPr>
                        <a:t>only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u="none" strike="noStrike" dirty="0">
                          <a:effectLst/>
                        </a:rPr>
                        <a:t>minor </a:t>
                      </a:r>
                      <a:r>
                        <a:rPr lang="de-DE" sz="1200" b="1" u="none" strike="noStrike" dirty="0" err="1">
                          <a:effectLst/>
                        </a:rPr>
                        <a:t>mismatch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u="none" strike="noStrike" dirty="0" err="1">
                          <a:effectLst/>
                        </a:rPr>
                        <a:t>major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mismatch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0264929"/>
                  </a:ext>
                </a:extLst>
              </a:tr>
              <a:tr h="2966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u="none" strike="noStrike" dirty="0">
                          <a:effectLst/>
                        </a:rPr>
                        <a:t>median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1.5</a:t>
                      </a:r>
                      <a:endParaRPr lang="de-DE" sz="1200" b="0" i="0" u="none" strike="noStrike" dirty="0">
                        <a:solidFill>
                          <a:srgbClr val="010205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1.85</a:t>
                      </a:r>
                      <a:endParaRPr lang="de-DE" sz="1200" b="0" i="0" u="none" strike="noStrike" dirty="0">
                        <a:solidFill>
                          <a:srgbClr val="010205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2.0</a:t>
                      </a:r>
                      <a:endParaRPr lang="de-DE" sz="1200" b="0" i="0" u="none" strike="noStrike" dirty="0">
                        <a:solidFill>
                          <a:srgbClr val="010205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1.8</a:t>
                      </a:r>
                      <a:endParaRPr lang="de-DE" sz="1200" b="0" i="0" u="none" strike="noStrike" dirty="0">
                        <a:solidFill>
                          <a:srgbClr val="010205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2554310"/>
                  </a:ext>
                </a:extLst>
              </a:tr>
              <a:tr h="2966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u="none" strike="noStrike" dirty="0" err="1">
                          <a:effectLst/>
                        </a:rPr>
                        <a:t>range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0.2-25.8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0.5-12.1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0.4-14.2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0.4-31.3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2583526"/>
                  </a:ext>
                </a:extLst>
              </a:tr>
              <a:tr h="2966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Kruskal-Wallis </a:t>
                      </a:r>
                      <a:r>
                        <a:rPr lang="de-DE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de-DE" sz="1200" b="1" u="none" strike="noStrike" dirty="0">
                          <a:effectLst/>
                        </a:rPr>
                        <a:t>p (</a:t>
                      </a:r>
                      <a:r>
                        <a:rPr lang="de-DE" sz="1200" b="1" u="none" strike="noStrike" dirty="0" err="1">
                          <a:effectLst/>
                        </a:rPr>
                        <a:t>vs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no</a:t>
                      </a:r>
                      <a:r>
                        <a:rPr lang="de-DE" sz="1200" b="1" u="none" strike="noStrike" dirty="0">
                          <a:effectLst/>
                        </a:rPr>
                        <a:t> MM)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0.144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&lt;0.001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0.009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3347474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3C7EB25F-7283-4A46-A9A5-D9C8D287AE62}"/>
              </a:ext>
            </a:extLst>
          </p:cNvPr>
          <p:cNvSpPr txBox="1"/>
          <p:nvPr/>
        </p:nvSpPr>
        <p:spPr>
          <a:xfrm>
            <a:off x="300990" y="82276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61D5FB8-8730-3A48-8624-3FC7C18BD798}"/>
              </a:ext>
            </a:extLst>
          </p:cNvPr>
          <p:cNvSpPr txBox="1"/>
          <p:nvPr/>
        </p:nvSpPr>
        <p:spPr>
          <a:xfrm>
            <a:off x="300990" y="2836130"/>
            <a:ext cx="31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710878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56FEEBB8-3C42-0349-AF9E-566B7C2498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565008"/>
              </p:ext>
            </p:extLst>
          </p:nvPr>
        </p:nvGraphicFramePr>
        <p:xfrm>
          <a:off x="381000" y="1752600"/>
          <a:ext cx="8458201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53226956"/>
                    </a:ext>
                  </a:extLst>
                </a:gridCol>
                <a:gridCol w="1077494">
                  <a:extLst>
                    <a:ext uri="{9D8B030D-6E8A-4147-A177-3AD203B41FA5}">
                      <a16:colId xmlns:a16="http://schemas.microsoft.com/office/drawing/2014/main" val="1805174381"/>
                    </a:ext>
                  </a:extLst>
                </a:gridCol>
                <a:gridCol w="1163919">
                  <a:extLst>
                    <a:ext uri="{9D8B030D-6E8A-4147-A177-3AD203B41FA5}">
                      <a16:colId xmlns:a16="http://schemas.microsoft.com/office/drawing/2014/main" val="2882775381"/>
                    </a:ext>
                  </a:extLst>
                </a:gridCol>
                <a:gridCol w="648886">
                  <a:extLst>
                    <a:ext uri="{9D8B030D-6E8A-4147-A177-3AD203B41FA5}">
                      <a16:colId xmlns:a16="http://schemas.microsoft.com/office/drawing/2014/main" val="4155045205"/>
                    </a:ext>
                  </a:extLst>
                </a:gridCol>
                <a:gridCol w="906402">
                  <a:extLst>
                    <a:ext uri="{9D8B030D-6E8A-4147-A177-3AD203B41FA5}">
                      <a16:colId xmlns:a16="http://schemas.microsoft.com/office/drawing/2014/main" val="1323323364"/>
                    </a:ext>
                  </a:extLst>
                </a:gridCol>
                <a:gridCol w="1236003">
                  <a:extLst>
                    <a:ext uri="{9D8B030D-6E8A-4147-A177-3AD203B41FA5}">
                      <a16:colId xmlns:a16="http://schemas.microsoft.com/office/drawing/2014/main" val="308933977"/>
                    </a:ext>
                  </a:extLst>
                </a:gridCol>
                <a:gridCol w="1153603">
                  <a:extLst>
                    <a:ext uri="{9D8B030D-6E8A-4147-A177-3AD203B41FA5}">
                      <a16:colId xmlns:a16="http://schemas.microsoft.com/office/drawing/2014/main" val="3640404837"/>
                    </a:ext>
                  </a:extLst>
                </a:gridCol>
                <a:gridCol w="595493">
                  <a:extLst>
                    <a:ext uri="{9D8B030D-6E8A-4147-A177-3AD203B41FA5}">
                      <a16:colId xmlns:a16="http://schemas.microsoft.com/office/drawing/2014/main" val="3797184709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569259538"/>
                    </a:ext>
                  </a:extLst>
                </a:gridCol>
              </a:tblGrid>
              <a:tr h="294708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400" b="1" dirty="0"/>
                        <a:t>Training </a:t>
                      </a:r>
                      <a:r>
                        <a:rPr lang="de-DE" sz="1400" b="1" dirty="0" err="1"/>
                        <a:t>cohort</a:t>
                      </a:r>
                      <a:r>
                        <a:rPr lang="de-DE" sz="1400" b="1" dirty="0"/>
                        <a:t> (</a:t>
                      </a:r>
                      <a:r>
                        <a:rPr lang="de-DE" sz="1400" b="1" dirty="0" err="1"/>
                        <a:t>no</a:t>
                      </a:r>
                      <a:r>
                        <a:rPr lang="de-DE" sz="1400" b="1" dirty="0"/>
                        <a:t> SOS/VOD)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400" b="1" dirty="0"/>
                        <a:t>Validation cohort (</a:t>
                      </a:r>
                      <a:r>
                        <a:rPr lang="de-DE" sz="1400" b="1" dirty="0" err="1"/>
                        <a:t>no</a:t>
                      </a:r>
                      <a:r>
                        <a:rPr lang="de-DE" sz="1400" b="1" dirty="0"/>
                        <a:t> SOSVOD)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469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No</a:t>
                      </a:r>
                      <a:r>
                        <a:rPr lang="de-DE" sz="1400" dirty="0"/>
                        <a:t> EB</a:t>
                      </a:r>
                    </a:p>
                    <a:p>
                      <a:r>
                        <a:rPr lang="de-DE" sz="1400" dirty="0"/>
                        <a:t>Median (</a:t>
                      </a:r>
                      <a:r>
                        <a:rPr lang="de-DE" sz="1400" dirty="0" err="1"/>
                        <a:t>range</a:t>
                      </a:r>
                      <a:r>
                        <a:rPr lang="de-DE" sz="1400" dirty="0"/>
                        <a:t>)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EB </a:t>
                      </a:r>
                    </a:p>
                    <a:p>
                      <a:r>
                        <a:rPr lang="de-DE" sz="1400" dirty="0"/>
                        <a:t>Median (</a:t>
                      </a:r>
                      <a:r>
                        <a:rPr lang="de-DE" sz="1400" dirty="0" err="1"/>
                        <a:t>range</a:t>
                      </a:r>
                      <a:r>
                        <a:rPr lang="de-DE" sz="1400" dirty="0"/>
                        <a:t>)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p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N</a:t>
                      </a:r>
                    </a:p>
                    <a:p>
                      <a:r>
                        <a:rPr lang="de-DE" sz="1400" dirty="0" err="1"/>
                        <a:t>noEB</a:t>
                      </a:r>
                      <a:r>
                        <a:rPr lang="de-DE" sz="1400" dirty="0"/>
                        <a:t>/EB</a:t>
                      </a:r>
                    </a:p>
                    <a:p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No</a:t>
                      </a:r>
                      <a:r>
                        <a:rPr lang="de-DE" sz="1400" dirty="0"/>
                        <a:t> EB</a:t>
                      </a:r>
                    </a:p>
                    <a:p>
                      <a:r>
                        <a:rPr lang="de-DE" sz="1400" dirty="0"/>
                        <a:t>Median (</a:t>
                      </a:r>
                      <a:r>
                        <a:rPr lang="de-DE" sz="1400" dirty="0" err="1"/>
                        <a:t>range</a:t>
                      </a:r>
                      <a:r>
                        <a:rPr lang="de-DE" sz="1400" dirty="0"/>
                        <a:t>)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EB </a:t>
                      </a:r>
                    </a:p>
                    <a:p>
                      <a:r>
                        <a:rPr lang="de-DE" sz="1400" dirty="0"/>
                        <a:t>Median (</a:t>
                      </a:r>
                      <a:r>
                        <a:rPr lang="de-DE" sz="1400" dirty="0" err="1"/>
                        <a:t>range</a:t>
                      </a:r>
                      <a:r>
                        <a:rPr lang="de-DE" sz="1400" dirty="0"/>
                        <a:t>)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p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N</a:t>
                      </a:r>
                    </a:p>
                    <a:p>
                      <a:r>
                        <a:rPr lang="de-DE" sz="1400" dirty="0" err="1"/>
                        <a:t>noEB</a:t>
                      </a:r>
                      <a:r>
                        <a:rPr lang="de-DE" sz="1400" dirty="0"/>
                        <a:t>/EB</a:t>
                      </a:r>
                      <a:endParaRPr lang="de-DE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2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ALT </a:t>
                      </a:r>
                      <a:r>
                        <a:rPr lang="de-DE" sz="1400" dirty="0" err="1"/>
                        <a:t>pre</a:t>
                      </a:r>
                      <a:endParaRPr lang="de-DE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(U/L)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27 (0.4-626)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24 (7-148)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0.875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661/88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30 (5-192)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31 (8-443)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0.546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290/59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456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err="1"/>
                        <a:t>gGT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pre</a:t>
                      </a:r>
                      <a:endParaRPr lang="de-DE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(U/L)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35 (3-791)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38.5 (6-202)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654/88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37.5 (11-427)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40.5 (7-2150)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0.941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207/51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946615"/>
                  </a:ext>
                </a:extLst>
              </a:tr>
            </a:tbl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7CFF41C3-A738-C74E-A3EF-8E6BE13D1348}"/>
              </a:ext>
            </a:extLst>
          </p:cNvPr>
          <p:cNvSpPr txBox="1"/>
          <p:nvPr/>
        </p:nvSpPr>
        <p:spPr>
          <a:xfrm>
            <a:off x="0" y="-13901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/>
              <a:t>Suppl</a:t>
            </a:r>
            <a:r>
              <a:rPr lang="de-DE" sz="1200" b="1" dirty="0"/>
              <a:t>. Table 8: </a:t>
            </a:r>
            <a:r>
              <a:rPr lang="de-DE" sz="1200" b="1" dirty="0" err="1"/>
              <a:t>No</a:t>
            </a:r>
            <a:r>
              <a:rPr lang="de-DE" sz="1200" b="1" dirty="0"/>
              <a:t> </a:t>
            </a:r>
            <a:r>
              <a:rPr lang="de-DE" sz="1200" b="1" dirty="0" err="1"/>
              <a:t>evidence</a:t>
            </a:r>
            <a:r>
              <a:rPr lang="de-DE" sz="1200" b="1" dirty="0"/>
              <a:t> </a:t>
            </a:r>
            <a:r>
              <a:rPr lang="de-DE" sz="1200" b="1" dirty="0" err="1"/>
              <a:t>for</a:t>
            </a:r>
            <a:r>
              <a:rPr lang="de-DE" sz="1200" b="1" dirty="0"/>
              <a:t> </a:t>
            </a:r>
            <a:r>
              <a:rPr lang="de-DE" sz="1200" b="1" dirty="0" err="1"/>
              <a:t>pre</a:t>
            </a:r>
            <a:r>
              <a:rPr lang="de-DE" sz="1200" b="1" dirty="0"/>
              <a:t>-transplant </a:t>
            </a:r>
            <a:r>
              <a:rPr lang="de-DE" sz="1200" b="1" dirty="0" err="1"/>
              <a:t>liver</a:t>
            </a:r>
            <a:r>
              <a:rPr lang="de-DE" sz="1200" b="1" dirty="0"/>
              <a:t> </a:t>
            </a:r>
            <a:r>
              <a:rPr lang="de-DE" sz="1200" b="1" dirty="0" err="1"/>
              <a:t>cell</a:t>
            </a:r>
            <a:r>
              <a:rPr lang="de-DE" sz="1200" b="1" dirty="0"/>
              <a:t> </a:t>
            </a:r>
            <a:r>
              <a:rPr lang="de-DE" sz="1200" b="1" dirty="0" err="1"/>
              <a:t>or</a:t>
            </a:r>
            <a:r>
              <a:rPr lang="de-DE" sz="1200" b="1" dirty="0"/>
              <a:t> </a:t>
            </a:r>
            <a:r>
              <a:rPr lang="de-DE" sz="1200" b="1" dirty="0" err="1"/>
              <a:t>cholangiocyte</a:t>
            </a:r>
            <a:r>
              <a:rPr lang="de-DE" sz="1200" b="1" dirty="0"/>
              <a:t> </a:t>
            </a:r>
            <a:r>
              <a:rPr lang="de-DE" sz="1200" b="1" dirty="0" err="1"/>
              <a:t>damage</a:t>
            </a:r>
            <a:r>
              <a:rPr lang="de-DE" sz="1200" b="1" dirty="0"/>
              <a:t> in </a:t>
            </a:r>
            <a:r>
              <a:rPr lang="de-DE" sz="1200" b="1" dirty="0" err="1"/>
              <a:t>patients</a:t>
            </a:r>
            <a:r>
              <a:rPr lang="de-DE" sz="1200" b="1" dirty="0"/>
              <a:t> </a:t>
            </a:r>
            <a:r>
              <a:rPr lang="de-DE" sz="1200" b="1" dirty="0" err="1"/>
              <a:t>with</a:t>
            </a:r>
            <a:r>
              <a:rPr lang="de-DE" sz="1200" b="1" dirty="0"/>
              <a:t> </a:t>
            </a:r>
            <a:r>
              <a:rPr lang="de-DE" sz="1200" b="1" dirty="0" err="1"/>
              <a:t>early</a:t>
            </a:r>
            <a:r>
              <a:rPr lang="de-DE" sz="1200" b="1" dirty="0"/>
              <a:t> </a:t>
            </a:r>
            <a:r>
              <a:rPr lang="de-DE" sz="1200" b="1" dirty="0" err="1"/>
              <a:t>bilirubinaemia</a:t>
            </a:r>
            <a:r>
              <a:rPr lang="de-DE" sz="1200" b="1" dirty="0"/>
              <a:t> </a:t>
            </a:r>
          </a:p>
          <a:p>
            <a:endParaRPr lang="de-DE" sz="1200" b="1" dirty="0"/>
          </a:p>
          <a:p>
            <a:r>
              <a:rPr lang="de-DE" sz="1200" dirty="0"/>
              <a:t>SOS/VOD, </a:t>
            </a:r>
            <a:r>
              <a:rPr lang="de-DE" sz="1200" dirty="0" err="1"/>
              <a:t>sinusoidal</a:t>
            </a:r>
            <a:r>
              <a:rPr lang="de-DE" sz="1200" dirty="0"/>
              <a:t> </a:t>
            </a:r>
            <a:r>
              <a:rPr lang="de-DE" sz="1200" dirty="0" err="1"/>
              <a:t>obstruction</a:t>
            </a:r>
            <a:r>
              <a:rPr lang="de-DE" sz="1200" dirty="0"/>
              <a:t> </a:t>
            </a:r>
            <a:r>
              <a:rPr lang="de-DE" sz="1200" dirty="0" err="1"/>
              <a:t>syndrome</a:t>
            </a:r>
            <a:r>
              <a:rPr lang="de-DE" sz="1200" dirty="0"/>
              <a:t>/</a:t>
            </a:r>
            <a:r>
              <a:rPr lang="de-DE" sz="1200" dirty="0" err="1"/>
              <a:t>venooclusive</a:t>
            </a:r>
            <a:r>
              <a:rPr lang="de-DE" sz="1200" dirty="0"/>
              <a:t> </a:t>
            </a:r>
            <a:r>
              <a:rPr lang="de-DE" sz="1200" dirty="0" err="1"/>
              <a:t>disease</a:t>
            </a:r>
            <a:r>
              <a:rPr lang="de-DE" sz="1200" dirty="0"/>
              <a:t>; EB, </a:t>
            </a:r>
            <a:r>
              <a:rPr lang="de-DE" sz="1200" dirty="0" err="1"/>
              <a:t>early</a:t>
            </a:r>
            <a:r>
              <a:rPr lang="de-DE" sz="1200" dirty="0"/>
              <a:t> </a:t>
            </a:r>
            <a:r>
              <a:rPr lang="de-DE" sz="1200" dirty="0" err="1"/>
              <a:t>bilirubinemia</a:t>
            </a:r>
            <a:r>
              <a:rPr lang="de-DE" sz="1200" dirty="0"/>
              <a:t>; ALT, </a:t>
            </a:r>
            <a:r>
              <a:rPr lang="de-DE" sz="1200" dirty="0" err="1"/>
              <a:t>alanine</a:t>
            </a:r>
            <a:r>
              <a:rPr lang="de-DE" sz="1200" dirty="0"/>
              <a:t> </a:t>
            </a:r>
            <a:r>
              <a:rPr lang="de-DE" sz="1200" dirty="0" err="1"/>
              <a:t>aminotransferase</a:t>
            </a:r>
            <a:r>
              <a:rPr lang="de-DE" sz="1200" dirty="0"/>
              <a:t>; </a:t>
            </a:r>
            <a:r>
              <a:rPr lang="de-DE" sz="1200" dirty="0" err="1"/>
              <a:t>gGT</a:t>
            </a:r>
            <a:r>
              <a:rPr lang="de-DE" sz="1200" dirty="0"/>
              <a:t>, gamma-</a:t>
            </a:r>
            <a:r>
              <a:rPr lang="de-DE" sz="1200" dirty="0" err="1"/>
              <a:t>glutamyl</a:t>
            </a:r>
            <a:r>
              <a:rPr lang="de-DE" sz="1200" dirty="0"/>
              <a:t> </a:t>
            </a:r>
            <a:r>
              <a:rPr lang="de-DE" sz="1200" dirty="0" err="1"/>
              <a:t>transferase</a:t>
            </a:r>
            <a:r>
              <a:rPr lang="de-DE" sz="1200" dirty="0"/>
              <a:t>, U/L, </a:t>
            </a:r>
            <a:r>
              <a:rPr lang="de-DE" sz="1200" dirty="0" err="1"/>
              <a:t>units</a:t>
            </a:r>
            <a:r>
              <a:rPr lang="de-DE" sz="1200" dirty="0"/>
              <a:t> per </a:t>
            </a:r>
            <a:r>
              <a:rPr lang="de-DE" sz="1200" dirty="0" err="1"/>
              <a:t>liter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830456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362015A-F56E-784E-BFF1-DDB630C8AF22}"/>
              </a:ext>
            </a:extLst>
          </p:cNvPr>
          <p:cNvSpPr txBox="1"/>
          <p:nvPr/>
        </p:nvSpPr>
        <p:spPr>
          <a:xfrm>
            <a:off x="0" y="-13901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/>
              <a:t>Suppl</a:t>
            </a:r>
            <a:r>
              <a:rPr lang="de-DE" sz="1200" b="1" dirty="0"/>
              <a:t>. Table 9: EASIX </a:t>
            </a:r>
            <a:r>
              <a:rPr lang="de-DE" sz="1200" b="1" dirty="0" err="1"/>
              <a:t>associates</a:t>
            </a:r>
            <a:r>
              <a:rPr lang="de-DE" sz="1200" b="1" dirty="0"/>
              <a:t> </a:t>
            </a:r>
            <a:r>
              <a:rPr lang="de-DE" sz="1200" b="1" dirty="0" err="1"/>
              <a:t>with</a:t>
            </a:r>
            <a:r>
              <a:rPr lang="de-DE" sz="1200" b="1" dirty="0"/>
              <a:t> </a:t>
            </a:r>
            <a:r>
              <a:rPr lang="de-DE" sz="1200" b="1" dirty="0" err="1"/>
              <a:t>risk</a:t>
            </a:r>
            <a:r>
              <a:rPr lang="de-DE" sz="1200" b="1" dirty="0"/>
              <a:t> of non-</a:t>
            </a:r>
            <a:r>
              <a:rPr lang="de-DE" sz="1200" b="1" dirty="0" err="1"/>
              <a:t>relapse</a:t>
            </a:r>
            <a:r>
              <a:rPr lang="de-DE" sz="1200" b="1" dirty="0"/>
              <a:t> </a:t>
            </a:r>
            <a:r>
              <a:rPr lang="de-DE" sz="1200" b="1" dirty="0" err="1"/>
              <a:t>mortality</a:t>
            </a:r>
            <a:r>
              <a:rPr lang="de-DE" sz="1200" b="1" dirty="0"/>
              <a:t> (NRM) </a:t>
            </a:r>
            <a:r>
              <a:rPr lang="de-DE" sz="1200" b="1" dirty="0" err="1"/>
              <a:t>irrespective</a:t>
            </a:r>
            <a:r>
              <a:rPr lang="de-DE" sz="1200" b="1" dirty="0"/>
              <a:t> of EB</a:t>
            </a:r>
          </a:p>
          <a:p>
            <a:endParaRPr lang="de-DE" sz="1200" b="1" dirty="0"/>
          </a:p>
          <a:p>
            <a:r>
              <a:rPr lang="de-DE" sz="1200" dirty="0"/>
              <a:t>EASIX was </a:t>
            </a:r>
            <a:r>
              <a:rPr lang="de-DE" sz="1200" dirty="0" err="1"/>
              <a:t>raised</a:t>
            </a:r>
            <a:r>
              <a:rPr lang="de-DE" sz="1200" dirty="0"/>
              <a:t> </a:t>
            </a:r>
            <a:r>
              <a:rPr lang="de-DE" sz="1200" dirty="0" err="1"/>
              <a:t>prior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err="1"/>
              <a:t>conditioning</a:t>
            </a:r>
            <a:r>
              <a:rPr lang="de-DE" sz="1200" dirty="0"/>
              <a:t> </a:t>
            </a:r>
            <a:r>
              <a:rPr lang="de-DE" sz="1200" dirty="0" err="1"/>
              <a:t>therapy</a:t>
            </a:r>
            <a:r>
              <a:rPr lang="de-DE" sz="1200" dirty="0"/>
              <a:t> (EASIX-</a:t>
            </a:r>
            <a:r>
              <a:rPr lang="de-DE" sz="1200" dirty="0" err="1"/>
              <a:t>pre</a:t>
            </a:r>
            <a:r>
              <a:rPr lang="de-DE" sz="1200" dirty="0"/>
              <a:t>), on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day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transplantation</a:t>
            </a:r>
            <a:r>
              <a:rPr lang="de-DE" sz="1200" dirty="0"/>
              <a:t> (EASIX-d0), on day+28 (EASIX-d28) </a:t>
            </a:r>
            <a:r>
              <a:rPr lang="de-DE" sz="1200" dirty="0" err="1"/>
              <a:t>and</a:t>
            </a:r>
            <a:r>
              <a:rPr lang="de-DE" sz="1200" dirty="0"/>
              <a:t> at </a:t>
            </a:r>
            <a:r>
              <a:rPr lang="de-DE" sz="1200" dirty="0" err="1"/>
              <a:t>onset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acute</a:t>
            </a:r>
            <a:r>
              <a:rPr lang="de-DE" sz="1200" dirty="0"/>
              <a:t> GVHD (EASIX-</a:t>
            </a:r>
            <a:r>
              <a:rPr lang="de-DE" sz="1200" dirty="0" err="1"/>
              <a:t>aGVHD</a:t>
            </a:r>
            <a:r>
              <a:rPr lang="de-DE" sz="1200" dirty="0"/>
              <a:t>). Univariable Cox </a:t>
            </a:r>
            <a:r>
              <a:rPr lang="de-DE" sz="1200" dirty="0" err="1"/>
              <a:t>regression</a:t>
            </a:r>
            <a:r>
              <a:rPr lang="de-DE" sz="1200" dirty="0"/>
              <a:t> </a:t>
            </a:r>
            <a:r>
              <a:rPr lang="de-DE" sz="1200" dirty="0" err="1"/>
              <a:t>analyses</a:t>
            </a:r>
            <a:r>
              <a:rPr lang="de-DE" sz="1200" dirty="0"/>
              <a:t> </a:t>
            </a:r>
            <a:r>
              <a:rPr lang="de-DE" sz="1200" dirty="0" err="1"/>
              <a:t>were</a:t>
            </a:r>
            <a:r>
              <a:rPr lang="de-DE" sz="1200" dirty="0"/>
              <a:t> </a:t>
            </a:r>
            <a:r>
              <a:rPr lang="de-DE" sz="1200" dirty="0" err="1"/>
              <a:t>performed</a:t>
            </a:r>
            <a:r>
              <a:rPr lang="de-DE" sz="1200" dirty="0"/>
              <a:t> </a:t>
            </a:r>
            <a:r>
              <a:rPr lang="de-DE" sz="1200" dirty="0" err="1"/>
              <a:t>with</a:t>
            </a:r>
            <a:r>
              <a:rPr lang="de-DE" sz="1200" dirty="0"/>
              <a:t> </a:t>
            </a:r>
            <a:r>
              <a:rPr lang="de-DE" sz="1200" dirty="0" err="1"/>
              <a:t>endpoint</a:t>
            </a:r>
            <a:r>
              <a:rPr lang="de-DE" sz="1200" dirty="0"/>
              <a:t> NRM after day+28 (EASIX-</a:t>
            </a:r>
            <a:r>
              <a:rPr lang="de-DE" sz="1200" dirty="0" err="1"/>
              <a:t>pre</a:t>
            </a:r>
            <a:r>
              <a:rPr lang="de-DE" sz="1200" dirty="0"/>
              <a:t>, -d0, d28) </a:t>
            </a:r>
            <a:r>
              <a:rPr lang="de-DE" sz="1200" dirty="0" err="1"/>
              <a:t>or</a:t>
            </a:r>
            <a:r>
              <a:rPr lang="de-DE" sz="1200" dirty="0"/>
              <a:t> NRM after </a:t>
            </a:r>
            <a:r>
              <a:rPr lang="de-DE" sz="1200" dirty="0" err="1"/>
              <a:t>acute</a:t>
            </a:r>
            <a:r>
              <a:rPr lang="de-DE" sz="1200" dirty="0"/>
              <a:t> GVHD (EASIX-</a:t>
            </a:r>
            <a:r>
              <a:rPr lang="de-DE" sz="1200" dirty="0" err="1"/>
              <a:t>aGVHD</a:t>
            </a:r>
            <a:r>
              <a:rPr lang="de-DE" sz="1200" dirty="0"/>
              <a:t>). </a:t>
            </a:r>
            <a:r>
              <a:rPr lang="de-DE" sz="1200" dirty="0" err="1"/>
              <a:t>Subgroup</a:t>
            </a:r>
            <a:r>
              <a:rPr lang="de-DE" sz="1200" dirty="0"/>
              <a:t> </a:t>
            </a:r>
            <a:r>
              <a:rPr lang="de-DE" sz="1200" dirty="0" err="1"/>
              <a:t>analyses</a:t>
            </a:r>
            <a:r>
              <a:rPr lang="de-DE" sz="1200" dirty="0"/>
              <a:t> </a:t>
            </a:r>
            <a:r>
              <a:rPr lang="de-DE" sz="1200" dirty="0" err="1"/>
              <a:t>were</a:t>
            </a:r>
            <a:r>
              <a:rPr lang="de-DE" sz="1200" dirty="0"/>
              <a:t> </a:t>
            </a:r>
            <a:r>
              <a:rPr lang="de-DE" sz="1200" dirty="0" err="1"/>
              <a:t>performed</a:t>
            </a:r>
            <a:r>
              <a:rPr lang="de-DE" sz="1200" dirty="0"/>
              <a:t> </a:t>
            </a:r>
            <a:r>
              <a:rPr lang="de-DE" sz="1200" dirty="0" err="1"/>
              <a:t>for</a:t>
            </a:r>
            <a:r>
              <a:rPr lang="de-DE" sz="1200" dirty="0"/>
              <a:t> </a:t>
            </a:r>
            <a:r>
              <a:rPr lang="de-DE" sz="1200" dirty="0" err="1"/>
              <a:t>patients</a:t>
            </a:r>
            <a:r>
              <a:rPr lang="de-DE" sz="1200" dirty="0"/>
              <a:t> </a:t>
            </a:r>
            <a:r>
              <a:rPr lang="de-DE" sz="1200" dirty="0" err="1"/>
              <a:t>who</a:t>
            </a:r>
            <a:r>
              <a:rPr lang="de-DE" sz="1200" dirty="0"/>
              <a:t> </a:t>
            </a:r>
            <a:r>
              <a:rPr lang="de-DE" sz="1200" dirty="0" err="1"/>
              <a:t>developed</a:t>
            </a:r>
            <a:r>
              <a:rPr lang="de-DE" sz="1200" dirty="0"/>
              <a:t> EB </a:t>
            </a:r>
            <a:r>
              <a:rPr lang="de-DE" sz="1200" dirty="0" err="1"/>
              <a:t>within</a:t>
            </a:r>
            <a:r>
              <a:rPr lang="de-DE" sz="1200" dirty="0"/>
              <a:t> 28 </a:t>
            </a:r>
            <a:r>
              <a:rPr lang="de-DE" sz="1200" dirty="0" err="1"/>
              <a:t>days</a:t>
            </a:r>
            <a:r>
              <a:rPr lang="de-DE" sz="1200" dirty="0"/>
              <a:t> after </a:t>
            </a:r>
            <a:r>
              <a:rPr lang="de-DE" sz="1200" dirty="0" err="1"/>
              <a:t>alloSCT</a:t>
            </a:r>
            <a:r>
              <a:rPr lang="de-DE" sz="1200" dirty="0"/>
              <a:t> (EB=1)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patients</a:t>
            </a:r>
            <a:r>
              <a:rPr lang="de-DE" sz="1200" dirty="0"/>
              <a:t> </a:t>
            </a:r>
            <a:r>
              <a:rPr lang="de-DE" sz="1200" dirty="0" err="1"/>
              <a:t>without</a:t>
            </a:r>
            <a:r>
              <a:rPr lang="de-DE" sz="1200" dirty="0"/>
              <a:t> </a:t>
            </a:r>
            <a:r>
              <a:rPr lang="de-DE" sz="1200" dirty="0" err="1"/>
              <a:t>this</a:t>
            </a:r>
            <a:r>
              <a:rPr lang="de-DE" sz="1200" dirty="0"/>
              <a:t> </a:t>
            </a:r>
            <a:r>
              <a:rPr lang="de-DE" sz="1200" dirty="0" err="1"/>
              <a:t>complication</a:t>
            </a:r>
            <a:r>
              <a:rPr lang="de-DE" sz="1200" dirty="0"/>
              <a:t> (EB=0).</a:t>
            </a:r>
          </a:p>
          <a:p>
            <a:endParaRPr lang="de-DE" sz="1200" dirty="0"/>
          </a:p>
          <a:p>
            <a:r>
              <a:rPr lang="de-DE" sz="1200" dirty="0"/>
              <a:t>EB, </a:t>
            </a:r>
            <a:r>
              <a:rPr lang="de-DE" sz="1200" dirty="0" err="1"/>
              <a:t>early</a:t>
            </a:r>
            <a:r>
              <a:rPr lang="de-DE" sz="1200" dirty="0"/>
              <a:t> </a:t>
            </a:r>
            <a:r>
              <a:rPr lang="de-DE" sz="1200" dirty="0" err="1"/>
              <a:t>bilirubinemia</a:t>
            </a:r>
            <a:r>
              <a:rPr lang="de-DE" sz="1200" dirty="0"/>
              <a:t>; EASIX, </a:t>
            </a:r>
            <a:r>
              <a:rPr lang="de-DE" sz="1200" dirty="0" err="1"/>
              <a:t>endothelial</a:t>
            </a:r>
            <a:r>
              <a:rPr lang="de-DE" sz="1200" dirty="0"/>
              <a:t> </a:t>
            </a:r>
            <a:r>
              <a:rPr lang="de-DE" sz="1200" dirty="0" err="1"/>
              <a:t>activation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stress </a:t>
            </a:r>
            <a:r>
              <a:rPr lang="de-DE" sz="1200" dirty="0" err="1"/>
              <a:t>index</a:t>
            </a:r>
            <a:r>
              <a:rPr lang="de-DE" sz="1200" dirty="0"/>
              <a:t>, HR, </a:t>
            </a:r>
            <a:r>
              <a:rPr lang="de-DE" sz="1200" dirty="0" err="1"/>
              <a:t>hazard</a:t>
            </a:r>
            <a:r>
              <a:rPr lang="de-DE" sz="1200" dirty="0"/>
              <a:t> </a:t>
            </a:r>
            <a:r>
              <a:rPr lang="de-DE" sz="1200" dirty="0" err="1"/>
              <a:t>ratio</a:t>
            </a:r>
            <a:r>
              <a:rPr lang="de-DE" sz="1200" dirty="0"/>
              <a:t>; CI, </a:t>
            </a:r>
            <a:r>
              <a:rPr lang="de-DE" sz="1200" dirty="0" err="1"/>
              <a:t>confidential</a:t>
            </a:r>
            <a:r>
              <a:rPr lang="de-DE" sz="1200" dirty="0"/>
              <a:t> </a:t>
            </a:r>
            <a:r>
              <a:rPr lang="de-DE" sz="1200" dirty="0" err="1"/>
              <a:t>interval</a:t>
            </a:r>
            <a:endParaRPr lang="de-DE" sz="1200" dirty="0"/>
          </a:p>
          <a:p>
            <a:endParaRPr lang="de-DE" sz="1200" dirty="0"/>
          </a:p>
          <a:p>
            <a:endParaRPr lang="de-DE" sz="1200" dirty="0"/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227091"/>
              </p:ext>
            </p:extLst>
          </p:nvPr>
        </p:nvGraphicFramePr>
        <p:xfrm>
          <a:off x="457200" y="1925091"/>
          <a:ext cx="8112125" cy="3504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182">
                  <a:extLst>
                    <a:ext uri="{9D8B030D-6E8A-4147-A177-3AD203B41FA5}">
                      <a16:colId xmlns:a16="http://schemas.microsoft.com/office/drawing/2014/main" val="2797737182"/>
                    </a:ext>
                  </a:extLst>
                </a:gridCol>
                <a:gridCol w="1776874">
                  <a:extLst>
                    <a:ext uri="{9D8B030D-6E8A-4147-A177-3AD203B41FA5}">
                      <a16:colId xmlns:a16="http://schemas.microsoft.com/office/drawing/2014/main" val="205011517"/>
                    </a:ext>
                  </a:extLst>
                </a:gridCol>
                <a:gridCol w="1820795">
                  <a:extLst>
                    <a:ext uri="{9D8B030D-6E8A-4147-A177-3AD203B41FA5}">
                      <a16:colId xmlns:a16="http://schemas.microsoft.com/office/drawing/2014/main" val="2400942234"/>
                    </a:ext>
                  </a:extLst>
                </a:gridCol>
                <a:gridCol w="1740637">
                  <a:extLst>
                    <a:ext uri="{9D8B030D-6E8A-4147-A177-3AD203B41FA5}">
                      <a16:colId xmlns:a16="http://schemas.microsoft.com/office/drawing/2014/main" val="1996810246"/>
                    </a:ext>
                  </a:extLst>
                </a:gridCol>
                <a:gridCol w="1740637">
                  <a:extLst>
                    <a:ext uri="{9D8B030D-6E8A-4147-A177-3AD203B41FA5}">
                      <a16:colId xmlns:a16="http://schemas.microsoft.com/office/drawing/2014/main" val="1835680579"/>
                    </a:ext>
                  </a:extLst>
                </a:gridCol>
              </a:tblGrid>
              <a:tr h="284163">
                <a:tc rowSpan="2"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solidFill>
                            <a:sysClr val="windowText" lastClr="000000"/>
                          </a:solidFill>
                        </a:rPr>
                        <a:t>log2-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solidFill>
                            <a:sysClr val="windowText" lastClr="000000"/>
                          </a:solidFill>
                        </a:rPr>
                        <a:t>Training cohort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solidFill>
                            <a:sysClr val="windowText" lastClr="000000"/>
                          </a:solidFill>
                        </a:rPr>
                        <a:t>Validation cohort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5462"/>
                  </a:ext>
                </a:extLst>
              </a:tr>
              <a:tr h="2841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solidFill>
                            <a:sysClr val="windowText" lastClr="000000"/>
                          </a:solidFill>
                        </a:rPr>
                        <a:t>EABI=0 (n=760)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solidFill>
                            <a:sysClr val="windowText" lastClr="000000"/>
                          </a:solidFill>
                        </a:rPr>
                        <a:t>EABI=1 (n=113)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solidFill>
                            <a:sysClr val="windowText" lastClr="000000"/>
                          </a:solidFill>
                        </a:rPr>
                        <a:t>EABI=0 (n=294)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solidFill>
                            <a:sysClr val="windowText" lastClr="000000"/>
                          </a:solidFill>
                        </a:rPr>
                        <a:t>EABI=1 (n=94)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5423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HR</a:t>
                      </a:r>
                      <a:r>
                        <a:rPr lang="sv-SE" sz="1200" baseline="0" dirty="0"/>
                        <a:t>, (95%CI), P</a:t>
                      </a:r>
                      <a:endParaRPr lang="sv-SE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102019"/>
                  </a:ext>
                </a:extLst>
              </a:tr>
              <a:tr h="663046">
                <a:tc>
                  <a:txBody>
                    <a:bodyPr/>
                    <a:lstStyle/>
                    <a:p>
                      <a:r>
                        <a:rPr lang="sv-SE" sz="1200" b="1" dirty="0"/>
                        <a:t>EASIX-pre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1.16 (1.03-1.30) P= 0.011</a:t>
                      </a:r>
                    </a:p>
                    <a:p>
                      <a:pPr algn="ctr"/>
                      <a:r>
                        <a:rPr lang="sv-SE" sz="1200" dirty="0"/>
                        <a:t>N=758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1.18 (0.98-1.42) P=0.089</a:t>
                      </a:r>
                    </a:p>
                    <a:p>
                      <a:pPr algn="ctr"/>
                      <a:r>
                        <a:rPr lang="sv-SE" sz="1200" dirty="0"/>
                        <a:t>N=113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1.52 (1.26-1.83) P&lt;0.001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N=203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1.03 (0.80-1.33) P=0.805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N=69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362125"/>
                  </a:ext>
                </a:extLst>
              </a:tr>
              <a:tr h="6630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dirty="0"/>
                        <a:t>EASIX-d0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1.08 (0.98-1.19) P=0.141</a:t>
                      </a:r>
                    </a:p>
                    <a:p>
                      <a:pPr algn="ctr"/>
                      <a:r>
                        <a:rPr lang="sv-SE" sz="1200" dirty="0"/>
                        <a:t>N=623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0.83 (0.68-1.02) P=0.076</a:t>
                      </a:r>
                    </a:p>
                    <a:p>
                      <a:pPr algn="ctr"/>
                      <a:r>
                        <a:rPr lang="sv-SE" sz="1200" dirty="0"/>
                        <a:t>N=89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1.20 (1.05-1.36) P=0.006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N=276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1.33 (1.11-1.59) P=0.002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N=88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3767444"/>
                  </a:ext>
                </a:extLst>
              </a:tr>
              <a:tr h="6630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dirty="0"/>
                        <a:t>EASIX-d28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1.28 (1.13-1.45) P&lt;0.001</a:t>
                      </a:r>
                    </a:p>
                    <a:p>
                      <a:pPr algn="ctr"/>
                      <a:r>
                        <a:rPr lang="sv-SE" sz="1200" dirty="0"/>
                        <a:t>N=698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1.55 (1.23-1.94) P&lt;0.001</a:t>
                      </a:r>
                    </a:p>
                    <a:p>
                      <a:pPr algn="ctr"/>
                      <a:r>
                        <a:rPr lang="sv-SE" sz="1200" dirty="0"/>
                        <a:t>N=107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224997"/>
                  </a:ext>
                </a:extLst>
              </a:tr>
              <a:tr h="663046">
                <a:tc>
                  <a:txBody>
                    <a:bodyPr/>
                    <a:lstStyle/>
                    <a:p>
                      <a:r>
                        <a:rPr lang="sv-SE" sz="1200" b="1" dirty="0"/>
                        <a:t>EASIX-aGVHD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1.50 (1.20-1.88) P&lt;0.001</a:t>
                      </a:r>
                    </a:p>
                    <a:p>
                      <a:pPr algn="ctr"/>
                      <a:r>
                        <a:rPr lang="sv-SE" sz="1200" dirty="0"/>
                        <a:t>N=63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7.53 (0.07-817.9) P=0.399</a:t>
                      </a:r>
                    </a:p>
                    <a:p>
                      <a:pPr algn="ctr"/>
                      <a:r>
                        <a:rPr lang="sv-SE" sz="1200" dirty="0"/>
                        <a:t>N=7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504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51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C261DF4-3DBE-7342-8D85-32202E8C209D}"/>
              </a:ext>
            </a:extLst>
          </p:cNvPr>
          <p:cNvSpPr txBox="1"/>
          <p:nvPr/>
        </p:nvSpPr>
        <p:spPr>
          <a:xfrm>
            <a:off x="57308" y="15240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err="1"/>
              <a:t>Suppl</a:t>
            </a:r>
            <a:r>
              <a:rPr lang="de-DE" sz="1100" b="1" dirty="0"/>
              <a:t>. </a:t>
            </a:r>
            <a:r>
              <a:rPr lang="de-DE" sz="1100" b="1" dirty="0" err="1"/>
              <a:t>Figure</a:t>
            </a:r>
            <a:r>
              <a:rPr lang="de-DE" sz="1100" b="1" dirty="0"/>
              <a:t> 2: Maximum </a:t>
            </a:r>
            <a:r>
              <a:rPr lang="de-DE" sz="1100" b="1" dirty="0" err="1"/>
              <a:t>bilirubin</a:t>
            </a:r>
            <a:r>
              <a:rPr lang="de-DE" sz="1100" b="1" dirty="0"/>
              <a:t> </a:t>
            </a:r>
            <a:r>
              <a:rPr lang="de-DE" sz="1100" b="1" dirty="0" err="1"/>
              <a:t>levels</a:t>
            </a:r>
            <a:r>
              <a:rPr lang="de-DE" sz="1100" b="1" dirty="0"/>
              <a:t> </a:t>
            </a:r>
            <a:r>
              <a:rPr lang="de-DE" sz="1100" b="1" dirty="0" err="1"/>
              <a:t>between</a:t>
            </a:r>
            <a:r>
              <a:rPr lang="de-DE" sz="1100" b="1" dirty="0"/>
              <a:t> </a:t>
            </a:r>
            <a:r>
              <a:rPr lang="de-DE" sz="1100" b="1" dirty="0" err="1"/>
              <a:t>days</a:t>
            </a:r>
            <a:r>
              <a:rPr lang="de-DE" sz="1100" b="1" dirty="0"/>
              <a:t> 0-28 after </a:t>
            </a:r>
            <a:r>
              <a:rPr lang="de-DE" sz="1100" b="1" dirty="0" err="1"/>
              <a:t>alloSCT</a:t>
            </a:r>
            <a:r>
              <a:rPr lang="de-DE" sz="1100" b="1" dirty="0"/>
              <a:t> </a:t>
            </a:r>
            <a:r>
              <a:rPr lang="de-DE" sz="1100" b="1" dirty="0" err="1"/>
              <a:t>according</a:t>
            </a:r>
            <a:r>
              <a:rPr lang="de-DE" sz="1100" b="1" dirty="0"/>
              <a:t> </a:t>
            </a:r>
            <a:r>
              <a:rPr lang="de-DE" sz="1100" b="1" dirty="0" err="1"/>
              <a:t>to</a:t>
            </a:r>
            <a:r>
              <a:rPr lang="de-DE" sz="1100" b="1" dirty="0"/>
              <a:t> </a:t>
            </a:r>
            <a:r>
              <a:rPr lang="de-DE" sz="1100" b="1" dirty="0" err="1"/>
              <a:t>disease</a:t>
            </a:r>
            <a:r>
              <a:rPr lang="de-DE" sz="1100" b="1" dirty="0"/>
              <a:t> and ATG </a:t>
            </a:r>
            <a:r>
              <a:rPr lang="de-DE" sz="1100" b="1" dirty="0" err="1"/>
              <a:t>usage</a:t>
            </a:r>
            <a:r>
              <a:rPr lang="de-DE" sz="1100" b="1" dirty="0"/>
              <a:t>.</a:t>
            </a:r>
          </a:p>
          <a:p>
            <a:endParaRPr lang="de-DE" sz="1100" b="1" dirty="0"/>
          </a:p>
          <a:p>
            <a:r>
              <a:rPr lang="de-DE" sz="1100" dirty="0"/>
              <a:t>Kruskal-Wallis </a:t>
            </a:r>
            <a:r>
              <a:rPr lang="de-DE" sz="1100" dirty="0" err="1"/>
              <a:t>tests</a:t>
            </a:r>
            <a:r>
              <a:rPr lang="de-DE" sz="1100" dirty="0"/>
              <a:t> ATG </a:t>
            </a:r>
            <a:r>
              <a:rPr lang="de-DE" sz="1100" dirty="0" err="1"/>
              <a:t>vs</a:t>
            </a:r>
            <a:r>
              <a:rPr lang="de-DE" sz="1100" dirty="0"/>
              <a:t> </a:t>
            </a:r>
            <a:r>
              <a:rPr lang="de-DE" sz="1100" dirty="0" err="1"/>
              <a:t>no</a:t>
            </a:r>
            <a:r>
              <a:rPr lang="de-DE" sz="1100" dirty="0"/>
              <a:t> ATG &lt;0.001; MPN </a:t>
            </a:r>
            <a:r>
              <a:rPr lang="de-DE" sz="1100" dirty="0" err="1"/>
              <a:t>vs</a:t>
            </a:r>
            <a:r>
              <a:rPr lang="de-DE" sz="1100" dirty="0"/>
              <a:t> </a:t>
            </a:r>
            <a:r>
              <a:rPr lang="de-DE" sz="1100" dirty="0" err="1"/>
              <a:t>no</a:t>
            </a:r>
            <a:r>
              <a:rPr lang="de-DE" sz="1100" dirty="0"/>
              <a:t> MPN &lt;0.001</a:t>
            </a:r>
          </a:p>
          <a:p>
            <a:endParaRPr lang="de-DE" sz="1100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5715" y="1290637"/>
            <a:ext cx="5775325" cy="4625975"/>
            <a:chOff x="-130" y="288"/>
            <a:chExt cx="3638" cy="2914"/>
          </a:xfrm>
        </p:grpSpPr>
        <p:sp>
          <p:nvSpPr>
            <p:cNvPr id="11" name="AutoShape 4"/>
            <p:cNvSpPr>
              <a:spLocks noChangeAspect="1" noChangeArrowheads="1" noTextEdit="1"/>
            </p:cNvSpPr>
            <p:nvPr/>
          </p:nvSpPr>
          <p:spPr bwMode="auto">
            <a:xfrm>
              <a:off x="-130" y="288"/>
              <a:ext cx="3630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206"/>
            <p:cNvGrpSpPr>
              <a:grpSpLocks/>
            </p:cNvGrpSpPr>
            <p:nvPr/>
          </p:nvGrpSpPr>
          <p:grpSpPr bwMode="auto">
            <a:xfrm>
              <a:off x="-130" y="288"/>
              <a:ext cx="3638" cy="2914"/>
              <a:chOff x="-130" y="288"/>
              <a:chExt cx="3638" cy="2914"/>
            </a:xfrm>
          </p:grpSpPr>
          <p:sp>
            <p:nvSpPr>
              <p:cNvPr id="5236" name="Rectangle 6"/>
              <p:cNvSpPr>
                <a:spLocks noChangeArrowheads="1"/>
              </p:cNvSpPr>
              <p:nvPr/>
            </p:nvSpPr>
            <p:spPr bwMode="auto">
              <a:xfrm>
                <a:off x="-130" y="288"/>
                <a:ext cx="3638" cy="291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7" name="Rectangle 7"/>
              <p:cNvSpPr>
                <a:spLocks noChangeArrowheads="1"/>
              </p:cNvSpPr>
              <p:nvPr/>
            </p:nvSpPr>
            <p:spPr bwMode="auto">
              <a:xfrm>
                <a:off x="-130" y="288"/>
                <a:ext cx="3638" cy="2914"/>
              </a:xfrm>
              <a:prstGeom prst="rect">
                <a:avLst/>
              </a:pr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8" name="Rectangle 8"/>
              <p:cNvSpPr>
                <a:spLocks noChangeArrowheads="1"/>
              </p:cNvSpPr>
              <p:nvPr/>
            </p:nvSpPr>
            <p:spPr bwMode="auto">
              <a:xfrm>
                <a:off x="120" y="331"/>
                <a:ext cx="2764" cy="2607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9" name="Line 9"/>
              <p:cNvSpPr>
                <a:spLocks noChangeShapeType="1"/>
              </p:cNvSpPr>
              <p:nvPr/>
            </p:nvSpPr>
            <p:spPr bwMode="auto">
              <a:xfrm>
                <a:off x="120" y="2390"/>
                <a:ext cx="2764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0" name="Line 10"/>
              <p:cNvSpPr>
                <a:spLocks noChangeShapeType="1"/>
              </p:cNvSpPr>
              <p:nvPr/>
            </p:nvSpPr>
            <p:spPr bwMode="auto">
              <a:xfrm>
                <a:off x="120" y="1738"/>
                <a:ext cx="2764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1" name="Line 11"/>
              <p:cNvSpPr>
                <a:spLocks noChangeShapeType="1"/>
              </p:cNvSpPr>
              <p:nvPr/>
            </p:nvSpPr>
            <p:spPr bwMode="auto">
              <a:xfrm>
                <a:off x="120" y="1090"/>
                <a:ext cx="2764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2" name="Line 12"/>
              <p:cNvSpPr>
                <a:spLocks noChangeShapeType="1"/>
              </p:cNvSpPr>
              <p:nvPr/>
            </p:nvSpPr>
            <p:spPr bwMode="auto">
              <a:xfrm>
                <a:off x="120" y="437"/>
                <a:ext cx="2764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3" name="Line 13"/>
              <p:cNvSpPr>
                <a:spLocks noChangeShapeType="1"/>
              </p:cNvSpPr>
              <p:nvPr/>
            </p:nvSpPr>
            <p:spPr bwMode="auto">
              <a:xfrm>
                <a:off x="120" y="2717"/>
                <a:ext cx="2764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4" name="Line 14"/>
              <p:cNvSpPr>
                <a:spLocks noChangeShapeType="1"/>
              </p:cNvSpPr>
              <p:nvPr/>
            </p:nvSpPr>
            <p:spPr bwMode="auto">
              <a:xfrm>
                <a:off x="120" y="2064"/>
                <a:ext cx="2764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5" name="Line 15"/>
              <p:cNvSpPr>
                <a:spLocks noChangeShapeType="1"/>
              </p:cNvSpPr>
              <p:nvPr/>
            </p:nvSpPr>
            <p:spPr bwMode="auto">
              <a:xfrm>
                <a:off x="120" y="1411"/>
                <a:ext cx="2764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6" name="Line 16"/>
              <p:cNvSpPr>
                <a:spLocks noChangeShapeType="1"/>
              </p:cNvSpPr>
              <p:nvPr/>
            </p:nvSpPr>
            <p:spPr bwMode="auto">
              <a:xfrm>
                <a:off x="120" y="763"/>
                <a:ext cx="2764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7" name="Line 17"/>
              <p:cNvSpPr>
                <a:spLocks noChangeShapeType="1"/>
              </p:cNvSpPr>
              <p:nvPr/>
            </p:nvSpPr>
            <p:spPr bwMode="auto">
              <a:xfrm flipV="1">
                <a:off x="441" y="331"/>
                <a:ext cx="0" cy="2607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8" name="Line 18"/>
              <p:cNvSpPr>
                <a:spLocks noChangeShapeType="1"/>
              </p:cNvSpPr>
              <p:nvPr/>
            </p:nvSpPr>
            <p:spPr bwMode="auto">
              <a:xfrm flipV="1">
                <a:off x="969" y="331"/>
                <a:ext cx="0" cy="2607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9" name="Line 19"/>
              <p:cNvSpPr>
                <a:spLocks noChangeShapeType="1"/>
              </p:cNvSpPr>
              <p:nvPr/>
            </p:nvSpPr>
            <p:spPr bwMode="auto">
              <a:xfrm flipV="1">
                <a:off x="1502" y="331"/>
                <a:ext cx="0" cy="2607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0" name="Line 20"/>
              <p:cNvSpPr>
                <a:spLocks noChangeShapeType="1"/>
              </p:cNvSpPr>
              <p:nvPr/>
            </p:nvSpPr>
            <p:spPr bwMode="auto">
              <a:xfrm flipV="1">
                <a:off x="2035" y="331"/>
                <a:ext cx="0" cy="2607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1" name="Line 21"/>
              <p:cNvSpPr>
                <a:spLocks noChangeShapeType="1"/>
              </p:cNvSpPr>
              <p:nvPr/>
            </p:nvSpPr>
            <p:spPr bwMode="auto">
              <a:xfrm flipV="1">
                <a:off x="2568" y="331"/>
                <a:ext cx="0" cy="2607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2" name="Rectangle 22"/>
              <p:cNvSpPr>
                <a:spLocks noChangeArrowheads="1"/>
              </p:cNvSpPr>
              <p:nvPr/>
            </p:nvSpPr>
            <p:spPr bwMode="auto">
              <a:xfrm>
                <a:off x="336" y="1166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3" name="Rectangle 23"/>
              <p:cNvSpPr>
                <a:spLocks noChangeArrowheads="1"/>
              </p:cNvSpPr>
              <p:nvPr/>
            </p:nvSpPr>
            <p:spPr bwMode="auto">
              <a:xfrm>
                <a:off x="336" y="1195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4" name="Rectangle 24"/>
              <p:cNvSpPr>
                <a:spLocks noChangeArrowheads="1"/>
              </p:cNvSpPr>
              <p:nvPr/>
            </p:nvSpPr>
            <p:spPr bwMode="auto">
              <a:xfrm>
                <a:off x="331" y="1171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5" name="Rectangle 25"/>
              <p:cNvSpPr>
                <a:spLocks noChangeArrowheads="1"/>
              </p:cNvSpPr>
              <p:nvPr/>
            </p:nvSpPr>
            <p:spPr bwMode="auto">
              <a:xfrm>
                <a:off x="331" y="1190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6" name="Rectangle 26"/>
              <p:cNvSpPr>
                <a:spLocks noChangeArrowheads="1"/>
              </p:cNvSpPr>
              <p:nvPr/>
            </p:nvSpPr>
            <p:spPr bwMode="auto">
              <a:xfrm>
                <a:off x="326" y="1176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7" name="Rectangle 27"/>
              <p:cNvSpPr>
                <a:spLocks noChangeArrowheads="1"/>
              </p:cNvSpPr>
              <p:nvPr/>
            </p:nvSpPr>
            <p:spPr bwMode="auto">
              <a:xfrm>
                <a:off x="326" y="1186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8" name="Rectangle 28"/>
              <p:cNvSpPr>
                <a:spLocks noChangeArrowheads="1"/>
              </p:cNvSpPr>
              <p:nvPr/>
            </p:nvSpPr>
            <p:spPr bwMode="auto">
              <a:xfrm>
                <a:off x="326" y="1181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9" name="Rectangle 29"/>
              <p:cNvSpPr>
                <a:spLocks noChangeArrowheads="1"/>
              </p:cNvSpPr>
              <p:nvPr/>
            </p:nvSpPr>
            <p:spPr bwMode="auto">
              <a:xfrm>
                <a:off x="326" y="1181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0" name="Oval 30"/>
              <p:cNvSpPr>
                <a:spLocks noChangeArrowheads="1"/>
              </p:cNvSpPr>
              <p:nvPr/>
            </p:nvSpPr>
            <p:spPr bwMode="auto">
              <a:xfrm>
                <a:off x="326" y="1166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1" name="Rectangle 31"/>
              <p:cNvSpPr>
                <a:spLocks noChangeArrowheads="1"/>
              </p:cNvSpPr>
              <p:nvPr/>
            </p:nvSpPr>
            <p:spPr bwMode="auto">
              <a:xfrm>
                <a:off x="336" y="1061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2" name="Rectangle 32"/>
              <p:cNvSpPr>
                <a:spLocks noChangeArrowheads="1"/>
              </p:cNvSpPr>
              <p:nvPr/>
            </p:nvSpPr>
            <p:spPr bwMode="auto">
              <a:xfrm>
                <a:off x="336" y="1090"/>
                <a:ext cx="1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3" name="Rectangle 33"/>
              <p:cNvSpPr>
                <a:spLocks noChangeArrowheads="1"/>
              </p:cNvSpPr>
              <p:nvPr/>
            </p:nvSpPr>
            <p:spPr bwMode="auto">
              <a:xfrm>
                <a:off x="331" y="1066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4" name="Rectangle 34"/>
              <p:cNvSpPr>
                <a:spLocks noChangeArrowheads="1"/>
              </p:cNvSpPr>
              <p:nvPr/>
            </p:nvSpPr>
            <p:spPr bwMode="auto">
              <a:xfrm>
                <a:off x="331" y="1085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5" name="Rectangle 35"/>
              <p:cNvSpPr>
                <a:spLocks noChangeArrowheads="1"/>
              </p:cNvSpPr>
              <p:nvPr/>
            </p:nvSpPr>
            <p:spPr bwMode="auto">
              <a:xfrm>
                <a:off x="326" y="1070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6" name="Rectangle 36"/>
              <p:cNvSpPr>
                <a:spLocks noChangeArrowheads="1"/>
              </p:cNvSpPr>
              <p:nvPr/>
            </p:nvSpPr>
            <p:spPr bwMode="auto">
              <a:xfrm>
                <a:off x="326" y="1080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7" name="Rectangle 37"/>
              <p:cNvSpPr>
                <a:spLocks noChangeArrowheads="1"/>
              </p:cNvSpPr>
              <p:nvPr/>
            </p:nvSpPr>
            <p:spPr bwMode="auto">
              <a:xfrm>
                <a:off x="326" y="1075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8" name="Rectangle 38"/>
              <p:cNvSpPr>
                <a:spLocks noChangeArrowheads="1"/>
              </p:cNvSpPr>
              <p:nvPr/>
            </p:nvSpPr>
            <p:spPr bwMode="auto">
              <a:xfrm>
                <a:off x="326" y="1075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9" name="Oval 39"/>
              <p:cNvSpPr>
                <a:spLocks noChangeArrowheads="1"/>
              </p:cNvSpPr>
              <p:nvPr/>
            </p:nvSpPr>
            <p:spPr bwMode="auto">
              <a:xfrm>
                <a:off x="326" y="1061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0" name="Rectangle 40"/>
              <p:cNvSpPr>
                <a:spLocks noChangeArrowheads="1"/>
              </p:cNvSpPr>
              <p:nvPr/>
            </p:nvSpPr>
            <p:spPr bwMode="auto">
              <a:xfrm>
                <a:off x="336" y="1171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1" name="Rectangle 4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2" name="Rectangle 42"/>
              <p:cNvSpPr>
                <a:spLocks noChangeArrowheads="1"/>
              </p:cNvSpPr>
              <p:nvPr/>
            </p:nvSpPr>
            <p:spPr bwMode="auto">
              <a:xfrm>
                <a:off x="331" y="1176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3" name="Rectangle 43"/>
              <p:cNvSpPr>
                <a:spLocks noChangeArrowheads="1"/>
              </p:cNvSpPr>
              <p:nvPr/>
            </p:nvSpPr>
            <p:spPr bwMode="auto">
              <a:xfrm>
                <a:off x="331" y="1195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4" name="Rectangle 44"/>
              <p:cNvSpPr>
                <a:spLocks noChangeArrowheads="1"/>
              </p:cNvSpPr>
              <p:nvPr/>
            </p:nvSpPr>
            <p:spPr bwMode="auto">
              <a:xfrm>
                <a:off x="326" y="1181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5" name="Rectangle 45"/>
              <p:cNvSpPr>
                <a:spLocks noChangeArrowheads="1"/>
              </p:cNvSpPr>
              <p:nvPr/>
            </p:nvSpPr>
            <p:spPr bwMode="auto">
              <a:xfrm>
                <a:off x="326" y="1190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6" name="Rectangle 46"/>
              <p:cNvSpPr>
                <a:spLocks noChangeArrowheads="1"/>
              </p:cNvSpPr>
              <p:nvPr/>
            </p:nvSpPr>
            <p:spPr bwMode="auto">
              <a:xfrm>
                <a:off x="326" y="1186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7" name="Rectangle 47"/>
              <p:cNvSpPr>
                <a:spLocks noChangeArrowheads="1"/>
              </p:cNvSpPr>
              <p:nvPr/>
            </p:nvSpPr>
            <p:spPr bwMode="auto">
              <a:xfrm>
                <a:off x="326" y="1186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8" name="Oval 48"/>
              <p:cNvSpPr>
                <a:spLocks noChangeArrowheads="1"/>
              </p:cNvSpPr>
              <p:nvPr/>
            </p:nvSpPr>
            <p:spPr bwMode="auto">
              <a:xfrm>
                <a:off x="326" y="1171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9" name="Line 49"/>
              <p:cNvSpPr>
                <a:spLocks noChangeShapeType="1"/>
              </p:cNvSpPr>
              <p:nvPr/>
            </p:nvSpPr>
            <p:spPr bwMode="auto">
              <a:xfrm flipV="1">
                <a:off x="340" y="1488"/>
                <a:ext cx="0" cy="355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0" name="Line 50"/>
              <p:cNvSpPr>
                <a:spLocks noChangeShapeType="1"/>
              </p:cNvSpPr>
              <p:nvPr/>
            </p:nvSpPr>
            <p:spPr bwMode="auto">
              <a:xfrm>
                <a:off x="340" y="2170"/>
                <a:ext cx="0" cy="22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1" name="Rectangle 51"/>
              <p:cNvSpPr>
                <a:spLocks noChangeArrowheads="1"/>
              </p:cNvSpPr>
              <p:nvPr/>
            </p:nvSpPr>
            <p:spPr bwMode="auto">
              <a:xfrm>
                <a:off x="249" y="1843"/>
                <a:ext cx="183" cy="32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2" name="Freeform 52"/>
              <p:cNvSpPr>
                <a:spLocks/>
              </p:cNvSpPr>
              <p:nvPr/>
            </p:nvSpPr>
            <p:spPr bwMode="auto">
              <a:xfrm>
                <a:off x="249" y="1843"/>
                <a:ext cx="183" cy="327"/>
              </a:xfrm>
              <a:custGeom>
                <a:avLst/>
                <a:gdLst>
                  <a:gd name="T0" fmla="*/ 0 w 38"/>
                  <a:gd name="T1" fmla="*/ 0 h 68"/>
                  <a:gd name="T2" fmla="*/ 0 w 38"/>
                  <a:gd name="T3" fmla="*/ 68 h 68"/>
                  <a:gd name="T4" fmla="*/ 38 w 38"/>
                  <a:gd name="T5" fmla="*/ 68 h 68"/>
                  <a:gd name="T6" fmla="*/ 38 w 38"/>
                  <a:gd name="T7" fmla="*/ 0 h 68"/>
                  <a:gd name="T8" fmla="*/ 0 w 38"/>
                  <a:gd name="T9" fmla="*/ 0 h 68"/>
                  <a:gd name="T10" fmla="*/ 0 w 38"/>
                  <a:gd name="T11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68">
                    <a:moveTo>
                      <a:pt x="0" y="0"/>
                    </a:moveTo>
                    <a:lnTo>
                      <a:pt x="0" y="68"/>
                    </a:lnTo>
                    <a:lnTo>
                      <a:pt x="38" y="68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3" name="Line 53"/>
              <p:cNvSpPr>
                <a:spLocks noChangeShapeType="1"/>
              </p:cNvSpPr>
              <p:nvPr/>
            </p:nvSpPr>
            <p:spPr bwMode="auto">
              <a:xfrm>
                <a:off x="249" y="2021"/>
                <a:ext cx="183" cy="0"/>
              </a:xfrm>
              <a:prstGeom prst="line">
                <a:avLst/>
              </a:prstGeom>
              <a:noFill/>
              <a:ln w="22225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4" name="Rectangle 54"/>
              <p:cNvSpPr>
                <a:spLocks noChangeArrowheads="1"/>
              </p:cNvSpPr>
              <p:nvPr/>
            </p:nvSpPr>
            <p:spPr bwMode="auto">
              <a:xfrm>
                <a:off x="868" y="1157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5" name="Rectangle 55"/>
              <p:cNvSpPr>
                <a:spLocks noChangeArrowheads="1"/>
              </p:cNvSpPr>
              <p:nvPr/>
            </p:nvSpPr>
            <p:spPr bwMode="auto">
              <a:xfrm>
                <a:off x="868" y="1186"/>
                <a:ext cx="15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6" name="Rectangle 56"/>
              <p:cNvSpPr>
                <a:spLocks noChangeArrowheads="1"/>
              </p:cNvSpPr>
              <p:nvPr/>
            </p:nvSpPr>
            <p:spPr bwMode="auto">
              <a:xfrm>
                <a:off x="864" y="1162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7" name="Rectangle 57"/>
              <p:cNvSpPr>
                <a:spLocks noChangeArrowheads="1"/>
              </p:cNvSpPr>
              <p:nvPr/>
            </p:nvSpPr>
            <p:spPr bwMode="auto">
              <a:xfrm>
                <a:off x="864" y="1181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8" name="Rectangle 58"/>
              <p:cNvSpPr>
                <a:spLocks noChangeArrowheads="1"/>
              </p:cNvSpPr>
              <p:nvPr/>
            </p:nvSpPr>
            <p:spPr bwMode="auto">
              <a:xfrm>
                <a:off x="859" y="1166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9" name="Rectangle 59"/>
              <p:cNvSpPr>
                <a:spLocks noChangeArrowheads="1"/>
              </p:cNvSpPr>
              <p:nvPr/>
            </p:nvSpPr>
            <p:spPr bwMode="auto">
              <a:xfrm>
                <a:off x="859" y="1176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0" name="Rectangle 60"/>
              <p:cNvSpPr>
                <a:spLocks noChangeArrowheads="1"/>
              </p:cNvSpPr>
              <p:nvPr/>
            </p:nvSpPr>
            <p:spPr bwMode="auto">
              <a:xfrm>
                <a:off x="859" y="1171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1" name="Rectangle 61"/>
              <p:cNvSpPr>
                <a:spLocks noChangeArrowheads="1"/>
              </p:cNvSpPr>
              <p:nvPr/>
            </p:nvSpPr>
            <p:spPr bwMode="auto">
              <a:xfrm>
                <a:off x="859" y="1171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2" name="Oval 62"/>
              <p:cNvSpPr>
                <a:spLocks noChangeArrowheads="1"/>
              </p:cNvSpPr>
              <p:nvPr/>
            </p:nvSpPr>
            <p:spPr bwMode="auto">
              <a:xfrm>
                <a:off x="859" y="1157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3" name="Rectangle 63"/>
              <p:cNvSpPr>
                <a:spLocks noChangeArrowheads="1"/>
              </p:cNvSpPr>
              <p:nvPr/>
            </p:nvSpPr>
            <p:spPr bwMode="auto">
              <a:xfrm>
                <a:off x="868" y="864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4" name="Rectangle 64"/>
              <p:cNvSpPr>
                <a:spLocks noChangeArrowheads="1"/>
              </p:cNvSpPr>
              <p:nvPr/>
            </p:nvSpPr>
            <p:spPr bwMode="auto">
              <a:xfrm>
                <a:off x="868" y="893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5" name="Rectangle 65"/>
              <p:cNvSpPr>
                <a:spLocks noChangeArrowheads="1"/>
              </p:cNvSpPr>
              <p:nvPr/>
            </p:nvSpPr>
            <p:spPr bwMode="auto">
              <a:xfrm>
                <a:off x="864" y="869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6" name="Rectangle 66"/>
              <p:cNvSpPr>
                <a:spLocks noChangeArrowheads="1"/>
              </p:cNvSpPr>
              <p:nvPr/>
            </p:nvSpPr>
            <p:spPr bwMode="auto">
              <a:xfrm>
                <a:off x="864" y="888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7" name="Rectangle 67"/>
              <p:cNvSpPr>
                <a:spLocks noChangeArrowheads="1"/>
              </p:cNvSpPr>
              <p:nvPr/>
            </p:nvSpPr>
            <p:spPr bwMode="auto">
              <a:xfrm>
                <a:off x="859" y="874"/>
                <a:ext cx="33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8" name="Rectangle 68"/>
              <p:cNvSpPr>
                <a:spLocks noChangeArrowheads="1"/>
              </p:cNvSpPr>
              <p:nvPr/>
            </p:nvSpPr>
            <p:spPr bwMode="auto">
              <a:xfrm>
                <a:off x="859" y="883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9" name="Rectangle 69"/>
              <p:cNvSpPr>
                <a:spLocks noChangeArrowheads="1"/>
              </p:cNvSpPr>
              <p:nvPr/>
            </p:nvSpPr>
            <p:spPr bwMode="auto">
              <a:xfrm>
                <a:off x="859" y="878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0" name="Rectangle 70"/>
              <p:cNvSpPr>
                <a:spLocks noChangeArrowheads="1"/>
              </p:cNvSpPr>
              <p:nvPr/>
            </p:nvSpPr>
            <p:spPr bwMode="auto">
              <a:xfrm>
                <a:off x="859" y="878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1" name="Oval 71"/>
              <p:cNvSpPr>
                <a:spLocks noChangeArrowheads="1"/>
              </p:cNvSpPr>
              <p:nvPr/>
            </p:nvSpPr>
            <p:spPr bwMode="auto">
              <a:xfrm>
                <a:off x="859" y="864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2" name="Line 72"/>
              <p:cNvSpPr>
                <a:spLocks noChangeShapeType="1"/>
              </p:cNvSpPr>
              <p:nvPr/>
            </p:nvSpPr>
            <p:spPr bwMode="auto">
              <a:xfrm flipV="1">
                <a:off x="873" y="1339"/>
                <a:ext cx="0" cy="355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3" name="Line 73"/>
              <p:cNvSpPr>
                <a:spLocks noChangeShapeType="1"/>
              </p:cNvSpPr>
              <p:nvPr/>
            </p:nvSpPr>
            <p:spPr bwMode="auto">
              <a:xfrm>
                <a:off x="873" y="1978"/>
                <a:ext cx="0" cy="254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4" name="Rectangle 74"/>
              <p:cNvSpPr>
                <a:spLocks noChangeArrowheads="1"/>
              </p:cNvSpPr>
              <p:nvPr/>
            </p:nvSpPr>
            <p:spPr bwMode="auto">
              <a:xfrm>
                <a:off x="782" y="1694"/>
                <a:ext cx="178" cy="284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5" name="Freeform 75"/>
              <p:cNvSpPr>
                <a:spLocks/>
              </p:cNvSpPr>
              <p:nvPr/>
            </p:nvSpPr>
            <p:spPr bwMode="auto">
              <a:xfrm>
                <a:off x="782" y="1694"/>
                <a:ext cx="178" cy="284"/>
              </a:xfrm>
              <a:custGeom>
                <a:avLst/>
                <a:gdLst>
                  <a:gd name="T0" fmla="*/ 0 w 37"/>
                  <a:gd name="T1" fmla="*/ 0 h 59"/>
                  <a:gd name="T2" fmla="*/ 0 w 37"/>
                  <a:gd name="T3" fmla="*/ 59 h 59"/>
                  <a:gd name="T4" fmla="*/ 37 w 37"/>
                  <a:gd name="T5" fmla="*/ 59 h 59"/>
                  <a:gd name="T6" fmla="*/ 37 w 37"/>
                  <a:gd name="T7" fmla="*/ 0 h 59"/>
                  <a:gd name="T8" fmla="*/ 0 w 37"/>
                  <a:gd name="T9" fmla="*/ 0 h 59"/>
                  <a:gd name="T10" fmla="*/ 0 w 37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59">
                    <a:moveTo>
                      <a:pt x="0" y="0"/>
                    </a:moveTo>
                    <a:lnTo>
                      <a:pt x="0" y="59"/>
                    </a:lnTo>
                    <a:lnTo>
                      <a:pt x="37" y="59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6" name="Line 76"/>
              <p:cNvSpPr>
                <a:spLocks noChangeShapeType="1"/>
              </p:cNvSpPr>
              <p:nvPr/>
            </p:nvSpPr>
            <p:spPr bwMode="auto">
              <a:xfrm>
                <a:off x="782" y="1872"/>
                <a:ext cx="178" cy="0"/>
              </a:xfrm>
              <a:prstGeom prst="line">
                <a:avLst/>
              </a:prstGeom>
              <a:noFill/>
              <a:ln w="22225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7" name="Rectangle 77"/>
              <p:cNvSpPr>
                <a:spLocks noChangeArrowheads="1"/>
              </p:cNvSpPr>
              <p:nvPr/>
            </p:nvSpPr>
            <p:spPr bwMode="auto">
              <a:xfrm>
                <a:off x="1396" y="1397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8" name="Rectangle 78"/>
              <p:cNvSpPr>
                <a:spLocks noChangeArrowheads="1"/>
              </p:cNvSpPr>
              <p:nvPr/>
            </p:nvSpPr>
            <p:spPr bwMode="auto">
              <a:xfrm>
                <a:off x="1396" y="1426"/>
                <a:ext cx="15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9" name="Rectangle 79"/>
              <p:cNvSpPr>
                <a:spLocks noChangeArrowheads="1"/>
              </p:cNvSpPr>
              <p:nvPr/>
            </p:nvSpPr>
            <p:spPr bwMode="auto">
              <a:xfrm>
                <a:off x="1392" y="1402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0" name="Rectangle 80"/>
              <p:cNvSpPr>
                <a:spLocks noChangeArrowheads="1"/>
              </p:cNvSpPr>
              <p:nvPr/>
            </p:nvSpPr>
            <p:spPr bwMode="auto">
              <a:xfrm>
                <a:off x="1392" y="1421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1" name="Rectangle 81"/>
              <p:cNvSpPr>
                <a:spLocks noChangeArrowheads="1"/>
              </p:cNvSpPr>
              <p:nvPr/>
            </p:nvSpPr>
            <p:spPr bwMode="auto">
              <a:xfrm>
                <a:off x="1387" y="1406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2" name="Rectangle 82"/>
              <p:cNvSpPr>
                <a:spLocks noChangeArrowheads="1"/>
              </p:cNvSpPr>
              <p:nvPr/>
            </p:nvSpPr>
            <p:spPr bwMode="auto">
              <a:xfrm>
                <a:off x="1387" y="1416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3" name="Rectangle 83"/>
              <p:cNvSpPr>
                <a:spLocks noChangeArrowheads="1"/>
              </p:cNvSpPr>
              <p:nvPr/>
            </p:nvSpPr>
            <p:spPr bwMode="auto">
              <a:xfrm>
                <a:off x="1387" y="1411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4" name="Rectangle 84"/>
              <p:cNvSpPr>
                <a:spLocks noChangeArrowheads="1"/>
              </p:cNvSpPr>
              <p:nvPr/>
            </p:nvSpPr>
            <p:spPr bwMode="auto">
              <a:xfrm>
                <a:off x="1387" y="1411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5" name="Oval 85"/>
              <p:cNvSpPr>
                <a:spLocks noChangeArrowheads="1"/>
              </p:cNvSpPr>
              <p:nvPr/>
            </p:nvSpPr>
            <p:spPr bwMode="auto">
              <a:xfrm>
                <a:off x="1387" y="1397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6" name="Rectangle 86"/>
              <p:cNvSpPr>
                <a:spLocks noChangeArrowheads="1"/>
              </p:cNvSpPr>
              <p:nvPr/>
            </p:nvSpPr>
            <p:spPr bwMode="auto">
              <a:xfrm>
                <a:off x="1396" y="562"/>
                <a:ext cx="15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7" name="Rectangle 87"/>
              <p:cNvSpPr>
                <a:spLocks noChangeArrowheads="1"/>
              </p:cNvSpPr>
              <p:nvPr/>
            </p:nvSpPr>
            <p:spPr bwMode="auto">
              <a:xfrm>
                <a:off x="1396" y="590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8" name="Rectangle 88"/>
              <p:cNvSpPr>
                <a:spLocks noChangeArrowheads="1"/>
              </p:cNvSpPr>
              <p:nvPr/>
            </p:nvSpPr>
            <p:spPr bwMode="auto">
              <a:xfrm>
                <a:off x="1392" y="566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9" name="Rectangle 89"/>
              <p:cNvSpPr>
                <a:spLocks noChangeArrowheads="1"/>
              </p:cNvSpPr>
              <p:nvPr/>
            </p:nvSpPr>
            <p:spPr bwMode="auto">
              <a:xfrm>
                <a:off x="1392" y="586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0" name="Rectangle 90"/>
              <p:cNvSpPr>
                <a:spLocks noChangeArrowheads="1"/>
              </p:cNvSpPr>
              <p:nvPr/>
            </p:nvSpPr>
            <p:spPr bwMode="auto">
              <a:xfrm>
                <a:off x="1387" y="571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1" name="Rectangle 91"/>
              <p:cNvSpPr>
                <a:spLocks noChangeArrowheads="1"/>
              </p:cNvSpPr>
              <p:nvPr/>
            </p:nvSpPr>
            <p:spPr bwMode="auto">
              <a:xfrm>
                <a:off x="1387" y="581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2" name="Rectangle 92"/>
              <p:cNvSpPr>
                <a:spLocks noChangeArrowheads="1"/>
              </p:cNvSpPr>
              <p:nvPr/>
            </p:nvSpPr>
            <p:spPr bwMode="auto">
              <a:xfrm>
                <a:off x="1387" y="576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3" name="Rectangle 93"/>
              <p:cNvSpPr>
                <a:spLocks noChangeArrowheads="1"/>
              </p:cNvSpPr>
              <p:nvPr/>
            </p:nvSpPr>
            <p:spPr bwMode="auto">
              <a:xfrm>
                <a:off x="1387" y="576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4" name="Oval 94"/>
              <p:cNvSpPr>
                <a:spLocks noChangeArrowheads="1"/>
              </p:cNvSpPr>
              <p:nvPr/>
            </p:nvSpPr>
            <p:spPr bwMode="auto">
              <a:xfrm>
                <a:off x="1387" y="562"/>
                <a:ext cx="29" cy="28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5" name="Rectangle 95"/>
              <p:cNvSpPr>
                <a:spLocks noChangeArrowheads="1"/>
              </p:cNvSpPr>
              <p:nvPr/>
            </p:nvSpPr>
            <p:spPr bwMode="auto">
              <a:xfrm>
                <a:off x="1396" y="2803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6" name="Rectangle 96"/>
              <p:cNvSpPr>
                <a:spLocks noChangeArrowheads="1"/>
              </p:cNvSpPr>
              <p:nvPr/>
            </p:nvSpPr>
            <p:spPr bwMode="auto">
              <a:xfrm>
                <a:off x="1396" y="2832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7" name="Rectangle 97"/>
              <p:cNvSpPr>
                <a:spLocks noChangeArrowheads="1"/>
              </p:cNvSpPr>
              <p:nvPr/>
            </p:nvSpPr>
            <p:spPr bwMode="auto">
              <a:xfrm>
                <a:off x="1392" y="2808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8" name="Rectangle 98"/>
              <p:cNvSpPr>
                <a:spLocks noChangeArrowheads="1"/>
              </p:cNvSpPr>
              <p:nvPr/>
            </p:nvSpPr>
            <p:spPr bwMode="auto">
              <a:xfrm>
                <a:off x="1392" y="2827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9" name="Rectangle 99"/>
              <p:cNvSpPr>
                <a:spLocks noChangeArrowheads="1"/>
              </p:cNvSpPr>
              <p:nvPr/>
            </p:nvSpPr>
            <p:spPr bwMode="auto">
              <a:xfrm>
                <a:off x="1387" y="2813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0" name="Rectangle 100"/>
              <p:cNvSpPr>
                <a:spLocks noChangeArrowheads="1"/>
              </p:cNvSpPr>
              <p:nvPr/>
            </p:nvSpPr>
            <p:spPr bwMode="auto">
              <a:xfrm>
                <a:off x="1387" y="2822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1" name="Rectangle 101"/>
              <p:cNvSpPr>
                <a:spLocks noChangeArrowheads="1"/>
              </p:cNvSpPr>
              <p:nvPr/>
            </p:nvSpPr>
            <p:spPr bwMode="auto">
              <a:xfrm>
                <a:off x="1387" y="2818"/>
                <a:ext cx="33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2" name="Rectangle 102"/>
              <p:cNvSpPr>
                <a:spLocks noChangeArrowheads="1"/>
              </p:cNvSpPr>
              <p:nvPr/>
            </p:nvSpPr>
            <p:spPr bwMode="auto">
              <a:xfrm>
                <a:off x="1387" y="2818"/>
                <a:ext cx="33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3" name="Oval 103"/>
              <p:cNvSpPr>
                <a:spLocks noChangeArrowheads="1"/>
              </p:cNvSpPr>
              <p:nvPr/>
            </p:nvSpPr>
            <p:spPr bwMode="auto">
              <a:xfrm>
                <a:off x="1387" y="2803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4" name="Rectangle 104"/>
              <p:cNvSpPr>
                <a:spLocks noChangeArrowheads="1"/>
              </p:cNvSpPr>
              <p:nvPr/>
            </p:nvSpPr>
            <p:spPr bwMode="auto">
              <a:xfrm>
                <a:off x="1396" y="1344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5" name="Rectangle 105"/>
              <p:cNvSpPr>
                <a:spLocks noChangeArrowheads="1"/>
              </p:cNvSpPr>
              <p:nvPr/>
            </p:nvSpPr>
            <p:spPr bwMode="auto">
              <a:xfrm>
                <a:off x="1396" y="1373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6" name="Rectangle 106"/>
              <p:cNvSpPr>
                <a:spLocks noChangeArrowheads="1"/>
              </p:cNvSpPr>
              <p:nvPr/>
            </p:nvSpPr>
            <p:spPr bwMode="auto">
              <a:xfrm>
                <a:off x="1392" y="1349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7" name="Rectangle 107"/>
              <p:cNvSpPr>
                <a:spLocks noChangeArrowheads="1"/>
              </p:cNvSpPr>
              <p:nvPr/>
            </p:nvSpPr>
            <p:spPr bwMode="auto">
              <a:xfrm>
                <a:off x="1392" y="1368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8" name="Rectangle 108"/>
              <p:cNvSpPr>
                <a:spLocks noChangeArrowheads="1"/>
              </p:cNvSpPr>
              <p:nvPr/>
            </p:nvSpPr>
            <p:spPr bwMode="auto">
              <a:xfrm>
                <a:off x="1387" y="1354"/>
                <a:ext cx="33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9" name="Rectangle 109"/>
              <p:cNvSpPr>
                <a:spLocks noChangeArrowheads="1"/>
              </p:cNvSpPr>
              <p:nvPr/>
            </p:nvSpPr>
            <p:spPr bwMode="auto">
              <a:xfrm>
                <a:off x="1387" y="1363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0" name="Rectangle 110"/>
              <p:cNvSpPr>
                <a:spLocks noChangeArrowheads="1"/>
              </p:cNvSpPr>
              <p:nvPr/>
            </p:nvSpPr>
            <p:spPr bwMode="auto">
              <a:xfrm>
                <a:off x="1387" y="1358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1" name="Rectangle 111"/>
              <p:cNvSpPr>
                <a:spLocks noChangeArrowheads="1"/>
              </p:cNvSpPr>
              <p:nvPr/>
            </p:nvSpPr>
            <p:spPr bwMode="auto">
              <a:xfrm>
                <a:off x="1387" y="1358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2" name="Oval 112"/>
              <p:cNvSpPr>
                <a:spLocks noChangeArrowheads="1"/>
              </p:cNvSpPr>
              <p:nvPr/>
            </p:nvSpPr>
            <p:spPr bwMode="auto">
              <a:xfrm>
                <a:off x="1387" y="1344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3" name="Rectangle 113"/>
              <p:cNvSpPr>
                <a:spLocks noChangeArrowheads="1"/>
              </p:cNvSpPr>
              <p:nvPr/>
            </p:nvSpPr>
            <p:spPr bwMode="auto">
              <a:xfrm>
                <a:off x="1396" y="1109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4" name="Rectangle 114"/>
              <p:cNvSpPr>
                <a:spLocks noChangeArrowheads="1"/>
              </p:cNvSpPr>
              <p:nvPr/>
            </p:nvSpPr>
            <p:spPr bwMode="auto">
              <a:xfrm>
                <a:off x="1396" y="1138"/>
                <a:ext cx="15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5" name="Rectangle 115"/>
              <p:cNvSpPr>
                <a:spLocks noChangeArrowheads="1"/>
              </p:cNvSpPr>
              <p:nvPr/>
            </p:nvSpPr>
            <p:spPr bwMode="auto">
              <a:xfrm>
                <a:off x="1392" y="1114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6" name="Rectangle 116"/>
              <p:cNvSpPr>
                <a:spLocks noChangeArrowheads="1"/>
              </p:cNvSpPr>
              <p:nvPr/>
            </p:nvSpPr>
            <p:spPr bwMode="auto">
              <a:xfrm>
                <a:off x="1392" y="1133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7" name="Rectangle 117"/>
              <p:cNvSpPr>
                <a:spLocks noChangeArrowheads="1"/>
              </p:cNvSpPr>
              <p:nvPr/>
            </p:nvSpPr>
            <p:spPr bwMode="auto">
              <a:xfrm>
                <a:off x="1387" y="1118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8" name="Rectangle 118"/>
              <p:cNvSpPr>
                <a:spLocks noChangeArrowheads="1"/>
              </p:cNvSpPr>
              <p:nvPr/>
            </p:nvSpPr>
            <p:spPr bwMode="auto">
              <a:xfrm>
                <a:off x="1387" y="1128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9" name="Rectangle 119"/>
              <p:cNvSpPr>
                <a:spLocks noChangeArrowheads="1"/>
              </p:cNvSpPr>
              <p:nvPr/>
            </p:nvSpPr>
            <p:spPr bwMode="auto">
              <a:xfrm>
                <a:off x="1387" y="1123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0" name="Rectangle 120"/>
              <p:cNvSpPr>
                <a:spLocks noChangeArrowheads="1"/>
              </p:cNvSpPr>
              <p:nvPr/>
            </p:nvSpPr>
            <p:spPr bwMode="auto">
              <a:xfrm>
                <a:off x="1387" y="1123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1" name="Oval 121"/>
              <p:cNvSpPr>
                <a:spLocks noChangeArrowheads="1"/>
              </p:cNvSpPr>
              <p:nvPr/>
            </p:nvSpPr>
            <p:spPr bwMode="auto">
              <a:xfrm>
                <a:off x="1387" y="1109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2" name="Rectangle 122"/>
              <p:cNvSpPr>
                <a:spLocks noChangeArrowheads="1"/>
              </p:cNvSpPr>
              <p:nvPr/>
            </p:nvSpPr>
            <p:spPr bwMode="auto">
              <a:xfrm>
                <a:off x="1396" y="917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3" name="Rectangle 123"/>
              <p:cNvSpPr>
                <a:spLocks noChangeArrowheads="1"/>
              </p:cNvSpPr>
              <p:nvPr/>
            </p:nvSpPr>
            <p:spPr bwMode="auto">
              <a:xfrm>
                <a:off x="1396" y="946"/>
                <a:ext cx="15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4" name="Rectangle 124"/>
              <p:cNvSpPr>
                <a:spLocks noChangeArrowheads="1"/>
              </p:cNvSpPr>
              <p:nvPr/>
            </p:nvSpPr>
            <p:spPr bwMode="auto">
              <a:xfrm>
                <a:off x="1392" y="922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5" name="Rectangle 125"/>
              <p:cNvSpPr>
                <a:spLocks noChangeArrowheads="1"/>
              </p:cNvSpPr>
              <p:nvPr/>
            </p:nvSpPr>
            <p:spPr bwMode="auto">
              <a:xfrm>
                <a:off x="1392" y="941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6" name="Rectangle 126"/>
              <p:cNvSpPr>
                <a:spLocks noChangeArrowheads="1"/>
              </p:cNvSpPr>
              <p:nvPr/>
            </p:nvSpPr>
            <p:spPr bwMode="auto">
              <a:xfrm>
                <a:off x="1387" y="926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7" name="Rectangle 127"/>
              <p:cNvSpPr>
                <a:spLocks noChangeArrowheads="1"/>
              </p:cNvSpPr>
              <p:nvPr/>
            </p:nvSpPr>
            <p:spPr bwMode="auto">
              <a:xfrm>
                <a:off x="1387" y="936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8" name="Rectangle 128"/>
              <p:cNvSpPr>
                <a:spLocks noChangeArrowheads="1"/>
              </p:cNvSpPr>
              <p:nvPr/>
            </p:nvSpPr>
            <p:spPr bwMode="auto">
              <a:xfrm>
                <a:off x="1387" y="931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9" name="Rectangle 129"/>
              <p:cNvSpPr>
                <a:spLocks noChangeArrowheads="1"/>
              </p:cNvSpPr>
              <p:nvPr/>
            </p:nvSpPr>
            <p:spPr bwMode="auto">
              <a:xfrm>
                <a:off x="1387" y="931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0" name="Oval 130"/>
              <p:cNvSpPr>
                <a:spLocks noChangeArrowheads="1"/>
              </p:cNvSpPr>
              <p:nvPr/>
            </p:nvSpPr>
            <p:spPr bwMode="auto">
              <a:xfrm>
                <a:off x="1387" y="917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1" name="Rectangle 131"/>
              <p:cNvSpPr>
                <a:spLocks noChangeArrowheads="1"/>
              </p:cNvSpPr>
              <p:nvPr/>
            </p:nvSpPr>
            <p:spPr bwMode="auto">
              <a:xfrm>
                <a:off x="1396" y="1306"/>
                <a:ext cx="15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2" name="Rectangle 132"/>
              <p:cNvSpPr>
                <a:spLocks noChangeArrowheads="1"/>
              </p:cNvSpPr>
              <p:nvPr/>
            </p:nvSpPr>
            <p:spPr bwMode="auto">
              <a:xfrm>
                <a:off x="1396" y="1334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3" name="Rectangle 133"/>
              <p:cNvSpPr>
                <a:spLocks noChangeArrowheads="1"/>
              </p:cNvSpPr>
              <p:nvPr/>
            </p:nvSpPr>
            <p:spPr bwMode="auto">
              <a:xfrm>
                <a:off x="1392" y="1310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4" name="Rectangle 134"/>
              <p:cNvSpPr>
                <a:spLocks noChangeArrowheads="1"/>
              </p:cNvSpPr>
              <p:nvPr/>
            </p:nvSpPr>
            <p:spPr bwMode="auto">
              <a:xfrm>
                <a:off x="1392" y="1330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5" name="Rectangle 135"/>
              <p:cNvSpPr>
                <a:spLocks noChangeArrowheads="1"/>
              </p:cNvSpPr>
              <p:nvPr/>
            </p:nvSpPr>
            <p:spPr bwMode="auto">
              <a:xfrm>
                <a:off x="1387" y="1315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6" name="Rectangle 136"/>
              <p:cNvSpPr>
                <a:spLocks noChangeArrowheads="1"/>
              </p:cNvSpPr>
              <p:nvPr/>
            </p:nvSpPr>
            <p:spPr bwMode="auto">
              <a:xfrm>
                <a:off x="1387" y="1325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7" name="Rectangle 137"/>
              <p:cNvSpPr>
                <a:spLocks noChangeArrowheads="1"/>
              </p:cNvSpPr>
              <p:nvPr/>
            </p:nvSpPr>
            <p:spPr bwMode="auto">
              <a:xfrm>
                <a:off x="1387" y="1320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8" name="Rectangle 138"/>
              <p:cNvSpPr>
                <a:spLocks noChangeArrowheads="1"/>
              </p:cNvSpPr>
              <p:nvPr/>
            </p:nvSpPr>
            <p:spPr bwMode="auto">
              <a:xfrm>
                <a:off x="1387" y="1320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9" name="Oval 139"/>
              <p:cNvSpPr>
                <a:spLocks noChangeArrowheads="1"/>
              </p:cNvSpPr>
              <p:nvPr/>
            </p:nvSpPr>
            <p:spPr bwMode="auto">
              <a:xfrm>
                <a:off x="1387" y="1306"/>
                <a:ext cx="29" cy="28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0" name="Line 140"/>
              <p:cNvSpPr>
                <a:spLocks noChangeShapeType="1"/>
              </p:cNvSpPr>
              <p:nvPr/>
            </p:nvSpPr>
            <p:spPr bwMode="auto">
              <a:xfrm flipV="1">
                <a:off x="1401" y="1598"/>
                <a:ext cx="0" cy="245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1" name="Line 141"/>
              <p:cNvSpPr>
                <a:spLocks noChangeShapeType="1"/>
              </p:cNvSpPr>
              <p:nvPr/>
            </p:nvSpPr>
            <p:spPr bwMode="auto">
              <a:xfrm>
                <a:off x="1401" y="2112"/>
                <a:ext cx="0" cy="384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2" name="Rectangle 142"/>
              <p:cNvSpPr>
                <a:spLocks noChangeArrowheads="1"/>
              </p:cNvSpPr>
              <p:nvPr/>
            </p:nvSpPr>
            <p:spPr bwMode="auto">
              <a:xfrm>
                <a:off x="1315" y="1843"/>
                <a:ext cx="177" cy="269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3" name="Freeform 143"/>
              <p:cNvSpPr>
                <a:spLocks/>
              </p:cNvSpPr>
              <p:nvPr/>
            </p:nvSpPr>
            <p:spPr bwMode="auto">
              <a:xfrm>
                <a:off x="1315" y="1843"/>
                <a:ext cx="177" cy="269"/>
              </a:xfrm>
              <a:custGeom>
                <a:avLst/>
                <a:gdLst>
                  <a:gd name="T0" fmla="*/ 0 w 37"/>
                  <a:gd name="T1" fmla="*/ 0 h 56"/>
                  <a:gd name="T2" fmla="*/ 0 w 37"/>
                  <a:gd name="T3" fmla="*/ 56 h 56"/>
                  <a:gd name="T4" fmla="*/ 37 w 37"/>
                  <a:gd name="T5" fmla="*/ 56 h 56"/>
                  <a:gd name="T6" fmla="*/ 37 w 37"/>
                  <a:gd name="T7" fmla="*/ 0 h 56"/>
                  <a:gd name="T8" fmla="*/ 0 w 37"/>
                  <a:gd name="T9" fmla="*/ 0 h 56"/>
                  <a:gd name="T10" fmla="*/ 0 w 37"/>
                  <a:gd name="T11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56">
                    <a:moveTo>
                      <a:pt x="0" y="0"/>
                    </a:moveTo>
                    <a:lnTo>
                      <a:pt x="0" y="56"/>
                    </a:lnTo>
                    <a:lnTo>
                      <a:pt x="37" y="56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4" name="Line 144"/>
              <p:cNvSpPr>
                <a:spLocks noChangeShapeType="1"/>
              </p:cNvSpPr>
              <p:nvPr/>
            </p:nvSpPr>
            <p:spPr bwMode="auto">
              <a:xfrm>
                <a:off x="1315" y="1978"/>
                <a:ext cx="177" cy="0"/>
              </a:xfrm>
              <a:prstGeom prst="line">
                <a:avLst/>
              </a:prstGeom>
              <a:noFill/>
              <a:ln w="22225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5" name="Rectangle 145"/>
              <p:cNvSpPr>
                <a:spLocks noChangeArrowheads="1"/>
              </p:cNvSpPr>
              <p:nvPr/>
            </p:nvSpPr>
            <p:spPr bwMode="auto">
              <a:xfrm>
                <a:off x="1929" y="926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6" name="Rectangle 146"/>
              <p:cNvSpPr>
                <a:spLocks noChangeArrowheads="1"/>
              </p:cNvSpPr>
              <p:nvPr/>
            </p:nvSpPr>
            <p:spPr bwMode="auto">
              <a:xfrm>
                <a:off x="1929" y="955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7" name="Rectangle 147"/>
              <p:cNvSpPr>
                <a:spLocks noChangeArrowheads="1"/>
              </p:cNvSpPr>
              <p:nvPr/>
            </p:nvSpPr>
            <p:spPr bwMode="auto">
              <a:xfrm>
                <a:off x="1924" y="931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8" name="Rectangle 148"/>
              <p:cNvSpPr>
                <a:spLocks noChangeArrowheads="1"/>
              </p:cNvSpPr>
              <p:nvPr/>
            </p:nvSpPr>
            <p:spPr bwMode="auto">
              <a:xfrm>
                <a:off x="1924" y="950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9" name="Rectangle 149"/>
              <p:cNvSpPr>
                <a:spLocks noChangeArrowheads="1"/>
              </p:cNvSpPr>
              <p:nvPr/>
            </p:nvSpPr>
            <p:spPr bwMode="auto">
              <a:xfrm>
                <a:off x="1920" y="936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0" name="Rectangle 150"/>
              <p:cNvSpPr>
                <a:spLocks noChangeArrowheads="1"/>
              </p:cNvSpPr>
              <p:nvPr/>
            </p:nvSpPr>
            <p:spPr bwMode="auto">
              <a:xfrm>
                <a:off x="1920" y="946"/>
                <a:ext cx="33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1" name="Rectangle 151"/>
              <p:cNvSpPr>
                <a:spLocks noChangeArrowheads="1"/>
              </p:cNvSpPr>
              <p:nvPr/>
            </p:nvSpPr>
            <p:spPr bwMode="auto">
              <a:xfrm>
                <a:off x="1920" y="941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2" name="Rectangle 152"/>
              <p:cNvSpPr>
                <a:spLocks noChangeArrowheads="1"/>
              </p:cNvSpPr>
              <p:nvPr/>
            </p:nvSpPr>
            <p:spPr bwMode="auto">
              <a:xfrm>
                <a:off x="1920" y="941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3" name="Oval 153"/>
              <p:cNvSpPr>
                <a:spLocks noChangeArrowheads="1"/>
              </p:cNvSpPr>
              <p:nvPr/>
            </p:nvSpPr>
            <p:spPr bwMode="auto">
              <a:xfrm>
                <a:off x="1920" y="926"/>
                <a:ext cx="28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4" name="Rectangle 154"/>
              <p:cNvSpPr>
                <a:spLocks noChangeArrowheads="1"/>
              </p:cNvSpPr>
              <p:nvPr/>
            </p:nvSpPr>
            <p:spPr bwMode="auto">
              <a:xfrm>
                <a:off x="1929" y="902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5" name="Rectangle 155"/>
              <p:cNvSpPr>
                <a:spLocks noChangeArrowheads="1"/>
              </p:cNvSpPr>
              <p:nvPr/>
            </p:nvSpPr>
            <p:spPr bwMode="auto">
              <a:xfrm>
                <a:off x="1929" y="931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6" name="Rectangle 156"/>
              <p:cNvSpPr>
                <a:spLocks noChangeArrowheads="1"/>
              </p:cNvSpPr>
              <p:nvPr/>
            </p:nvSpPr>
            <p:spPr bwMode="auto">
              <a:xfrm>
                <a:off x="1924" y="907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7" name="Rectangle 157"/>
              <p:cNvSpPr>
                <a:spLocks noChangeArrowheads="1"/>
              </p:cNvSpPr>
              <p:nvPr/>
            </p:nvSpPr>
            <p:spPr bwMode="auto">
              <a:xfrm>
                <a:off x="1924" y="926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8" name="Rectangle 158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9" name="Rectangle 159"/>
              <p:cNvSpPr>
                <a:spLocks noChangeArrowheads="1"/>
              </p:cNvSpPr>
              <p:nvPr/>
            </p:nvSpPr>
            <p:spPr bwMode="auto">
              <a:xfrm>
                <a:off x="1920" y="922"/>
                <a:ext cx="33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0" name="Rectangle 160"/>
              <p:cNvSpPr>
                <a:spLocks noChangeArrowheads="1"/>
              </p:cNvSpPr>
              <p:nvPr/>
            </p:nvSpPr>
            <p:spPr bwMode="auto">
              <a:xfrm>
                <a:off x="1920" y="917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1" name="Rectangle 161"/>
              <p:cNvSpPr>
                <a:spLocks noChangeArrowheads="1"/>
              </p:cNvSpPr>
              <p:nvPr/>
            </p:nvSpPr>
            <p:spPr bwMode="auto">
              <a:xfrm>
                <a:off x="1920" y="917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2" name="Oval 162"/>
              <p:cNvSpPr>
                <a:spLocks noChangeArrowheads="1"/>
              </p:cNvSpPr>
              <p:nvPr/>
            </p:nvSpPr>
            <p:spPr bwMode="auto">
              <a:xfrm>
                <a:off x="1920" y="902"/>
                <a:ext cx="28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3" name="Rectangle 163"/>
              <p:cNvSpPr>
                <a:spLocks noChangeArrowheads="1"/>
              </p:cNvSpPr>
              <p:nvPr/>
            </p:nvSpPr>
            <p:spPr bwMode="auto">
              <a:xfrm>
                <a:off x="1929" y="1166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4" name="Rectangle 164"/>
              <p:cNvSpPr>
                <a:spLocks noChangeArrowheads="1"/>
              </p:cNvSpPr>
              <p:nvPr/>
            </p:nvSpPr>
            <p:spPr bwMode="auto">
              <a:xfrm>
                <a:off x="1929" y="1195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5" name="Rectangle 165"/>
              <p:cNvSpPr>
                <a:spLocks noChangeArrowheads="1"/>
              </p:cNvSpPr>
              <p:nvPr/>
            </p:nvSpPr>
            <p:spPr bwMode="auto">
              <a:xfrm>
                <a:off x="1924" y="1171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6" name="Rectangle 166"/>
              <p:cNvSpPr>
                <a:spLocks noChangeArrowheads="1"/>
              </p:cNvSpPr>
              <p:nvPr/>
            </p:nvSpPr>
            <p:spPr bwMode="auto">
              <a:xfrm>
                <a:off x="1924" y="1190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7" name="Rectangle 167"/>
              <p:cNvSpPr>
                <a:spLocks noChangeArrowheads="1"/>
              </p:cNvSpPr>
              <p:nvPr/>
            </p:nvSpPr>
            <p:spPr bwMode="auto">
              <a:xfrm>
                <a:off x="1920" y="1176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8" name="Rectangle 168"/>
              <p:cNvSpPr>
                <a:spLocks noChangeArrowheads="1"/>
              </p:cNvSpPr>
              <p:nvPr/>
            </p:nvSpPr>
            <p:spPr bwMode="auto">
              <a:xfrm>
                <a:off x="1920" y="1186"/>
                <a:ext cx="33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9" name="Rectangle 169"/>
              <p:cNvSpPr>
                <a:spLocks noChangeArrowheads="1"/>
              </p:cNvSpPr>
              <p:nvPr/>
            </p:nvSpPr>
            <p:spPr bwMode="auto">
              <a:xfrm>
                <a:off x="1920" y="1181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0" name="Rectangle 170"/>
              <p:cNvSpPr>
                <a:spLocks noChangeArrowheads="1"/>
              </p:cNvSpPr>
              <p:nvPr/>
            </p:nvSpPr>
            <p:spPr bwMode="auto">
              <a:xfrm>
                <a:off x="1920" y="1181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1" name="Oval 171"/>
              <p:cNvSpPr>
                <a:spLocks noChangeArrowheads="1"/>
              </p:cNvSpPr>
              <p:nvPr/>
            </p:nvSpPr>
            <p:spPr bwMode="auto">
              <a:xfrm>
                <a:off x="1920" y="1166"/>
                <a:ext cx="28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2" name="Rectangle 172"/>
              <p:cNvSpPr>
                <a:spLocks noChangeArrowheads="1"/>
              </p:cNvSpPr>
              <p:nvPr/>
            </p:nvSpPr>
            <p:spPr bwMode="auto">
              <a:xfrm>
                <a:off x="1929" y="1474"/>
                <a:ext cx="15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3" name="Rectangle 173"/>
              <p:cNvSpPr>
                <a:spLocks noChangeArrowheads="1"/>
              </p:cNvSpPr>
              <p:nvPr/>
            </p:nvSpPr>
            <p:spPr bwMode="auto">
              <a:xfrm>
                <a:off x="1929" y="1502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4" name="Rectangle 174"/>
              <p:cNvSpPr>
                <a:spLocks noChangeArrowheads="1"/>
              </p:cNvSpPr>
              <p:nvPr/>
            </p:nvSpPr>
            <p:spPr bwMode="auto">
              <a:xfrm>
                <a:off x="1924" y="1478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5" name="Rectangle 175"/>
              <p:cNvSpPr>
                <a:spLocks noChangeArrowheads="1"/>
              </p:cNvSpPr>
              <p:nvPr/>
            </p:nvSpPr>
            <p:spPr bwMode="auto">
              <a:xfrm>
                <a:off x="1924" y="1498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6" name="Rectangle 176"/>
              <p:cNvSpPr>
                <a:spLocks noChangeArrowheads="1"/>
              </p:cNvSpPr>
              <p:nvPr/>
            </p:nvSpPr>
            <p:spPr bwMode="auto">
              <a:xfrm>
                <a:off x="1920" y="1483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7" name="Rectangle 177"/>
              <p:cNvSpPr>
                <a:spLocks noChangeArrowheads="1"/>
              </p:cNvSpPr>
              <p:nvPr/>
            </p:nvSpPr>
            <p:spPr bwMode="auto">
              <a:xfrm>
                <a:off x="1920" y="1493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8" name="Rectangle 178"/>
              <p:cNvSpPr>
                <a:spLocks noChangeArrowheads="1"/>
              </p:cNvSpPr>
              <p:nvPr/>
            </p:nvSpPr>
            <p:spPr bwMode="auto">
              <a:xfrm>
                <a:off x="1920" y="1488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9" name="Rectangle 179"/>
              <p:cNvSpPr>
                <a:spLocks noChangeArrowheads="1"/>
              </p:cNvSpPr>
              <p:nvPr/>
            </p:nvSpPr>
            <p:spPr bwMode="auto">
              <a:xfrm>
                <a:off x="1920" y="1488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0" name="Oval 180"/>
              <p:cNvSpPr>
                <a:spLocks noChangeArrowheads="1"/>
              </p:cNvSpPr>
              <p:nvPr/>
            </p:nvSpPr>
            <p:spPr bwMode="auto">
              <a:xfrm>
                <a:off x="1920" y="1474"/>
                <a:ext cx="28" cy="28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1" name="Rectangle 181"/>
              <p:cNvSpPr>
                <a:spLocks noChangeArrowheads="1"/>
              </p:cNvSpPr>
              <p:nvPr/>
            </p:nvSpPr>
            <p:spPr bwMode="auto">
              <a:xfrm>
                <a:off x="1929" y="2616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2" name="Rectangle 182"/>
              <p:cNvSpPr>
                <a:spLocks noChangeArrowheads="1"/>
              </p:cNvSpPr>
              <p:nvPr/>
            </p:nvSpPr>
            <p:spPr bwMode="auto">
              <a:xfrm>
                <a:off x="1929" y="2645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3" name="Rectangle 183"/>
              <p:cNvSpPr>
                <a:spLocks noChangeArrowheads="1"/>
              </p:cNvSpPr>
              <p:nvPr/>
            </p:nvSpPr>
            <p:spPr bwMode="auto">
              <a:xfrm>
                <a:off x="1924" y="2621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4" name="Rectangle 184"/>
              <p:cNvSpPr>
                <a:spLocks noChangeArrowheads="1"/>
              </p:cNvSpPr>
              <p:nvPr/>
            </p:nvSpPr>
            <p:spPr bwMode="auto">
              <a:xfrm>
                <a:off x="1924" y="2640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5" name="Rectangle 185"/>
              <p:cNvSpPr>
                <a:spLocks noChangeArrowheads="1"/>
              </p:cNvSpPr>
              <p:nvPr/>
            </p:nvSpPr>
            <p:spPr bwMode="auto">
              <a:xfrm>
                <a:off x="1920" y="2626"/>
                <a:ext cx="33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6" name="Rectangle 186"/>
              <p:cNvSpPr>
                <a:spLocks noChangeArrowheads="1"/>
              </p:cNvSpPr>
              <p:nvPr/>
            </p:nvSpPr>
            <p:spPr bwMode="auto">
              <a:xfrm>
                <a:off x="1920" y="2635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7" name="Rectangle 187"/>
              <p:cNvSpPr>
                <a:spLocks noChangeArrowheads="1"/>
              </p:cNvSpPr>
              <p:nvPr/>
            </p:nvSpPr>
            <p:spPr bwMode="auto">
              <a:xfrm>
                <a:off x="1920" y="2630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8" name="Rectangle 188"/>
              <p:cNvSpPr>
                <a:spLocks noChangeArrowheads="1"/>
              </p:cNvSpPr>
              <p:nvPr/>
            </p:nvSpPr>
            <p:spPr bwMode="auto">
              <a:xfrm>
                <a:off x="1920" y="2630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9" name="Oval 189"/>
              <p:cNvSpPr>
                <a:spLocks noChangeArrowheads="1"/>
              </p:cNvSpPr>
              <p:nvPr/>
            </p:nvSpPr>
            <p:spPr bwMode="auto">
              <a:xfrm>
                <a:off x="1920" y="2616"/>
                <a:ext cx="28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0" name="Line 190"/>
              <p:cNvSpPr>
                <a:spLocks noChangeShapeType="1"/>
              </p:cNvSpPr>
              <p:nvPr/>
            </p:nvSpPr>
            <p:spPr bwMode="auto">
              <a:xfrm flipV="1">
                <a:off x="1934" y="1632"/>
                <a:ext cx="0" cy="307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1" name="Line 191"/>
              <p:cNvSpPr>
                <a:spLocks noChangeShapeType="1"/>
              </p:cNvSpPr>
              <p:nvPr/>
            </p:nvSpPr>
            <p:spPr bwMode="auto">
              <a:xfrm>
                <a:off x="1934" y="2198"/>
                <a:ext cx="0" cy="298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2" name="Rectangle 192"/>
              <p:cNvSpPr>
                <a:spLocks noChangeArrowheads="1"/>
              </p:cNvSpPr>
              <p:nvPr/>
            </p:nvSpPr>
            <p:spPr bwMode="auto">
              <a:xfrm>
                <a:off x="1843" y="1939"/>
                <a:ext cx="182" cy="259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3" name="Freeform 193"/>
              <p:cNvSpPr>
                <a:spLocks/>
              </p:cNvSpPr>
              <p:nvPr/>
            </p:nvSpPr>
            <p:spPr bwMode="auto">
              <a:xfrm>
                <a:off x="1843" y="1939"/>
                <a:ext cx="182" cy="259"/>
              </a:xfrm>
              <a:custGeom>
                <a:avLst/>
                <a:gdLst>
                  <a:gd name="T0" fmla="*/ 0 w 38"/>
                  <a:gd name="T1" fmla="*/ 0 h 54"/>
                  <a:gd name="T2" fmla="*/ 0 w 38"/>
                  <a:gd name="T3" fmla="*/ 54 h 54"/>
                  <a:gd name="T4" fmla="*/ 38 w 38"/>
                  <a:gd name="T5" fmla="*/ 54 h 54"/>
                  <a:gd name="T6" fmla="*/ 38 w 38"/>
                  <a:gd name="T7" fmla="*/ 0 h 54"/>
                  <a:gd name="T8" fmla="*/ 0 w 38"/>
                  <a:gd name="T9" fmla="*/ 0 h 54"/>
                  <a:gd name="T10" fmla="*/ 0 w 38"/>
                  <a:gd name="T1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54">
                    <a:moveTo>
                      <a:pt x="0" y="0"/>
                    </a:moveTo>
                    <a:lnTo>
                      <a:pt x="0" y="54"/>
                    </a:lnTo>
                    <a:lnTo>
                      <a:pt x="38" y="54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4" name="Line 194"/>
              <p:cNvSpPr>
                <a:spLocks noChangeShapeType="1"/>
              </p:cNvSpPr>
              <p:nvPr/>
            </p:nvSpPr>
            <p:spPr bwMode="auto">
              <a:xfrm>
                <a:off x="1843" y="2064"/>
                <a:ext cx="182" cy="0"/>
              </a:xfrm>
              <a:prstGeom prst="line">
                <a:avLst/>
              </a:prstGeom>
              <a:noFill/>
              <a:ln w="22225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5" name="Line 195"/>
              <p:cNvSpPr>
                <a:spLocks noChangeShapeType="1"/>
              </p:cNvSpPr>
              <p:nvPr/>
            </p:nvSpPr>
            <p:spPr bwMode="auto">
              <a:xfrm flipV="1">
                <a:off x="2467" y="1248"/>
                <a:ext cx="0" cy="422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6" name="Line 196"/>
              <p:cNvSpPr>
                <a:spLocks noChangeShapeType="1"/>
              </p:cNvSpPr>
              <p:nvPr/>
            </p:nvSpPr>
            <p:spPr bwMode="auto">
              <a:xfrm>
                <a:off x="2467" y="2232"/>
                <a:ext cx="0" cy="158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7" name="Rectangle 197"/>
              <p:cNvSpPr>
                <a:spLocks noChangeArrowheads="1"/>
              </p:cNvSpPr>
              <p:nvPr/>
            </p:nvSpPr>
            <p:spPr bwMode="auto">
              <a:xfrm>
                <a:off x="2376" y="1670"/>
                <a:ext cx="182" cy="562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8" name="Freeform 198"/>
              <p:cNvSpPr>
                <a:spLocks/>
              </p:cNvSpPr>
              <p:nvPr/>
            </p:nvSpPr>
            <p:spPr bwMode="auto">
              <a:xfrm>
                <a:off x="2376" y="1670"/>
                <a:ext cx="182" cy="562"/>
              </a:xfrm>
              <a:custGeom>
                <a:avLst/>
                <a:gdLst>
                  <a:gd name="T0" fmla="*/ 0 w 38"/>
                  <a:gd name="T1" fmla="*/ 0 h 117"/>
                  <a:gd name="T2" fmla="*/ 0 w 38"/>
                  <a:gd name="T3" fmla="*/ 117 h 117"/>
                  <a:gd name="T4" fmla="*/ 38 w 38"/>
                  <a:gd name="T5" fmla="*/ 117 h 117"/>
                  <a:gd name="T6" fmla="*/ 38 w 38"/>
                  <a:gd name="T7" fmla="*/ 0 h 117"/>
                  <a:gd name="T8" fmla="*/ 0 w 38"/>
                  <a:gd name="T9" fmla="*/ 0 h 117"/>
                  <a:gd name="T10" fmla="*/ 0 w 38"/>
                  <a:gd name="T11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117">
                    <a:moveTo>
                      <a:pt x="0" y="0"/>
                    </a:moveTo>
                    <a:lnTo>
                      <a:pt x="0" y="117"/>
                    </a:lnTo>
                    <a:lnTo>
                      <a:pt x="38" y="117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" name="Line 199"/>
              <p:cNvSpPr>
                <a:spLocks noChangeShapeType="1"/>
              </p:cNvSpPr>
              <p:nvPr/>
            </p:nvSpPr>
            <p:spPr bwMode="auto">
              <a:xfrm>
                <a:off x="2376" y="1997"/>
                <a:ext cx="182" cy="0"/>
              </a:xfrm>
              <a:prstGeom prst="line">
                <a:avLst/>
              </a:prstGeom>
              <a:noFill/>
              <a:ln w="22225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0" name="Rectangle 200"/>
              <p:cNvSpPr>
                <a:spLocks noChangeArrowheads="1"/>
              </p:cNvSpPr>
              <p:nvPr/>
            </p:nvSpPr>
            <p:spPr bwMode="auto">
              <a:xfrm>
                <a:off x="532" y="744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1" name="Rectangle 201"/>
              <p:cNvSpPr>
                <a:spLocks noChangeArrowheads="1"/>
              </p:cNvSpPr>
              <p:nvPr/>
            </p:nvSpPr>
            <p:spPr bwMode="auto">
              <a:xfrm>
                <a:off x="532" y="773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2" name="Rectangle 202"/>
              <p:cNvSpPr>
                <a:spLocks noChangeArrowheads="1"/>
              </p:cNvSpPr>
              <p:nvPr/>
            </p:nvSpPr>
            <p:spPr bwMode="auto">
              <a:xfrm>
                <a:off x="528" y="749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3" name="Rectangle 203"/>
              <p:cNvSpPr>
                <a:spLocks noChangeArrowheads="1"/>
              </p:cNvSpPr>
              <p:nvPr/>
            </p:nvSpPr>
            <p:spPr bwMode="auto">
              <a:xfrm>
                <a:off x="528" y="768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4" name="Rectangle 204"/>
              <p:cNvSpPr>
                <a:spLocks noChangeArrowheads="1"/>
              </p:cNvSpPr>
              <p:nvPr/>
            </p:nvSpPr>
            <p:spPr bwMode="auto">
              <a:xfrm>
                <a:off x="523" y="754"/>
                <a:ext cx="33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5" name="Rectangle 205"/>
              <p:cNvSpPr>
                <a:spLocks noChangeArrowheads="1"/>
              </p:cNvSpPr>
              <p:nvPr/>
            </p:nvSpPr>
            <p:spPr bwMode="auto">
              <a:xfrm>
                <a:off x="523" y="763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Rectangle 207"/>
            <p:cNvSpPr>
              <a:spLocks noChangeArrowheads="1"/>
            </p:cNvSpPr>
            <p:nvPr/>
          </p:nvSpPr>
          <p:spPr bwMode="auto">
            <a:xfrm>
              <a:off x="523" y="758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208"/>
            <p:cNvSpPr>
              <a:spLocks noChangeArrowheads="1"/>
            </p:cNvSpPr>
            <p:nvPr/>
          </p:nvSpPr>
          <p:spPr bwMode="auto">
            <a:xfrm>
              <a:off x="523" y="758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209"/>
            <p:cNvSpPr>
              <a:spLocks noChangeArrowheads="1"/>
            </p:cNvSpPr>
            <p:nvPr/>
          </p:nvSpPr>
          <p:spPr bwMode="auto">
            <a:xfrm>
              <a:off x="523" y="744"/>
              <a:ext cx="29" cy="29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210"/>
            <p:cNvSpPr>
              <a:spLocks noChangeArrowheads="1"/>
            </p:cNvSpPr>
            <p:nvPr/>
          </p:nvSpPr>
          <p:spPr bwMode="auto">
            <a:xfrm>
              <a:off x="532" y="830"/>
              <a:ext cx="15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11"/>
            <p:cNvSpPr>
              <a:spLocks noChangeArrowheads="1"/>
            </p:cNvSpPr>
            <p:nvPr/>
          </p:nvSpPr>
          <p:spPr bwMode="auto">
            <a:xfrm>
              <a:off x="532" y="859"/>
              <a:ext cx="15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12"/>
            <p:cNvSpPr>
              <a:spLocks noChangeArrowheads="1"/>
            </p:cNvSpPr>
            <p:nvPr/>
          </p:nvSpPr>
          <p:spPr bwMode="auto">
            <a:xfrm>
              <a:off x="528" y="835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13"/>
            <p:cNvSpPr>
              <a:spLocks noChangeArrowheads="1"/>
            </p:cNvSpPr>
            <p:nvPr/>
          </p:nvSpPr>
          <p:spPr bwMode="auto">
            <a:xfrm>
              <a:off x="528" y="854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14"/>
            <p:cNvSpPr>
              <a:spLocks noChangeArrowheads="1"/>
            </p:cNvSpPr>
            <p:nvPr/>
          </p:nvSpPr>
          <p:spPr bwMode="auto">
            <a:xfrm>
              <a:off x="523" y="840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15"/>
            <p:cNvSpPr>
              <a:spLocks noChangeArrowheads="1"/>
            </p:cNvSpPr>
            <p:nvPr/>
          </p:nvSpPr>
          <p:spPr bwMode="auto">
            <a:xfrm>
              <a:off x="523" y="850"/>
              <a:ext cx="33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6"/>
            <p:cNvSpPr>
              <a:spLocks noChangeArrowheads="1"/>
            </p:cNvSpPr>
            <p:nvPr/>
          </p:nvSpPr>
          <p:spPr bwMode="auto">
            <a:xfrm>
              <a:off x="523" y="845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7"/>
            <p:cNvSpPr>
              <a:spLocks noChangeArrowheads="1"/>
            </p:cNvSpPr>
            <p:nvPr/>
          </p:nvSpPr>
          <p:spPr bwMode="auto">
            <a:xfrm>
              <a:off x="523" y="845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218"/>
            <p:cNvSpPr>
              <a:spLocks noChangeArrowheads="1"/>
            </p:cNvSpPr>
            <p:nvPr/>
          </p:nvSpPr>
          <p:spPr bwMode="auto">
            <a:xfrm>
              <a:off x="523" y="830"/>
              <a:ext cx="29" cy="29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19"/>
            <p:cNvSpPr>
              <a:spLocks noChangeArrowheads="1"/>
            </p:cNvSpPr>
            <p:nvPr/>
          </p:nvSpPr>
          <p:spPr bwMode="auto">
            <a:xfrm>
              <a:off x="532" y="830"/>
              <a:ext cx="15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0"/>
            <p:cNvSpPr>
              <a:spLocks noChangeArrowheads="1"/>
            </p:cNvSpPr>
            <p:nvPr/>
          </p:nvSpPr>
          <p:spPr bwMode="auto">
            <a:xfrm>
              <a:off x="532" y="859"/>
              <a:ext cx="15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1"/>
            <p:cNvSpPr>
              <a:spLocks noChangeArrowheads="1"/>
            </p:cNvSpPr>
            <p:nvPr/>
          </p:nvSpPr>
          <p:spPr bwMode="auto">
            <a:xfrm>
              <a:off x="528" y="835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22"/>
            <p:cNvSpPr>
              <a:spLocks noChangeArrowheads="1"/>
            </p:cNvSpPr>
            <p:nvPr/>
          </p:nvSpPr>
          <p:spPr bwMode="auto">
            <a:xfrm>
              <a:off x="528" y="854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23"/>
            <p:cNvSpPr>
              <a:spLocks noChangeArrowheads="1"/>
            </p:cNvSpPr>
            <p:nvPr/>
          </p:nvSpPr>
          <p:spPr bwMode="auto">
            <a:xfrm>
              <a:off x="523" y="840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24"/>
            <p:cNvSpPr>
              <a:spLocks noChangeArrowheads="1"/>
            </p:cNvSpPr>
            <p:nvPr/>
          </p:nvSpPr>
          <p:spPr bwMode="auto">
            <a:xfrm>
              <a:off x="523" y="850"/>
              <a:ext cx="33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25"/>
            <p:cNvSpPr>
              <a:spLocks noChangeArrowheads="1"/>
            </p:cNvSpPr>
            <p:nvPr/>
          </p:nvSpPr>
          <p:spPr bwMode="auto">
            <a:xfrm>
              <a:off x="523" y="845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Rectangle 226"/>
            <p:cNvSpPr>
              <a:spLocks noChangeArrowheads="1"/>
            </p:cNvSpPr>
            <p:nvPr/>
          </p:nvSpPr>
          <p:spPr bwMode="auto">
            <a:xfrm>
              <a:off x="523" y="845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Oval 227"/>
            <p:cNvSpPr>
              <a:spLocks noChangeArrowheads="1"/>
            </p:cNvSpPr>
            <p:nvPr/>
          </p:nvSpPr>
          <p:spPr bwMode="auto">
            <a:xfrm>
              <a:off x="523" y="830"/>
              <a:ext cx="29" cy="29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Rectangle 228"/>
            <p:cNvSpPr>
              <a:spLocks noChangeArrowheads="1"/>
            </p:cNvSpPr>
            <p:nvPr/>
          </p:nvSpPr>
          <p:spPr bwMode="auto">
            <a:xfrm>
              <a:off x="532" y="432"/>
              <a:ext cx="15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Rectangle 229"/>
            <p:cNvSpPr>
              <a:spLocks noChangeArrowheads="1"/>
            </p:cNvSpPr>
            <p:nvPr/>
          </p:nvSpPr>
          <p:spPr bwMode="auto">
            <a:xfrm>
              <a:off x="532" y="461"/>
              <a:ext cx="15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Rectangle 230"/>
            <p:cNvSpPr>
              <a:spLocks noChangeArrowheads="1"/>
            </p:cNvSpPr>
            <p:nvPr/>
          </p:nvSpPr>
          <p:spPr bwMode="auto">
            <a:xfrm>
              <a:off x="528" y="437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Rectangle 231"/>
            <p:cNvSpPr>
              <a:spLocks noChangeArrowheads="1"/>
            </p:cNvSpPr>
            <p:nvPr/>
          </p:nvSpPr>
          <p:spPr bwMode="auto">
            <a:xfrm>
              <a:off x="528" y="456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Rectangle 232"/>
            <p:cNvSpPr>
              <a:spLocks noChangeArrowheads="1"/>
            </p:cNvSpPr>
            <p:nvPr/>
          </p:nvSpPr>
          <p:spPr bwMode="auto">
            <a:xfrm>
              <a:off x="523" y="442"/>
              <a:ext cx="33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Rectangle 233"/>
            <p:cNvSpPr>
              <a:spLocks noChangeArrowheads="1"/>
            </p:cNvSpPr>
            <p:nvPr/>
          </p:nvSpPr>
          <p:spPr bwMode="auto">
            <a:xfrm>
              <a:off x="523" y="451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Rectangle 234"/>
            <p:cNvSpPr>
              <a:spLocks noChangeArrowheads="1"/>
            </p:cNvSpPr>
            <p:nvPr/>
          </p:nvSpPr>
          <p:spPr bwMode="auto">
            <a:xfrm>
              <a:off x="523" y="446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235"/>
            <p:cNvSpPr>
              <a:spLocks noChangeArrowheads="1"/>
            </p:cNvSpPr>
            <p:nvPr/>
          </p:nvSpPr>
          <p:spPr bwMode="auto">
            <a:xfrm>
              <a:off x="523" y="446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Oval 236"/>
            <p:cNvSpPr>
              <a:spLocks noChangeArrowheads="1"/>
            </p:cNvSpPr>
            <p:nvPr/>
          </p:nvSpPr>
          <p:spPr bwMode="auto">
            <a:xfrm>
              <a:off x="523" y="432"/>
              <a:ext cx="29" cy="29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Rectangle 237"/>
            <p:cNvSpPr>
              <a:spLocks noChangeArrowheads="1"/>
            </p:cNvSpPr>
            <p:nvPr/>
          </p:nvSpPr>
          <p:spPr bwMode="auto">
            <a:xfrm>
              <a:off x="532" y="754"/>
              <a:ext cx="15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Rectangle 238"/>
            <p:cNvSpPr>
              <a:spLocks noChangeArrowheads="1"/>
            </p:cNvSpPr>
            <p:nvPr/>
          </p:nvSpPr>
          <p:spPr bwMode="auto">
            <a:xfrm>
              <a:off x="532" y="782"/>
              <a:ext cx="15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Rectangle 239"/>
            <p:cNvSpPr>
              <a:spLocks noChangeArrowheads="1"/>
            </p:cNvSpPr>
            <p:nvPr/>
          </p:nvSpPr>
          <p:spPr bwMode="auto">
            <a:xfrm>
              <a:off x="528" y="758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Rectangle 240"/>
            <p:cNvSpPr>
              <a:spLocks noChangeArrowheads="1"/>
            </p:cNvSpPr>
            <p:nvPr/>
          </p:nvSpPr>
          <p:spPr bwMode="auto">
            <a:xfrm>
              <a:off x="528" y="778"/>
              <a:ext cx="24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Rectangle 241"/>
            <p:cNvSpPr>
              <a:spLocks noChangeArrowheads="1"/>
            </p:cNvSpPr>
            <p:nvPr/>
          </p:nvSpPr>
          <p:spPr bwMode="auto">
            <a:xfrm>
              <a:off x="523" y="763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Rectangle 242"/>
            <p:cNvSpPr>
              <a:spLocks noChangeArrowheads="1"/>
            </p:cNvSpPr>
            <p:nvPr/>
          </p:nvSpPr>
          <p:spPr bwMode="auto">
            <a:xfrm>
              <a:off x="523" y="773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Rectangle 243"/>
            <p:cNvSpPr>
              <a:spLocks noChangeArrowheads="1"/>
            </p:cNvSpPr>
            <p:nvPr/>
          </p:nvSpPr>
          <p:spPr bwMode="auto">
            <a:xfrm>
              <a:off x="523" y="768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Rectangle 244"/>
            <p:cNvSpPr>
              <a:spLocks noChangeArrowheads="1"/>
            </p:cNvSpPr>
            <p:nvPr/>
          </p:nvSpPr>
          <p:spPr bwMode="auto">
            <a:xfrm>
              <a:off x="523" y="768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Oval 245"/>
            <p:cNvSpPr>
              <a:spLocks noChangeArrowheads="1"/>
            </p:cNvSpPr>
            <p:nvPr/>
          </p:nvSpPr>
          <p:spPr bwMode="auto">
            <a:xfrm>
              <a:off x="523" y="754"/>
              <a:ext cx="29" cy="28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Rectangle 246"/>
            <p:cNvSpPr>
              <a:spLocks noChangeArrowheads="1"/>
            </p:cNvSpPr>
            <p:nvPr/>
          </p:nvSpPr>
          <p:spPr bwMode="auto">
            <a:xfrm>
              <a:off x="532" y="878"/>
              <a:ext cx="15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Rectangle 247"/>
            <p:cNvSpPr>
              <a:spLocks noChangeArrowheads="1"/>
            </p:cNvSpPr>
            <p:nvPr/>
          </p:nvSpPr>
          <p:spPr bwMode="auto">
            <a:xfrm>
              <a:off x="532" y="907"/>
              <a:ext cx="15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Rectangle 248"/>
            <p:cNvSpPr>
              <a:spLocks noChangeArrowheads="1"/>
            </p:cNvSpPr>
            <p:nvPr/>
          </p:nvSpPr>
          <p:spPr bwMode="auto">
            <a:xfrm>
              <a:off x="528" y="883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Rectangle 249"/>
            <p:cNvSpPr>
              <a:spLocks noChangeArrowheads="1"/>
            </p:cNvSpPr>
            <p:nvPr/>
          </p:nvSpPr>
          <p:spPr bwMode="auto">
            <a:xfrm>
              <a:off x="528" y="902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Rectangle 250"/>
            <p:cNvSpPr>
              <a:spLocks noChangeArrowheads="1"/>
            </p:cNvSpPr>
            <p:nvPr/>
          </p:nvSpPr>
          <p:spPr bwMode="auto">
            <a:xfrm>
              <a:off x="523" y="888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Rectangle 251"/>
            <p:cNvSpPr>
              <a:spLocks noChangeArrowheads="1"/>
            </p:cNvSpPr>
            <p:nvPr/>
          </p:nvSpPr>
          <p:spPr bwMode="auto">
            <a:xfrm>
              <a:off x="523" y="898"/>
              <a:ext cx="33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Rectangle 252"/>
            <p:cNvSpPr>
              <a:spLocks noChangeArrowheads="1"/>
            </p:cNvSpPr>
            <p:nvPr/>
          </p:nvSpPr>
          <p:spPr bwMode="auto">
            <a:xfrm>
              <a:off x="523" y="893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Rectangle 253"/>
            <p:cNvSpPr>
              <a:spLocks noChangeArrowheads="1"/>
            </p:cNvSpPr>
            <p:nvPr/>
          </p:nvSpPr>
          <p:spPr bwMode="auto">
            <a:xfrm>
              <a:off x="523" y="893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Oval 254"/>
            <p:cNvSpPr>
              <a:spLocks noChangeArrowheads="1"/>
            </p:cNvSpPr>
            <p:nvPr/>
          </p:nvSpPr>
          <p:spPr bwMode="auto">
            <a:xfrm>
              <a:off x="523" y="878"/>
              <a:ext cx="29" cy="29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Line 255"/>
            <p:cNvSpPr>
              <a:spLocks noChangeShapeType="1"/>
            </p:cNvSpPr>
            <p:nvPr/>
          </p:nvSpPr>
          <p:spPr bwMode="auto">
            <a:xfrm flipV="1">
              <a:off x="537" y="1032"/>
              <a:ext cx="0" cy="485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Line 256"/>
            <p:cNvSpPr>
              <a:spLocks noChangeShapeType="1"/>
            </p:cNvSpPr>
            <p:nvPr/>
          </p:nvSpPr>
          <p:spPr bwMode="auto">
            <a:xfrm>
              <a:off x="537" y="1891"/>
              <a:ext cx="0" cy="499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0" name="Rectangle 257"/>
            <p:cNvSpPr>
              <a:spLocks noChangeArrowheads="1"/>
            </p:cNvSpPr>
            <p:nvPr/>
          </p:nvSpPr>
          <p:spPr bwMode="auto">
            <a:xfrm>
              <a:off x="451" y="1517"/>
              <a:ext cx="177" cy="374"/>
            </a:xfrm>
            <a:prstGeom prst="rect">
              <a:avLst/>
            </a:prstGeom>
            <a:solidFill>
              <a:srgbClr val="00BF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" name="Freeform 258"/>
            <p:cNvSpPr>
              <a:spLocks/>
            </p:cNvSpPr>
            <p:nvPr/>
          </p:nvSpPr>
          <p:spPr bwMode="auto">
            <a:xfrm>
              <a:off x="451" y="1517"/>
              <a:ext cx="177" cy="374"/>
            </a:xfrm>
            <a:custGeom>
              <a:avLst/>
              <a:gdLst>
                <a:gd name="T0" fmla="*/ 0 w 37"/>
                <a:gd name="T1" fmla="*/ 0 h 78"/>
                <a:gd name="T2" fmla="*/ 0 w 37"/>
                <a:gd name="T3" fmla="*/ 78 h 78"/>
                <a:gd name="T4" fmla="*/ 37 w 37"/>
                <a:gd name="T5" fmla="*/ 78 h 78"/>
                <a:gd name="T6" fmla="*/ 37 w 37"/>
                <a:gd name="T7" fmla="*/ 0 h 78"/>
                <a:gd name="T8" fmla="*/ 0 w 37"/>
                <a:gd name="T9" fmla="*/ 0 h 78"/>
                <a:gd name="T10" fmla="*/ 0 w 37"/>
                <a:gd name="T1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78">
                  <a:moveTo>
                    <a:pt x="0" y="0"/>
                  </a:moveTo>
                  <a:lnTo>
                    <a:pt x="0" y="78"/>
                  </a:lnTo>
                  <a:lnTo>
                    <a:pt x="37" y="78"/>
                  </a:lnTo>
                  <a:lnTo>
                    <a:pt x="37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" name="Line 259"/>
            <p:cNvSpPr>
              <a:spLocks noChangeShapeType="1"/>
            </p:cNvSpPr>
            <p:nvPr/>
          </p:nvSpPr>
          <p:spPr bwMode="auto">
            <a:xfrm>
              <a:off x="451" y="1738"/>
              <a:ext cx="177" cy="0"/>
            </a:xfrm>
            <a:prstGeom prst="line">
              <a:avLst/>
            </a:prstGeom>
            <a:noFill/>
            <a:ln w="222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" name="Rectangle 260"/>
            <p:cNvSpPr>
              <a:spLocks noChangeArrowheads="1"/>
            </p:cNvSpPr>
            <p:nvPr/>
          </p:nvSpPr>
          <p:spPr bwMode="auto">
            <a:xfrm>
              <a:off x="1065" y="806"/>
              <a:ext cx="15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" name="Rectangle 261"/>
            <p:cNvSpPr>
              <a:spLocks noChangeArrowheads="1"/>
            </p:cNvSpPr>
            <p:nvPr/>
          </p:nvSpPr>
          <p:spPr bwMode="auto">
            <a:xfrm>
              <a:off x="1065" y="835"/>
              <a:ext cx="15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6" name="Rectangle 262"/>
            <p:cNvSpPr>
              <a:spLocks noChangeArrowheads="1"/>
            </p:cNvSpPr>
            <p:nvPr/>
          </p:nvSpPr>
          <p:spPr bwMode="auto">
            <a:xfrm>
              <a:off x="1060" y="811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7" name="Rectangle 263"/>
            <p:cNvSpPr>
              <a:spLocks noChangeArrowheads="1"/>
            </p:cNvSpPr>
            <p:nvPr/>
          </p:nvSpPr>
          <p:spPr bwMode="auto">
            <a:xfrm>
              <a:off x="1060" y="830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8" name="Rectangle 264"/>
            <p:cNvSpPr>
              <a:spLocks noChangeArrowheads="1"/>
            </p:cNvSpPr>
            <p:nvPr/>
          </p:nvSpPr>
          <p:spPr bwMode="auto">
            <a:xfrm>
              <a:off x="1056" y="816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9" name="Rectangle 265"/>
            <p:cNvSpPr>
              <a:spLocks noChangeArrowheads="1"/>
            </p:cNvSpPr>
            <p:nvPr/>
          </p:nvSpPr>
          <p:spPr bwMode="auto">
            <a:xfrm>
              <a:off x="1056" y="826"/>
              <a:ext cx="33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0" name="Rectangle 266"/>
            <p:cNvSpPr>
              <a:spLocks noChangeArrowheads="1"/>
            </p:cNvSpPr>
            <p:nvPr/>
          </p:nvSpPr>
          <p:spPr bwMode="auto">
            <a:xfrm>
              <a:off x="1056" y="821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1" name="Rectangle 267"/>
            <p:cNvSpPr>
              <a:spLocks noChangeArrowheads="1"/>
            </p:cNvSpPr>
            <p:nvPr/>
          </p:nvSpPr>
          <p:spPr bwMode="auto">
            <a:xfrm>
              <a:off x="1056" y="821"/>
              <a:ext cx="33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2" name="Oval 268"/>
            <p:cNvSpPr>
              <a:spLocks noChangeArrowheads="1"/>
            </p:cNvSpPr>
            <p:nvPr/>
          </p:nvSpPr>
          <p:spPr bwMode="auto">
            <a:xfrm>
              <a:off x="1056" y="806"/>
              <a:ext cx="28" cy="29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3" name="Line 269"/>
            <p:cNvSpPr>
              <a:spLocks noChangeShapeType="1"/>
            </p:cNvSpPr>
            <p:nvPr/>
          </p:nvSpPr>
          <p:spPr bwMode="auto">
            <a:xfrm flipV="1">
              <a:off x="1070" y="1013"/>
              <a:ext cx="0" cy="422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4" name="Line 270"/>
            <p:cNvSpPr>
              <a:spLocks noChangeShapeType="1"/>
            </p:cNvSpPr>
            <p:nvPr/>
          </p:nvSpPr>
          <p:spPr bwMode="auto">
            <a:xfrm>
              <a:off x="1070" y="1843"/>
              <a:ext cx="0" cy="135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5" name="Rectangle 271"/>
            <p:cNvSpPr>
              <a:spLocks noChangeArrowheads="1"/>
            </p:cNvSpPr>
            <p:nvPr/>
          </p:nvSpPr>
          <p:spPr bwMode="auto">
            <a:xfrm>
              <a:off x="979" y="1435"/>
              <a:ext cx="182" cy="408"/>
            </a:xfrm>
            <a:prstGeom prst="rect">
              <a:avLst/>
            </a:prstGeom>
            <a:solidFill>
              <a:srgbClr val="00BF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6" name="Freeform 272"/>
            <p:cNvSpPr>
              <a:spLocks/>
            </p:cNvSpPr>
            <p:nvPr/>
          </p:nvSpPr>
          <p:spPr bwMode="auto">
            <a:xfrm>
              <a:off x="979" y="1435"/>
              <a:ext cx="182" cy="408"/>
            </a:xfrm>
            <a:custGeom>
              <a:avLst/>
              <a:gdLst>
                <a:gd name="T0" fmla="*/ 0 w 38"/>
                <a:gd name="T1" fmla="*/ 0 h 85"/>
                <a:gd name="T2" fmla="*/ 0 w 38"/>
                <a:gd name="T3" fmla="*/ 85 h 85"/>
                <a:gd name="T4" fmla="*/ 38 w 38"/>
                <a:gd name="T5" fmla="*/ 85 h 85"/>
                <a:gd name="T6" fmla="*/ 38 w 38"/>
                <a:gd name="T7" fmla="*/ 0 h 85"/>
                <a:gd name="T8" fmla="*/ 0 w 38"/>
                <a:gd name="T9" fmla="*/ 0 h 85"/>
                <a:gd name="T10" fmla="*/ 0 w 38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85">
                  <a:moveTo>
                    <a:pt x="0" y="0"/>
                  </a:moveTo>
                  <a:lnTo>
                    <a:pt x="0" y="85"/>
                  </a:lnTo>
                  <a:lnTo>
                    <a:pt x="38" y="85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7" name="Line 273"/>
            <p:cNvSpPr>
              <a:spLocks noChangeShapeType="1"/>
            </p:cNvSpPr>
            <p:nvPr/>
          </p:nvSpPr>
          <p:spPr bwMode="auto">
            <a:xfrm>
              <a:off x="979" y="1618"/>
              <a:ext cx="182" cy="0"/>
            </a:xfrm>
            <a:prstGeom prst="line">
              <a:avLst/>
            </a:prstGeom>
            <a:noFill/>
            <a:ln w="222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8" name="Rectangle 274"/>
            <p:cNvSpPr>
              <a:spLocks noChangeArrowheads="1"/>
            </p:cNvSpPr>
            <p:nvPr/>
          </p:nvSpPr>
          <p:spPr bwMode="auto">
            <a:xfrm>
              <a:off x="1598" y="883"/>
              <a:ext cx="1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9" name="Rectangle 275"/>
            <p:cNvSpPr>
              <a:spLocks noChangeArrowheads="1"/>
            </p:cNvSpPr>
            <p:nvPr/>
          </p:nvSpPr>
          <p:spPr bwMode="auto">
            <a:xfrm>
              <a:off x="1598" y="912"/>
              <a:ext cx="1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0" name="Rectangle 276"/>
            <p:cNvSpPr>
              <a:spLocks noChangeArrowheads="1"/>
            </p:cNvSpPr>
            <p:nvPr/>
          </p:nvSpPr>
          <p:spPr bwMode="auto">
            <a:xfrm>
              <a:off x="1593" y="888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1" name="Rectangle 277"/>
            <p:cNvSpPr>
              <a:spLocks noChangeArrowheads="1"/>
            </p:cNvSpPr>
            <p:nvPr/>
          </p:nvSpPr>
          <p:spPr bwMode="auto">
            <a:xfrm>
              <a:off x="1593" y="907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2" name="Rectangle 278"/>
            <p:cNvSpPr>
              <a:spLocks noChangeArrowheads="1"/>
            </p:cNvSpPr>
            <p:nvPr/>
          </p:nvSpPr>
          <p:spPr bwMode="auto">
            <a:xfrm>
              <a:off x="1588" y="893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3" name="Rectangle 279"/>
            <p:cNvSpPr>
              <a:spLocks noChangeArrowheads="1"/>
            </p:cNvSpPr>
            <p:nvPr/>
          </p:nvSpPr>
          <p:spPr bwMode="auto">
            <a:xfrm>
              <a:off x="1588" y="902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4" name="Rectangle 280"/>
            <p:cNvSpPr>
              <a:spLocks noChangeArrowheads="1"/>
            </p:cNvSpPr>
            <p:nvPr/>
          </p:nvSpPr>
          <p:spPr bwMode="auto">
            <a:xfrm>
              <a:off x="1588" y="898"/>
              <a:ext cx="34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5" name="Rectangle 281"/>
            <p:cNvSpPr>
              <a:spLocks noChangeArrowheads="1"/>
            </p:cNvSpPr>
            <p:nvPr/>
          </p:nvSpPr>
          <p:spPr bwMode="auto">
            <a:xfrm>
              <a:off x="1588" y="898"/>
              <a:ext cx="34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6" name="Oval 282"/>
            <p:cNvSpPr>
              <a:spLocks noChangeArrowheads="1"/>
            </p:cNvSpPr>
            <p:nvPr/>
          </p:nvSpPr>
          <p:spPr bwMode="auto">
            <a:xfrm>
              <a:off x="1588" y="883"/>
              <a:ext cx="29" cy="29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7" name="Rectangle 283"/>
            <p:cNvSpPr>
              <a:spLocks noChangeArrowheads="1"/>
            </p:cNvSpPr>
            <p:nvPr/>
          </p:nvSpPr>
          <p:spPr bwMode="auto">
            <a:xfrm>
              <a:off x="1598" y="523"/>
              <a:ext cx="1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8" name="Rectangle 284"/>
            <p:cNvSpPr>
              <a:spLocks noChangeArrowheads="1"/>
            </p:cNvSpPr>
            <p:nvPr/>
          </p:nvSpPr>
          <p:spPr bwMode="auto">
            <a:xfrm>
              <a:off x="1598" y="552"/>
              <a:ext cx="1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9" name="Rectangle 285"/>
            <p:cNvSpPr>
              <a:spLocks noChangeArrowheads="1"/>
            </p:cNvSpPr>
            <p:nvPr/>
          </p:nvSpPr>
          <p:spPr bwMode="auto">
            <a:xfrm>
              <a:off x="1593" y="528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0" name="Rectangle 286"/>
            <p:cNvSpPr>
              <a:spLocks noChangeArrowheads="1"/>
            </p:cNvSpPr>
            <p:nvPr/>
          </p:nvSpPr>
          <p:spPr bwMode="auto">
            <a:xfrm>
              <a:off x="1593" y="547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1" name="Rectangle 287"/>
            <p:cNvSpPr>
              <a:spLocks noChangeArrowheads="1"/>
            </p:cNvSpPr>
            <p:nvPr/>
          </p:nvSpPr>
          <p:spPr bwMode="auto">
            <a:xfrm>
              <a:off x="1588" y="533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2" name="Rectangle 288"/>
            <p:cNvSpPr>
              <a:spLocks noChangeArrowheads="1"/>
            </p:cNvSpPr>
            <p:nvPr/>
          </p:nvSpPr>
          <p:spPr bwMode="auto">
            <a:xfrm>
              <a:off x="1588" y="542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3" name="Rectangle 289"/>
            <p:cNvSpPr>
              <a:spLocks noChangeArrowheads="1"/>
            </p:cNvSpPr>
            <p:nvPr/>
          </p:nvSpPr>
          <p:spPr bwMode="auto">
            <a:xfrm>
              <a:off x="1588" y="538"/>
              <a:ext cx="34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4" name="Rectangle 290"/>
            <p:cNvSpPr>
              <a:spLocks noChangeArrowheads="1"/>
            </p:cNvSpPr>
            <p:nvPr/>
          </p:nvSpPr>
          <p:spPr bwMode="auto">
            <a:xfrm>
              <a:off x="1588" y="538"/>
              <a:ext cx="34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5" name="Oval 291"/>
            <p:cNvSpPr>
              <a:spLocks noChangeArrowheads="1"/>
            </p:cNvSpPr>
            <p:nvPr/>
          </p:nvSpPr>
          <p:spPr bwMode="auto">
            <a:xfrm>
              <a:off x="1588" y="523"/>
              <a:ext cx="29" cy="29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6" name="Line 292"/>
            <p:cNvSpPr>
              <a:spLocks noChangeShapeType="1"/>
            </p:cNvSpPr>
            <p:nvPr/>
          </p:nvSpPr>
          <p:spPr bwMode="auto">
            <a:xfrm flipV="1">
              <a:off x="1603" y="1133"/>
              <a:ext cx="0" cy="432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7" name="Line 293"/>
            <p:cNvSpPr>
              <a:spLocks noChangeShapeType="1"/>
            </p:cNvSpPr>
            <p:nvPr/>
          </p:nvSpPr>
          <p:spPr bwMode="auto">
            <a:xfrm>
              <a:off x="1603" y="1906"/>
              <a:ext cx="0" cy="398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8" name="Rectangle 294"/>
            <p:cNvSpPr>
              <a:spLocks noChangeArrowheads="1"/>
            </p:cNvSpPr>
            <p:nvPr/>
          </p:nvSpPr>
          <p:spPr bwMode="auto">
            <a:xfrm>
              <a:off x="1512" y="1565"/>
              <a:ext cx="182" cy="341"/>
            </a:xfrm>
            <a:prstGeom prst="rect">
              <a:avLst/>
            </a:prstGeom>
            <a:solidFill>
              <a:srgbClr val="00BF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9" name="Freeform 295"/>
            <p:cNvSpPr>
              <a:spLocks/>
            </p:cNvSpPr>
            <p:nvPr/>
          </p:nvSpPr>
          <p:spPr bwMode="auto">
            <a:xfrm>
              <a:off x="1512" y="1565"/>
              <a:ext cx="182" cy="341"/>
            </a:xfrm>
            <a:custGeom>
              <a:avLst/>
              <a:gdLst>
                <a:gd name="T0" fmla="*/ 0 w 38"/>
                <a:gd name="T1" fmla="*/ 0 h 71"/>
                <a:gd name="T2" fmla="*/ 0 w 38"/>
                <a:gd name="T3" fmla="*/ 71 h 71"/>
                <a:gd name="T4" fmla="*/ 38 w 38"/>
                <a:gd name="T5" fmla="*/ 71 h 71"/>
                <a:gd name="T6" fmla="*/ 38 w 38"/>
                <a:gd name="T7" fmla="*/ 0 h 71"/>
                <a:gd name="T8" fmla="*/ 0 w 38"/>
                <a:gd name="T9" fmla="*/ 0 h 71"/>
                <a:gd name="T10" fmla="*/ 0 w 38"/>
                <a:gd name="T1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71">
                  <a:moveTo>
                    <a:pt x="0" y="0"/>
                  </a:moveTo>
                  <a:lnTo>
                    <a:pt x="0" y="71"/>
                  </a:lnTo>
                  <a:lnTo>
                    <a:pt x="38" y="71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0" name="Line 296"/>
            <p:cNvSpPr>
              <a:spLocks noChangeShapeType="1"/>
            </p:cNvSpPr>
            <p:nvPr/>
          </p:nvSpPr>
          <p:spPr bwMode="auto">
            <a:xfrm>
              <a:off x="1512" y="1738"/>
              <a:ext cx="182" cy="0"/>
            </a:xfrm>
            <a:prstGeom prst="line">
              <a:avLst/>
            </a:prstGeom>
            <a:noFill/>
            <a:ln w="222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1" name="Rectangle 297"/>
            <p:cNvSpPr>
              <a:spLocks noChangeArrowheads="1"/>
            </p:cNvSpPr>
            <p:nvPr/>
          </p:nvSpPr>
          <p:spPr bwMode="auto">
            <a:xfrm>
              <a:off x="2131" y="754"/>
              <a:ext cx="14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2" name="Rectangle 298"/>
            <p:cNvSpPr>
              <a:spLocks noChangeArrowheads="1"/>
            </p:cNvSpPr>
            <p:nvPr/>
          </p:nvSpPr>
          <p:spPr bwMode="auto">
            <a:xfrm>
              <a:off x="2131" y="782"/>
              <a:ext cx="1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3" name="Rectangle 299"/>
            <p:cNvSpPr>
              <a:spLocks noChangeArrowheads="1"/>
            </p:cNvSpPr>
            <p:nvPr/>
          </p:nvSpPr>
          <p:spPr bwMode="auto">
            <a:xfrm>
              <a:off x="2126" y="758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4" name="Rectangle 300"/>
            <p:cNvSpPr>
              <a:spLocks noChangeArrowheads="1"/>
            </p:cNvSpPr>
            <p:nvPr/>
          </p:nvSpPr>
          <p:spPr bwMode="auto">
            <a:xfrm>
              <a:off x="2126" y="778"/>
              <a:ext cx="24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5" name="Rectangle 301"/>
            <p:cNvSpPr>
              <a:spLocks noChangeArrowheads="1"/>
            </p:cNvSpPr>
            <p:nvPr/>
          </p:nvSpPr>
          <p:spPr bwMode="auto">
            <a:xfrm>
              <a:off x="2121" y="763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6" name="Rectangle 302"/>
            <p:cNvSpPr>
              <a:spLocks noChangeArrowheads="1"/>
            </p:cNvSpPr>
            <p:nvPr/>
          </p:nvSpPr>
          <p:spPr bwMode="auto">
            <a:xfrm>
              <a:off x="2121" y="773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7" name="Rectangle 303"/>
            <p:cNvSpPr>
              <a:spLocks noChangeArrowheads="1"/>
            </p:cNvSpPr>
            <p:nvPr/>
          </p:nvSpPr>
          <p:spPr bwMode="auto">
            <a:xfrm>
              <a:off x="2121" y="768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8" name="Rectangle 304"/>
            <p:cNvSpPr>
              <a:spLocks noChangeArrowheads="1"/>
            </p:cNvSpPr>
            <p:nvPr/>
          </p:nvSpPr>
          <p:spPr bwMode="auto">
            <a:xfrm>
              <a:off x="2121" y="768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9" name="Oval 305"/>
            <p:cNvSpPr>
              <a:spLocks noChangeArrowheads="1"/>
            </p:cNvSpPr>
            <p:nvPr/>
          </p:nvSpPr>
          <p:spPr bwMode="auto">
            <a:xfrm>
              <a:off x="2121" y="754"/>
              <a:ext cx="29" cy="28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0" name="Line 306"/>
            <p:cNvSpPr>
              <a:spLocks noChangeShapeType="1"/>
            </p:cNvSpPr>
            <p:nvPr/>
          </p:nvSpPr>
          <p:spPr bwMode="auto">
            <a:xfrm flipV="1">
              <a:off x="2136" y="1392"/>
              <a:ext cx="0" cy="250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1" name="Line 307"/>
            <p:cNvSpPr>
              <a:spLocks noChangeShapeType="1"/>
            </p:cNvSpPr>
            <p:nvPr/>
          </p:nvSpPr>
          <p:spPr bwMode="auto">
            <a:xfrm>
              <a:off x="2136" y="1925"/>
              <a:ext cx="0" cy="245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2" name="Rectangle 308"/>
            <p:cNvSpPr>
              <a:spLocks noChangeArrowheads="1"/>
            </p:cNvSpPr>
            <p:nvPr/>
          </p:nvSpPr>
          <p:spPr bwMode="auto">
            <a:xfrm>
              <a:off x="2044" y="1642"/>
              <a:ext cx="178" cy="283"/>
            </a:xfrm>
            <a:prstGeom prst="rect">
              <a:avLst/>
            </a:prstGeom>
            <a:solidFill>
              <a:srgbClr val="00BF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3" name="Freeform 309"/>
            <p:cNvSpPr>
              <a:spLocks/>
            </p:cNvSpPr>
            <p:nvPr/>
          </p:nvSpPr>
          <p:spPr bwMode="auto">
            <a:xfrm>
              <a:off x="2044" y="1642"/>
              <a:ext cx="178" cy="283"/>
            </a:xfrm>
            <a:custGeom>
              <a:avLst/>
              <a:gdLst>
                <a:gd name="T0" fmla="*/ 0 w 37"/>
                <a:gd name="T1" fmla="*/ 0 h 59"/>
                <a:gd name="T2" fmla="*/ 0 w 37"/>
                <a:gd name="T3" fmla="*/ 59 h 59"/>
                <a:gd name="T4" fmla="*/ 37 w 37"/>
                <a:gd name="T5" fmla="*/ 59 h 59"/>
                <a:gd name="T6" fmla="*/ 37 w 37"/>
                <a:gd name="T7" fmla="*/ 0 h 59"/>
                <a:gd name="T8" fmla="*/ 0 w 37"/>
                <a:gd name="T9" fmla="*/ 0 h 59"/>
                <a:gd name="T10" fmla="*/ 0 w 37"/>
                <a:gd name="T11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59">
                  <a:moveTo>
                    <a:pt x="0" y="0"/>
                  </a:moveTo>
                  <a:lnTo>
                    <a:pt x="0" y="59"/>
                  </a:lnTo>
                  <a:lnTo>
                    <a:pt x="37" y="59"/>
                  </a:lnTo>
                  <a:lnTo>
                    <a:pt x="37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4" name="Line 310"/>
            <p:cNvSpPr>
              <a:spLocks noChangeShapeType="1"/>
            </p:cNvSpPr>
            <p:nvPr/>
          </p:nvSpPr>
          <p:spPr bwMode="auto">
            <a:xfrm>
              <a:off x="2044" y="1790"/>
              <a:ext cx="178" cy="0"/>
            </a:xfrm>
            <a:prstGeom prst="line">
              <a:avLst/>
            </a:prstGeom>
            <a:noFill/>
            <a:ln w="222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5" name="Rectangle 311"/>
            <p:cNvSpPr>
              <a:spLocks noChangeArrowheads="1"/>
            </p:cNvSpPr>
            <p:nvPr/>
          </p:nvSpPr>
          <p:spPr bwMode="auto">
            <a:xfrm>
              <a:off x="2659" y="605"/>
              <a:ext cx="1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6" name="Rectangle 312"/>
            <p:cNvSpPr>
              <a:spLocks noChangeArrowheads="1"/>
            </p:cNvSpPr>
            <p:nvPr/>
          </p:nvSpPr>
          <p:spPr bwMode="auto">
            <a:xfrm>
              <a:off x="2659" y="634"/>
              <a:ext cx="14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7" name="Rectangle 313"/>
            <p:cNvSpPr>
              <a:spLocks noChangeArrowheads="1"/>
            </p:cNvSpPr>
            <p:nvPr/>
          </p:nvSpPr>
          <p:spPr bwMode="auto">
            <a:xfrm>
              <a:off x="2654" y="610"/>
              <a:ext cx="24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8" name="Rectangle 314"/>
            <p:cNvSpPr>
              <a:spLocks noChangeArrowheads="1"/>
            </p:cNvSpPr>
            <p:nvPr/>
          </p:nvSpPr>
          <p:spPr bwMode="auto">
            <a:xfrm>
              <a:off x="2654" y="629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9" name="Rectangle 315"/>
            <p:cNvSpPr>
              <a:spLocks noChangeArrowheads="1"/>
            </p:cNvSpPr>
            <p:nvPr/>
          </p:nvSpPr>
          <p:spPr bwMode="auto">
            <a:xfrm>
              <a:off x="2649" y="614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0" name="Rectangle 316"/>
            <p:cNvSpPr>
              <a:spLocks noChangeArrowheads="1"/>
            </p:cNvSpPr>
            <p:nvPr/>
          </p:nvSpPr>
          <p:spPr bwMode="auto">
            <a:xfrm>
              <a:off x="2649" y="624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1" name="Rectangle 317"/>
            <p:cNvSpPr>
              <a:spLocks noChangeArrowheads="1"/>
            </p:cNvSpPr>
            <p:nvPr/>
          </p:nvSpPr>
          <p:spPr bwMode="auto">
            <a:xfrm>
              <a:off x="2649" y="619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2" name="Rectangle 318"/>
            <p:cNvSpPr>
              <a:spLocks noChangeArrowheads="1"/>
            </p:cNvSpPr>
            <p:nvPr/>
          </p:nvSpPr>
          <p:spPr bwMode="auto">
            <a:xfrm>
              <a:off x="2649" y="619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3" name="Oval 319"/>
            <p:cNvSpPr>
              <a:spLocks noChangeArrowheads="1"/>
            </p:cNvSpPr>
            <p:nvPr/>
          </p:nvSpPr>
          <p:spPr bwMode="auto">
            <a:xfrm>
              <a:off x="2649" y="605"/>
              <a:ext cx="29" cy="29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4" name="Rectangle 320"/>
            <p:cNvSpPr>
              <a:spLocks noChangeArrowheads="1"/>
            </p:cNvSpPr>
            <p:nvPr/>
          </p:nvSpPr>
          <p:spPr bwMode="auto">
            <a:xfrm>
              <a:off x="2659" y="830"/>
              <a:ext cx="1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5" name="Rectangle 321"/>
            <p:cNvSpPr>
              <a:spLocks noChangeArrowheads="1"/>
            </p:cNvSpPr>
            <p:nvPr/>
          </p:nvSpPr>
          <p:spPr bwMode="auto">
            <a:xfrm>
              <a:off x="2659" y="859"/>
              <a:ext cx="1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6" name="Rectangle 322"/>
            <p:cNvSpPr>
              <a:spLocks noChangeArrowheads="1"/>
            </p:cNvSpPr>
            <p:nvPr/>
          </p:nvSpPr>
          <p:spPr bwMode="auto">
            <a:xfrm>
              <a:off x="2654" y="835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7" name="Rectangle 323"/>
            <p:cNvSpPr>
              <a:spLocks noChangeArrowheads="1"/>
            </p:cNvSpPr>
            <p:nvPr/>
          </p:nvSpPr>
          <p:spPr bwMode="auto">
            <a:xfrm>
              <a:off x="2654" y="854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8" name="Rectangle 324"/>
            <p:cNvSpPr>
              <a:spLocks noChangeArrowheads="1"/>
            </p:cNvSpPr>
            <p:nvPr/>
          </p:nvSpPr>
          <p:spPr bwMode="auto">
            <a:xfrm>
              <a:off x="2649" y="840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9" name="Rectangle 325"/>
            <p:cNvSpPr>
              <a:spLocks noChangeArrowheads="1"/>
            </p:cNvSpPr>
            <p:nvPr/>
          </p:nvSpPr>
          <p:spPr bwMode="auto">
            <a:xfrm>
              <a:off x="2649" y="850"/>
              <a:ext cx="34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0" name="Rectangle 326"/>
            <p:cNvSpPr>
              <a:spLocks noChangeArrowheads="1"/>
            </p:cNvSpPr>
            <p:nvPr/>
          </p:nvSpPr>
          <p:spPr bwMode="auto">
            <a:xfrm>
              <a:off x="2649" y="845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1" name="Rectangle 327"/>
            <p:cNvSpPr>
              <a:spLocks noChangeArrowheads="1"/>
            </p:cNvSpPr>
            <p:nvPr/>
          </p:nvSpPr>
          <p:spPr bwMode="auto">
            <a:xfrm>
              <a:off x="2649" y="845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2" name="Oval 328"/>
            <p:cNvSpPr>
              <a:spLocks noChangeArrowheads="1"/>
            </p:cNvSpPr>
            <p:nvPr/>
          </p:nvSpPr>
          <p:spPr bwMode="auto">
            <a:xfrm>
              <a:off x="2649" y="830"/>
              <a:ext cx="29" cy="29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3" name="Line 329"/>
            <p:cNvSpPr>
              <a:spLocks noChangeShapeType="1"/>
            </p:cNvSpPr>
            <p:nvPr/>
          </p:nvSpPr>
          <p:spPr bwMode="auto">
            <a:xfrm flipV="1">
              <a:off x="2664" y="1099"/>
              <a:ext cx="0" cy="360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4" name="Line 330"/>
            <p:cNvSpPr>
              <a:spLocks noChangeShapeType="1"/>
            </p:cNvSpPr>
            <p:nvPr/>
          </p:nvSpPr>
          <p:spPr bwMode="auto">
            <a:xfrm>
              <a:off x="2664" y="1790"/>
              <a:ext cx="0" cy="322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5" name="Rectangle 331"/>
            <p:cNvSpPr>
              <a:spLocks noChangeArrowheads="1"/>
            </p:cNvSpPr>
            <p:nvPr/>
          </p:nvSpPr>
          <p:spPr bwMode="auto">
            <a:xfrm>
              <a:off x="2577" y="1459"/>
              <a:ext cx="178" cy="331"/>
            </a:xfrm>
            <a:prstGeom prst="rect">
              <a:avLst/>
            </a:prstGeom>
            <a:solidFill>
              <a:srgbClr val="00BF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6" name="Freeform 332"/>
            <p:cNvSpPr>
              <a:spLocks/>
            </p:cNvSpPr>
            <p:nvPr/>
          </p:nvSpPr>
          <p:spPr bwMode="auto">
            <a:xfrm>
              <a:off x="2577" y="1459"/>
              <a:ext cx="178" cy="331"/>
            </a:xfrm>
            <a:custGeom>
              <a:avLst/>
              <a:gdLst>
                <a:gd name="T0" fmla="*/ 0 w 37"/>
                <a:gd name="T1" fmla="*/ 0 h 69"/>
                <a:gd name="T2" fmla="*/ 0 w 37"/>
                <a:gd name="T3" fmla="*/ 69 h 69"/>
                <a:gd name="T4" fmla="*/ 37 w 37"/>
                <a:gd name="T5" fmla="*/ 69 h 69"/>
                <a:gd name="T6" fmla="*/ 37 w 37"/>
                <a:gd name="T7" fmla="*/ 0 h 69"/>
                <a:gd name="T8" fmla="*/ 0 w 37"/>
                <a:gd name="T9" fmla="*/ 0 h 69"/>
                <a:gd name="T10" fmla="*/ 0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0" y="0"/>
                  </a:moveTo>
                  <a:lnTo>
                    <a:pt x="0" y="69"/>
                  </a:lnTo>
                  <a:lnTo>
                    <a:pt x="37" y="69"/>
                  </a:lnTo>
                  <a:lnTo>
                    <a:pt x="37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7" name="Line 333"/>
            <p:cNvSpPr>
              <a:spLocks noChangeShapeType="1"/>
            </p:cNvSpPr>
            <p:nvPr/>
          </p:nvSpPr>
          <p:spPr bwMode="auto">
            <a:xfrm>
              <a:off x="2577" y="1675"/>
              <a:ext cx="178" cy="0"/>
            </a:xfrm>
            <a:prstGeom prst="line">
              <a:avLst/>
            </a:prstGeom>
            <a:noFill/>
            <a:ln w="222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8" name="Rectangle 334"/>
            <p:cNvSpPr>
              <a:spLocks noChangeArrowheads="1"/>
            </p:cNvSpPr>
            <p:nvPr/>
          </p:nvSpPr>
          <p:spPr bwMode="auto">
            <a:xfrm>
              <a:off x="-15" y="2683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itchFamily="34" charset="0"/>
                  <a:cs typeface="Arial" pitchFamily="34" charset="0"/>
                </a:rPr>
                <a:t>-2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99" name="Rectangle 335"/>
            <p:cNvSpPr>
              <a:spLocks noChangeArrowheads="1"/>
            </p:cNvSpPr>
            <p:nvPr/>
          </p:nvSpPr>
          <p:spPr bwMode="auto">
            <a:xfrm>
              <a:off x="9" y="2031"/>
              <a:ext cx="7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0" name="Rectangle 336"/>
            <p:cNvSpPr>
              <a:spLocks noChangeArrowheads="1"/>
            </p:cNvSpPr>
            <p:nvPr/>
          </p:nvSpPr>
          <p:spPr bwMode="auto">
            <a:xfrm>
              <a:off x="9" y="1378"/>
              <a:ext cx="7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1" name="Rectangle 337"/>
            <p:cNvSpPr>
              <a:spLocks noChangeArrowheads="1"/>
            </p:cNvSpPr>
            <p:nvPr/>
          </p:nvSpPr>
          <p:spPr bwMode="auto">
            <a:xfrm>
              <a:off x="9" y="730"/>
              <a:ext cx="7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2" name="Line 338"/>
            <p:cNvSpPr>
              <a:spLocks noChangeShapeType="1"/>
            </p:cNvSpPr>
            <p:nvPr/>
          </p:nvSpPr>
          <p:spPr bwMode="auto">
            <a:xfrm>
              <a:off x="100" y="2717"/>
              <a:ext cx="20" cy="0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3" name="Line 339"/>
            <p:cNvSpPr>
              <a:spLocks noChangeShapeType="1"/>
            </p:cNvSpPr>
            <p:nvPr/>
          </p:nvSpPr>
          <p:spPr bwMode="auto">
            <a:xfrm>
              <a:off x="100" y="2064"/>
              <a:ext cx="20" cy="0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4" name="Line 340"/>
            <p:cNvSpPr>
              <a:spLocks noChangeShapeType="1"/>
            </p:cNvSpPr>
            <p:nvPr/>
          </p:nvSpPr>
          <p:spPr bwMode="auto">
            <a:xfrm>
              <a:off x="100" y="1411"/>
              <a:ext cx="20" cy="0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5" name="Line 341"/>
            <p:cNvSpPr>
              <a:spLocks noChangeShapeType="1"/>
            </p:cNvSpPr>
            <p:nvPr/>
          </p:nvSpPr>
          <p:spPr bwMode="auto">
            <a:xfrm>
              <a:off x="100" y="763"/>
              <a:ext cx="20" cy="0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6" name="Line 342"/>
            <p:cNvSpPr>
              <a:spLocks noChangeShapeType="1"/>
            </p:cNvSpPr>
            <p:nvPr/>
          </p:nvSpPr>
          <p:spPr bwMode="auto">
            <a:xfrm flipV="1">
              <a:off x="441" y="2938"/>
              <a:ext cx="0" cy="24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7" name="Line 343"/>
            <p:cNvSpPr>
              <a:spLocks noChangeShapeType="1"/>
            </p:cNvSpPr>
            <p:nvPr/>
          </p:nvSpPr>
          <p:spPr bwMode="auto">
            <a:xfrm flipV="1">
              <a:off x="969" y="2938"/>
              <a:ext cx="0" cy="24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8" name="Line 344"/>
            <p:cNvSpPr>
              <a:spLocks noChangeShapeType="1"/>
            </p:cNvSpPr>
            <p:nvPr/>
          </p:nvSpPr>
          <p:spPr bwMode="auto">
            <a:xfrm flipV="1">
              <a:off x="1502" y="2938"/>
              <a:ext cx="0" cy="24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9" name="Line 345"/>
            <p:cNvSpPr>
              <a:spLocks noChangeShapeType="1"/>
            </p:cNvSpPr>
            <p:nvPr/>
          </p:nvSpPr>
          <p:spPr bwMode="auto">
            <a:xfrm flipV="1">
              <a:off x="2035" y="2938"/>
              <a:ext cx="0" cy="24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0" name="Line 346"/>
            <p:cNvSpPr>
              <a:spLocks noChangeShapeType="1"/>
            </p:cNvSpPr>
            <p:nvPr/>
          </p:nvSpPr>
          <p:spPr bwMode="auto">
            <a:xfrm flipV="1">
              <a:off x="2568" y="2938"/>
              <a:ext cx="0" cy="24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7" name="Rectangle 353"/>
            <p:cNvSpPr>
              <a:spLocks noChangeArrowheads="1"/>
            </p:cNvSpPr>
            <p:nvPr/>
          </p:nvSpPr>
          <p:spPr bwMode="auto">
            <a:xfrm rot="16200000">
              <a:off x="-256" y="1573"/>
              <a:ext cx="4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Bilimaxlog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18" name="Rectangle 354"/>
            <p:cNvSpPr>
              <a:spLocks noChangeArrowheads="1"/>
            </p:cNvSpPr>
            <p:nvPr/>
          </p:nvSpPr>
          <p:spPr bwMode="auto">
            <a:xfrm>
              <a:off x="2971" y="1382"/>
              <a:ext cx="489" cy="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9" name="Rectangle 355"/>
            <p:cNvSpPr>
              <a:spLocks noChangeArrowheads="1"/>
            </p:cNvSpPr>
            <p:nvPr/>
          </p:nvSpPr>
          <p:spPr bwMode="auto">
            <a:xfrm>
              <a:off x="3014" y="1435"/>
              <a:ext cx="18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ATG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0" name="Rectangle 356"/>
            <p:cNvSpPr>
              <a:spLocks noChangeArrowheads="1"/>
            </p:cNvSpPr>
            <p:nvPr/>
          </p:nvSpPr>
          <p:spPr bwMode="auto">
            <a:xfrm>
              <a:off x="3014" y="1560"/>
              <a:ext cx="139" cy="13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1" name="Rectangle 357"/>
            <p:cNvSpPr>
              <a:spLocks noChangeArrowheads="1"/>
            </p:cNvSpPr>
            <p:nvPr/>
          </p:nvSpPr>
          <p:spPr bwMode="auto">
            <a:xfrm>
              <a:off x="3014" y="1560"/>
              <a:ext cx="139" cy="139"/>
            </a:xfrm>
            <a:prstGeom prst="rect">
              <a:avLst/>
            </a:pr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2" name="Line 358"/>
            <p:cNvSpPr>
              <a:spLocks noChangeShapeType="1"/>
            </p:cNvSpPr>
            <p:nvPr/>
          </p:nvSpPr>
          <p:spPr bwMode="auto">
            <a:xfrm flipV="1">
              <a:off x="3086" y="1666"/>
              <a:ext cx="0" cy="19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" name="Line 359"/>
            <p:cNvSpPr>
              <a:spLocks noChangeShapeType="1"/>
            </p:cNvSpPr>
            <p:nvPr/>
          </p:nvSpPr>
          <p:spPr bwMode="auto">
            <a:xfrm flipV="1">
              <a:off x="3086" y="1574"/>
              <a:ext cx="0" cy="24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" name="Rectangle 360"/>
            <p:cNvSpPr>
              <a:spLocks noChangeArrowheads="1"/>
            </p:cNvSpPr>
            <p:nvPr/>
          </p:nvSpPr>
          <p:spPr bwMode="auto">
            <a:xfrm>
              <a:off x="3033" y="1598"/>
              <a:ext cx="106" cy="68"/>
            </a:xfrm>
            <a:prstGeom prst="rect">
              <a:avLst/>
            </a:prstGeom>
            <a:solidFill>
              <a:srgbClr val="F876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" name="Rectangle 361"/>
            <p:cNvSpPr>
              <a:spLocks noChangeArrowheads="1"/>
            </p:cNvSpPr>
            <p:nvPr/>
          </p:nvSpPr>
          <p:spPr bwMode="auto">
            <a:xfrm>
              <a:off x="3033" y="1598"/>
              <a:ext cx="106" cy="68"/>
            </a:xfrm>
            <a:prstGeom prst="rect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" name="Line 362"/>
            <p:cNvSpPr>
              <a:spLocks noChangeShapeType="1"/>
            </p:cNvSpPr>
            <p:nvPr/>
          </p:nvSpPr>
          <p:spPr bwMode="auto">
            <a:xfrm>
              <a:off x="3033" y="1632"/>
              <a:ext cx="106" cy="0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" name="Rectangle 363"/>
            <p:cNvSpPr>
              <a:spLocks noChangeArrowheads="1"/>
            </p:cNvSpPr>
            <p:nvPr/>
          </p:nvSpPr>
          <p:spPr bwMode="auto">
            <a:xfrm>
              <a:off x="3014" y="1699"/>
              <a:ext cx="139" cy="13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" name="Rectangle 364"/>
            <p:cNvSpPr>
              <a:spLocks noChangeArrowheads="1"/>
            </p:cNvSpPr>
            <p:nvPr/>
          </p:nvSpPr>
          <p:spPr bwMode="auto">
            <a:xfrm>
              <a:off x="3014" y="1699"/>
              <a:ext cx="139" cy="139"/>
            </a:xfrm>
            <a:prstGeom prst="rect">
              <a:avLst/>
            </a:pr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" name="Line 365"/>
            <p:cNvSpPr>
              <a:spLocks noChangeShapeType="1"/>
            </p:cNvSpPr>
            <p:nvPr/>
          </p:nvSpPr>
          <p:spPr bwMode="auto">
            <a:xfrm flipV="1">
              <a:off x="3086" y="1805"/>
              <a:ext cx="0" cy="19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" name="Line 366"/>
            <p:cNvSpPr>
              <a:spLocks noChangeShapeType="1"/>
            </p:cNvSpPr>
            <p:nvPr/>
          </p:nvSpPr>
          <p:spPr bwMode="auto">
            <a:xfrm flipV="1">
              <a:off x="3086" y="1714"/>
              <a:ext cx="0" cy="19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1" name="Rectangle 367"/>
            <p:cNvSpPr>
              <a:spLocks noChangeArrowheads="1"/>
            </p:cNvSpPr>
            <p:nvPr/>
          </p:nvSpPr>
          <p:spPr bwMode="auto">
            <a:xfrm>
              <a:off x="3033" y="1733"/>
              <a:ext cx="106" cy="72"/>
            </a:xfrm>
            <a:prstGeom prst="rect">
              <a:avLst/>
            </a:prstGeom>
            <a:solidFill>
              <a:srgbClr val="00BF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2" name="Rectangle 368"/>
            <p:cNvSpPr>
              <a:spLocks noChangeArrowheads="1"/>
            </p:cNvSpPr>
            <p:nvPr/>
          </p:nvSpPr>
          <p:spPr bwMode="auto">
            <a:xfrm>
              <a:off x="3033" y="1733"/>
              <a:ext cx="106" cy="72"/>
            </a:xfrm>
            <a:prstGeom prst="rect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3" name="Line 369"/>
            <p:cNvSpPr>
              <a:spLocks noChangeShapeType="1"/>
            </p:cNvSpPr>
            <p:nvPr/>
          </p:nvSpPr>
          <p:spPr bwMode="auto">
            <a:xfrm>
              <a:off x="3033" y="1771"/>
              <a:ext cx="106" cy="0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4" name="Rectangle 370"/>
            <p:cNvSpPr>
              <a:spLocks noChangeArrowheads="1"/>
            </p:cNvSpPr>
            <p:nvPr/>
          </p:nvSpPr>
          <p:spPr bwMode="auto">
            <a:xfrm>
              <a:off x="3196" y="1599"/>
              <a:ext cx="7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35" name="Rectangle 371"/>
            <p:cNvSpPr>
              <a:spLocks noChangeArrowheads="1"/>
            </p:cNvSpPr>
            <p:nvPr/>
          </p:nvSpPr>
          <p:spPr bwMode="auto">
            <a:xfrm>
              <a:off x="3196" y="1738"/>
              <a:ext cx="7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0" name="Textfeld 3">
            <a:extLst>
              <a:ext uri="{FF2B5EF4-FFF2-40B4-BE49-F238E27FC236}">
                <a16:creationId xmlns:a16="http://schemas.microsoft.com/office/drawing/2014/main" id="{77DFCCB2-A022-844A-AABC-6622291A84DE}"/>
              </a:ext>
            </a:extLst>
          </p:cNvPr>
          <p:cNvSpPr txBox="1"/>
          <p:nvPr/>
        </p:nvSpPr>
        <p:spPr>
          <a:xfrm>
            <a:off x="745490" y="5634037"/>
            <a:ext cx="368559" cy="2616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de-DE" sz="1100" dirty="0"/>
              <a:t>AML</a:t>
            </a:r>
          </a:p>
        </p:txBody>
      </p:sp>
      <p:sp>
        <p:nvSpPr>
          <p:cNvPr id="381" name="Textfeld 6">
            <a:extLst>
              <a:ext uri="{FF2B5EF4-FFF2-40B4-BE49-F238E27FC236}">
                <a16:creationId xmlns:a16="http://schemas.microsoft.com/office/drawing/2014/main" id="{08A0F4B3-151A-DD49-8019-61F4830EC083}"/>
              </a:ext>
            </a:extLst>
          </p:cNvPr>
          <p:cNvSpPr txBox="1"/>
          <p:nvPr/>
        </p:nvSpPr>
        <p:spPr>
          <a:xfrm>
            <a:off x="1583690" y="5650569"/>
            <a:ext cx="368559" cy="2616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de-DE" sz="1100" dirty="0"/>
              <a:t>MPN</a:t>
            </a:r>
          </a:p>
        </p:txBody>
      </p:sp>
      <p:sp>
        <p:nvSpPr>
          <p:cNvPr id="382" name="Textfeld 7">
            <a:extLst>
              <a:ext uri="{FF2B5EF4-FFF2-40B4-BE49-F238E27FC236}">
                <a16:creationId xmlns:a16="http://schemas.microsoft.com/office/drawing/2014/main" id="{FF381D05-FB2A-7840-83E1-05FFC669CA01}"/>
              </a:ext>
            </a:extLst>
          </p:cNvPr>
          <p:cNvSpPr txBox="1"/>
          <p:nvPr/>
        </p:nvSpPr>
        <p:spPr>
          <a:xfrm>
            <a:off x="2434331" y="5650569"/>
            <a:ext cx="368559" cy="2616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de-DE" sz="1100" dirty="0" err="1"/>
              <a:t>Lymphatic</a:t>
            </a:r>
            <a:r>
              <a:rPr lang="de-DE" sz="1100" dirty="0"/>
              <a:t>, </a:t>
            </a:r>
          </a:p>
          <a:p>
            <a:pPr algn="ctr"/>
            <a:r>
              <a:rPr lang="de-DE" sz="1100" dirty="0" err="1"/>
              <a:t>no</a:t>
            </a:r>
            <a:r>
              <a:rPr lang="de-DE" sz="1100" dirty="0"/>
              <a:t> MM</a:t>
            </a:r>
          </a:p>
        </p:txBody>
      </p:sp>
      <p:sp>
        <p:nvSpPr>
          <p:cNvPr id="383" name="Textfeld 8">
            <a:extLst>
              <a:ext uri="{FF2B5EF4-FFF2-40B4-BE49-F238E27FC236}">
                <a16:creationId xmlns:a16="http://schemas.microsoft.com/office/drawing/2014/main" id="{5F2871E4-E5C7-5047-8A1D-31EDBD86DF08}"/>
              </a:ext>
            </a:extLst>
          </p:cNvPr>
          <p:cNvSpPr txBox="1"/>
          <p:nvPr/>
        </p:nvSpPr>
        <p:spPr>
          <a:xfrm>
            <a:off x="3272531" y="5650569"/>
            <a:ext cx="368559" cy="2616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de-DE" sz="1100" dirty="0"/>
              <a:t>MM</a:t>
            </a:r>
          </a:p>
        </p:txBody>
      </p:sp>
      <p:sp>
        <p:nvSpPr>
          <p:cNvPr id="384" name="Textfeld 9">
            <a:extLst>
              <a:ext uri="{FF2B5EF4-FFF2-40B4-BE49-F238E27FC236}">
                <a16:creationId xmlns:a16="http://schemas.microsoft.com/office/drawing/2014/main" id="{262DC7E1-8A2C-B249-A7BF-74FCEB21E820}"/>
              </a:ext>
            </a:extLst>
          </p:cNvPr>
          <p:cNvSpPr txBox="1"/>
          <p:nvPr/>
        </p:nvSpPr>
        <p:spPr>
          <a:xfrm>
            <a:off x="4110731" y="5650569"/>
            <a:ext cx="368559" cy="2616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de-DE" sz="1100" dirty="0"/>
              <a:t>MDS</a:t>
            </a:r>
          </a:p>
        </p:txBody>
      </p:sp>
      <p:sp>
        <p:nvSpPr>
          <p:cNvPr id="3" name="Rechteck 2"/>
          <p:cNvSpPr/>
          <p:nvPr/>
        </p:nvSpPr>
        <p:spPr>
          <a:xfrm>
            <a:off x="334803" y="6248400"/>
            <a:ext cx="83604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err="1"/>
              <a:t>Abbrev</a:t>
            </a:r>
            <a:r>
              <a:rPr lang="de-DE" sz="1200" dirty="0"/>
              <a:t>: </a:t>
            </a:r>
            <a:r>
              <a:rPr lang="de-DE" sz="1200" dirty="0" err="1"/>
              <a:t>Bilimaxlog</a:t>
            </a:r>
            <a:r>
              <a:rPr lang="de-DE" sz="1200" dirty="0"/>
              <a:t>, log2 </a:t>
            </a:r>
            <a:r>
              <a:rPr lang="de-DE" sz="1200" dirty="0" err="1"/>
              <a:t>maximum</a:t>
            </a:r>
            <a:r>
              <a:rPr lang="de-DE" sz="1200" dirty="0"/>
              <a:t> </a:t>
            </a:r>
            <a:r>
              <a:rPr lang="de-DE" sz="1200" dirty="0" err="1"/>
              <a:t>bilirubin</a:t>
            </a:r>
            <a:r>
              <a:rPr lang="de-DE" sz="1200" dirty="0"/>
              <a:t> </a:t>
            </a:r>
            <a:r>
              <a:rPr lang="de-DE" sz="1200" dirty="0" err="1"/>
              <a:t>levels</a:t>
            </a:r>
            <a:r>
              <a:rPr lang="de-DE" sz="1200" dirty="0"/>
              <a:t> (d0-28); AML, </a:t>
            </a:r>
            <a:r>
              <a:rPr lang="de-DE" sz="1200" dirty="0" err="1"/>
              <a:t>acute</a:t>
            </a:r>
            <a:r>
              <a:rPr lang="de-DE" sz="1200" dirty="0"/>
              <a:t> </a:t>
            </a:r>
            <a:r>
              <a:rPr lang="de-DE" sz="1200" dirty="0" err="1"/>
              <a:t>myeloid</a:t>
            </a:r>
            <a:r>
              <a:rPr lang="de-DE" sz="1200" dirty="0"/>
              <a:t> </a:t>
            </a:r>
            <a:r>
              <a:rPr lang="de-DE" sz="1200" dirty="0" err="1"/>
              <a:t>leukemia</a:t>
            </a:r>
            <a:r>
              <a:rPr lang="de-DE" sz="1200" dirty="0"/>
              <a:t>; MPN, </a:t>
            </a:r>
            <a:r>
              <a:rPr lang="de-DE" sz="1200" dirty="0" err="1"/>
              <a:t>myeloproliferative</a:t>
            </a:r>
            <a:r>
              <a:rPr lang="de-DE" sz="1200" dirty="0"/>
              <a:t> </a:t>
            </a:r>
            <a:r>
              <a:rPr lang="de-DE" sz="1200" dirty="0" err="1"/>
              <a:t>neoplasia</a:t>
            </a:r>
            <a:r>
              <a:rPr lang="de-DE" sz="1200" dirty="0"/>
              <a:t>; MM, multiple </a:t>
            </a:r>
            <a:r>
              <a:rPr lang="de-DE" sz="1200" dirty="0" err="1"/>
              <a:t>myeloma</a:t>
            </a:r>
            <a:r>
              <a:rPr lang="de-DE" sz="1200" dirty="0"/>
              <a:t>; MDS, </a:t>
            </a:r>
            <a:r>
              <a:rPr lang="de-DE" sz="1200" dirty="0" err="1"/>
              <a:t>myelodysplastic</a:t>
            </a:r>
            <a:r>
              <a:rPr lang="de-DE" sz="1200" dirty="0"/>
              <a:t> </a:t>
            </a:r>
            <a:r>
              <a:rPr lang="de-DE" sz="1200" dirty="0" err="1"/>
              <a:t>syndrome</a:t>
            </a:r>
            <a:r>
              <a:rPr lang="de-DE" sz="1200" dirty="0"/>
              <a:t>, ATG, </a:t>
            </a:r>
            <a:r>
              <a:rPr lang="de-DE" sz="1200" dirty="0" err="1"/>
              <a:t>antithymocyte</a:t>
            </a:r>
            <a:r>
              <a:rPr lang="de-DE" sz="1200" dirty="0"/>
              <a:t>  </a:t>
            </a:r>
            <a:r>
              <a:rPr lang="de-DE" sz="1200" dirty="0" err="1"/>
              <a:t>globulin</a:t>
            </a:r>
            <a:r>
              <a:rPr lang="de-DE" sz="1200" dirty="0"/>
              <a:t> (</a:t>
            </a:r>
            <a:r>
              <a:rPr lang="de-DE" sz="1200" dirty="0" err="1"/>
              <a:t>always</a:t>
            </a:r>
            <a:r>
              <a:rPr lang="de-DE" sz="1200" dirty="0"/>
              <a:t>  </a:t>
            </a:r>
            <a:r>
              <a:rPr lang="de-DE" sz="1200" dirty="0" err="1"/>
              <a:t>former</a:t>
            </a:r>
            <a:r>
              <a:rPr lang="de-DE" sz="1200" dirty="0"/>
              <a:t> Fresenius, </a:t>
            </a:r>
            <a:r>
              <a:rPr lang="de-DE" sz="1200" dirty="0" err="1"/>
              <a:t>Neovii</a:t>
            </a:r>
            <a:r>
              <a:rPr lang="de-D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3866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717BA3E9-96BA-2A45-9C90-73812866800F}"/>
              </a:ext>
            </a:extLst>
          </p:cNvPr>
          <p:cNvGrpSpPr/>
          <p:nvPr/>
        </p:nvGrpSpPr>
        <p:grpSpPr>
          <a:xfrm>
            <a:off x="2044261" y="976561"/>
            <a:ext cx="3043282" cy="2719196"/>
            <a:chOff x="201725" y="424538"/>
            <a:chExt cx="3506359" cy="3165703"/>
          </a:xfrm>
        </p:grpSpPr>
        <p:sp>
          <p:nvSpPr>
            <p:cNvPr id="3101" name="Rectangle 61"/>
            <p:cNvSpPr>
              <a:spLocks noChangeArrowheads="1"/>
            </p:cNvSpPr>
            <p:nvPr/>
          </p:nvSpPr>
          <p:spPr bwMode="auto">
            <a:xfrm>
              <a:off x="1275465" y="3063931"/>
              <a:ext cx="17430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Time After Day 28 (Months)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2" name="Line 62"/>
            <p:cNvSpPr>
              <a:spLocks noChangeShapeType="1"/>
            </p:cNvSpPr>
            <p:nvPr/>
          </p:nvSpPr>
          <p:spPr bwMode="auto">
            <a:xfrm>
              <a:off x="834725" y="2733680"/>
              <a:ext cx="25908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3" name="Line 63"/>
            <p:cNvSpPr>
              <a:spLocks noChangeShapeType="1"/>
            </p:cNvSpPr>
            <p:nvPr/>
          </p:nvSpPr>
          <p:spPr bwMode="auto">
            <a:xfrm>
              <a:off x="834725" y="2733680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64"/>
            <p:cNvSpPr>
              <a:spLocks noChangeShapeType="1"/>
            </p:cNvSpPr>
            <p:nvPr/>
          </p:nvSpPr>
          <p:spPr bwMode="auto">
            <a:xfrm>
              <a:off x="1268112" y="2733680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65"/>
            <p:cNvSpPr>
              <a:spLocks noChangeShapeType="1"/>
            </p:cNvSpPr>
            <p:nvPr/>
          </p:nvSpPr>
          <p:spPr bwMode="auto">
            <a:xfrm>
              <a:off x="1703087" y="2733680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66"/>
            <p:cNvSpPr>
              <a:spLocks noChangeShapeType="1"/>
            </p:cNvSpPr>
            <p:nvPr/>
          </p:nvSpPr>
          <p:spPr bwMode="auto">
            <a:xfrm>
              <a:off x="2130125" y="2733680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67"/>
            <p:cNvSpPr>
              <a:spLocks noChangeShapeType="1"/>
            </p:cNvSpPr>
            <p:nvPr/>
          </p:nvSpPr>
          <p:spPr bwMode="auto">
            <a:xfrm>
              <a:off x="2563512" y="2733680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68"/>
            <p:cNvSpPr>
              <a:spLocks noChangeShapeType="1"/>
            </p:cNvSpPr>
            <p:nvPr/>
          </p:nvSpPr>
          <p:spPr bwMode="auto">
            <a:xfrm>
              <a:off x="2998487" y="2733680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69"/>
            <p:cNvSpPr>
              <a:spLocks noChangeShapeType="1"/>
            </p:cNvSpPr>
            <p:nvPr/>
          </p:nvSpPr>
          <p:spPr bwMode="auto">
            <a:xfrm>
              <a:off x="3425525" y="2733680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70"/>
            <p:cNvSpPr>
              <a:spLocks noChangeArrowheads="1"/>
            </p:cNvSpPr>
            <p:nvPr/>
          </p:nvSpPr>
          <p:spPr bwMode="auto">
            <a:xfrm>
              <a:off x="758525" y="2879730"/>
              <a:ext cx="1524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71"/>
            <p:cNvSpPr>
              <a:spLocks noChangeArrowheads="1"/>
            </p:cNvSpPr>
            <p:nvPr/>
          </p:nvSpPr>
          <p:spPr bwMode="auto">
            <a:xfrm>
              <a:off x="1191912" y="2879730"/>
              <a:ext cx="1524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72"/>
            <p:cNvSpPr>
              <a:spLocks noChangeArrowheads="1"/>
            </p:cNvSpPr>
            <p:nvPr/>
          </p:nvSpPr>
          <p:spPr bwMode="auto">
            <a:xfrm>
              <a:off x="1626887" y="2879730"/>
              <a:ext cx="1524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73"/>
            <p:cNvSpPr>
              <a:spLocks noChangeArrowheads="1"/>
            </p:cNvSpPr>
            <p:nvPr/>
          </p:nvSpPr>
          <p:spPr bwMode="auto">
            <a:xfrm>
              <a:off x="2012650" y="2879730"/>
              <a:ext cx="2349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74"/>
            <p:cNvSpPr>
              <a:spLocks noChangeArrowheads="1"/>
            </p:cNvSpPr>
            <p:nvPr/>
          </p:nvSpPr>
          <p:spPr bwMode="auto">
            <a:xfrm>
              <a:off x="2446037" y="2879730"/>
              <a:ext cx="2349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75"/>
            <p:cNvSpPr>
              <a:spLocks noChangeArrowheads="1"/>
            </p:cNvSpPr>
            <p:nvPr/>
          </p:nvSpPr>
          <p:spPr bwMode="auto">
            <a:xfrm>
              <a:off x="2881012" y="2879730"/>
              <a:ext cx="2349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76"/>
            <p:cNvSpPr>
              <a:spLocks noChangeArrowheads="1"/>
            </p:cNvSpPr>
            <p:nvPr/>
          </p:nvSpPr>
          <p:spPr bwMode="auto">
            <a:xfrm>
              <a:off x="3308050" y="2879730"/>
              <a:ext cx="2349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77"/>
            <p:cNvSpPr>
              <a:spLocks noChangeArrowheads="1"/>
            </p:cNvSpPr>
            <p:nvPr/>
          </p:nvSpPr>
          <p:spPr bwMode="auto">
            <a:xfrm rot="16200000">
              <a:off x="-392793" y="1584874"/>
              <a:ext cx="1371600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Cumulative Incidence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 flipV="1">
              <a:off x="734712" y="668342"/>
              <a:ext cx="0" cy="198913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79"/>
            <p:cNvSpPr>
              <a:spLocks noChangeShapeType="1"/>
            </p:cNvSpPr>
            <p:nvPr/>
          </p:nvSpPr>
          <p:spPr bwMode="auto">
            <a:xfrm flipH="1">
              <a:off x="658512" y="2657480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80"/>
            <p:cNvSpPr>
              <a:spLocks noChangeShapeType="1"/>
            </p:cNvSpPr>
            <p:nvPr/>
          </p:nvSpPr>
          <p:spPr bwMode="auto">
            <a:xfrm flipH="1">
              <a:off x="658512" y="2262192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81"/>
            <p:cNvSpPr>
              <a:spLocks noChangeShapeType="1"/>
            </p:cNvSpPr>
            <p:nvPr/>
          </p:nvSpPr>
          <p:spPr bwMode="auto">
            <a:xfrm flipH="1">
              <a:off x="658512" y="1865317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82"/>
            <p:cNvSpPr>
              <a:spLocks noChangeShapeType="1"/>
            </p:cNvSpPr>
            <p:nvPr/>
          </p:nvSpPr>
          <p:spPr bwMode="auto">
            <a:xfrm flipH="1">
              <a:off x="658512" y="1462092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83"/>
            <p:cNvSpPr>
              <a:spLocks noChangeShapeType="1"/>
            </p:cNvSpPr>
            <p:nvPr/>
          </p:nvSpPr>
          <p:spPr bwMode="auto">
            <a:xfrm flipH="1">
              <a:off x="658512" y="1065217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84"/>
            <p:cNvSpPr>
              <a:spLocks noChangeShapeType="1"/>
            </p:cNvSpPr>
            <p:nvPr/>
          </p:nvSpPr>
          <p:spPr bwMode="auto">
            <a:xfrm flipH="1">
              <a:off x="658512" y="668342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85"/>
            <p:cNvSpPr>
              <a:spLocks noChangeArrowheads="1"/>
            </p:cNvSpPr>
            <p:nvPr/>
          </p:nvSpPr>
          <p:spPr bwMode="auto">
            <a:xfrm rot="16200000">
              <a:off x="388637" y="2557467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86"/>
            <p:cNvSpPr>
              <a:spLocks noChangeArrowheads="1"/>
            </p:cNvSpPr>
            <p:nvPr/>
          </p:nvSpPr>
          <p:spPr bwMode="auto">
            <a:xfrm rot="16200000">
              <a:off x="388637" y="2162179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87"/>
            <p:cNvSpPr>
              <a:spLocks noChangeArrowheads="1"/>
            </p:cNvSpPr>
            <p:nvPr/>
          </p:nvSpPr>
          <p:spPr bwMode="auto">
            <a:xfrm rot="16200000">
              <a:off x="388637" y="1765304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88"/>
            <p:cNvSpPr>
              <a:spLocks noChangeArrowheads="1"/>
            </p:cNvSpPr>
            <p:nvPr/>
          </p:nvSpPr>
          <p:spPr bwMode="auto">
            <a:xfrm rot="16200000">
              <a:off x="388637" y="1362079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89"/>
            <p:cNvSpPr>
              <a:spLocks noChangeArrowheads="1"/>
            </p:cNvSpPr>
            <p:nvPr/>
          </p:nvSpPr>
          <p:spPr bwMode="auto">
            <a:xfrm rot="16200000">
              <a:off x="388637" y="965204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90"/>
            <p:cNvSpPr>
              <a:spLocks noChangeArrowheads="1"/>
            </p:cNvSpPr>
            <p:nvPr/>
          </p:nvSpPr>
          <p:spPr bwMode="auto">
            <a:xfrm rot="16200000">
              <a:off x="388637" y="568329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Freeform 91"/>
            <p:cNvSpPr>
              <a:spLocks/>
            </p:cNvSpPr>
            <p:nvPr/>
          </p:nvSpPr>
          <p:spPr bwMode="auto">
            <a:xfrm>
              <a:off x="842662" y="2390780"/>
              <a:ext cx="2582863" cy="266700"/>
            </a:xfrm>
            <a:custGeom>
              <a:avLst/>
              <a:gdLst>
                <a:gd name="T0" fmla="*/ 19 w 1627"/>
                <a:gd name="T1" fmla="*/ 168 h 168"/>
                <a:gd name="T2" fmla="*/ 52 w 1627"/>
                <a:gd name="T3" fmla="*/ 163 h 168"/>
                <a:gd name="T4" fmla="*/ 81 w 1627"/>
                <a:gd name="T5" fmla="*/ 159 h 168"/>
                <a:gd name="T6" fmla="*/ 120 w 1627"/>
                <a:gd name="T7" fmla="*/ 159 h 168"/>
                <a:gd name="T8" fmla="*/ 139 w 1627"/>
                <a:gd name="T9" fmla="*/ 159 h 168"/>
                <a:gd name="T10" fmla="*/ 158 w 1627"/>
                <a:gd name="T11" fmla="*/ 154 h 168"/>
                <a:gd name="T12" fmla="*/ 182 w 1627"/>
                <a:gd name="T13" fmla="*/ 144 h 168"/>
                <a:gd name="T14" fmla="*/ 216 w 1627"/>
                <a:gd name="T15" fmla="*/ 135 h 168"/>
                <a:gd name="T16" fmla="*/ 235 w 1627"/>
                <a:gd name="T17" fmla="*/ 130 h 168"/>
                <a:gd name="T18" fmla="*/ 268 w 1627"/>
                <a:gd name="T19" fmla="*/ 125 h 168"/>
                <a:gd name="T20" fmla="*/ 292 w 1627"/>
                <a:gd name="T21" fmla="*/ 125 h 168"/>
                <a:gd name="T22" fmla="*/ 321 w 1627"/>
                <a:gd name="T23" fmla="*/ 120 h 168"/>
                <a:gd name="T24" fmla="*/ 355 w 1627"/>
                <a:gd name="T25" fmla="*/ 115 h 168"/>
                <a:gd name="T26" fmla="*/ 403 w 1627"/>
                <a:gd name="T27" fmla="*/ 111 h 168"/>
                <a:gd name="T28" fmla="*/ 441 w 1627"/>
                <a:gd name="T29" fmla="*/ 106 h 168"/>
                <a:gd name="T30" fmla="*/ 470 w 1627"/>
                <a:gd name="T31" fmla="*/ 96 h 168"/>
                <a:gd name="T32" fmla="*/ 513 w 1627"/>
                <a:gd name="T33" fmla="*/ 91 h 168"/>
                <a:gd name="T34" fmla="*/ 552 w 1627"/>
                <a:gd name="T35" fmla="*/ 87 h 168"/>
                <a:gd name="T36" fmla="*/ 595 w 1627"/>
                <a:gd name="T37" fmla="*/ 82 h 168"/>
                <a:gd name="T38" fmla="*/ 624 w 1627"/>
                <a:gd name="T39" fmla="*/ 77 h 168"/>
                <a:gd name="T40" fmla="*/ 676 w 1627"/>
                <a:gd name="T41" fmla="*/ 77 h 168"/>
                <a:gd name="T42" fmla="*/ 739 w 1627"/>
                <a:gd name="T43" fmla="*/ 72 h 168"/>
                <a:gd name="T44" fmla="*/ 849 w 1627"/>
                <a:gd name="T45" fmla="*/ 72 h 168"/>
                <a:gd name="T46" fmla="*/ 931 w 1627"/>
                <a:gd name="T47" fmla="*/ 67 h 168"/>
                <a:gd name="T48" fmla="*/ 979 w 1627"/>
                <a:gd name="T49" fmla="*/ 67 h 168"/>
                <a:gd name="T50" fmla="*/ 1132 w 1627"/>
                <a:gd name="T51" fmla="*/ 67 h 168"/>
                <a:gd name="T52" fmla="*/ 1228 w 1627"/>
                <a:gd name="T53" fmla="*/ 63 h 168"/>
                <a:gd name="T54" fmla="*/ 1305 w 1627"/>
                <a:gd name="T55" fmla="*/ 63 h 168"/>
                <a:gd name="T56" fmla="*/ 1372 w 1627"/>
                <a:gd name="T57" fmla="*/ 63 h 168"/>
                <a:gd name="T58" fmla="*/ 1502 w 1627"/>
                <a:gd name="T59" fmla="*/ 58 h 168"/>
                <a:gd name="T60" fmla="*/ 1627 w 1627"/>
                <a:gd name="T61" fmla="*/ 58 h 168"/>
                <a:gd name="T62" fmla="*/ 1502 w 1627"/>
                <a:gd name="T63" fmla="*/ 0 h 168"/>
                <a:gd name="T64" fmla="*/ 1372 w 1627"/>
                <a:gd name="T65" fmla="*/ 0 h 168"/>
                <a:gd name="T66" fmla="*/ 1305 w 1627"/>
                <a:gd name="T67" fmla="*/ 0 h 168"/>
                <a:gd name="T68" fmla="*/ 1228 w 1627"/>
                <a:gd name="T69" fmla="*/ 5 h 168"/>
                <a:gd name="T70" fmla="*/ 1132 w 1627"/>
                <a:gd name="T71" fmla="*/ 10 h 168"/>
                <a:gd name="T72" fmla="*/ 979 w 1627"/>
                <a:gd name="T73" fmla="*/ 10 h 168"/>
                <a:gd name="T74" fmla="*/ 931 w 1627"/>
                <a:gd name="T75" fmla="*/ 10 h 168"/>
                <a:gd name="T76" fmla="*/ 849 w 1627"/>
                <a:gd name="T77" fmla="*/ 15 h 168"/>
                <a:gd name="T78" fmla="*/ 739 w 1627"/>
                <a:gd name="T79" fmla="*/ 15 h 168"/>
                <a:gd name="T80" fmla="*/ 676 w 1627"/>
                <a:gd name="T81" fmla="*/ 19 h 168"/>
                <a:gd name="T82" fmla="*/ 624 w 1627"/>
                <a:gd name="T83" fmla="*/ 24 h 168"/>
                <a:gd name="T84" fmla="*/ 595 w 1627"/>
                <a:gd name="T85" fmla="*/ 29 h 168"/>
                <a:gd name="T86" fmla="*/ 552 w 1627"/>
                <a:gd name="T87" fmla="*/ 34 h 168"/>
                <a:gd name="T88" fmla="*/ 513 w 1627"/>
                <a:gd name="T89" fmla="*/ 34 h 168"/>
                <a:gd name="T90" fmla="*/ 470 w 1627"/>
                <a:gd name="T91" fmla="*/ 48 h 168"/>
                <a:gd name="T92" fmla="*/ 441 w 1627"/>
                <a:gd name="T93" fmla="*/ 53 h 168"/>
                <a:gd name="T94" fmla="*/ 403 w 1627"/>
                <a:gd name="T95" fmla="*/ 63 h 168"/>
                <a:gd name="T96" fmla="*/ 355 w 1627"/>
                <a:gd name="T97" fmla="*/ 72 h 168"/>
                <a:gd name="T98" fmla="*/ 321 w 1627"/>
                <a:gd name="T99" fmla="*/ 77 h 168"/>
                <a:gd name="T100" fmla="*/ 292 w 1627"/>
                <a:gd name="T101" fmla="*/ 82 h 168"/>
                <a:gd name="T102" fmla="*/ 268 w 1627"/>
                <a:gd name="T103" fmla="*/ 87 h 168"/>
                <a:gd name="T104" fmla="*/ 235 w 1627"/>
                <a:gd name="T105" fmla="*/ 91 h 168"/>
                <a:gd name="T106" fmla="*/ 216 w 1627"/>
                <a:gd name="T107" fmla="*/ 96 h 168"/>
                <a:gd name="T108" fmla="*/ 182 w 1627"/>
                <a:gd name="T109" fmla="*/ 111 h 168"/>
                <a:gd name="T110" fmla="*/ 158 w 1627"/>
                <a:gd name="T111" fmla="*/ 120 h 168"/>
                <a:gd name="T112" fmla="*/ 139 w 1627"/>
                <a:gd name="T113" fmla="*/ 130 h 168"/>
                <a:gd name="T114" fmla="*/ 120 w 1627"/>
                <a:gd name="T115" fmla="*/ 135 h 168"/>
                <a:gd name="T116" fmla="*/ 81 w 1627"/>
                <a:gd name="T117" fmla="*/ 139 h 168"/>
                <a:gd name="T118" fmla="*/ 52 w 1627"/>
                <a:gd name="T119" fmla="*/ 144 h 168"/>
                <a:gd name="T120" fmla="*/ 19 w 1627"/>
                <a:gd name="T121" fmla="*/ 154 h 168"/>
                <a:gd name="T122" fmla="*/ 1627 w 1627"/>
                <a:gd name="T123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27" h="168">
                  <a:moveTo>
                    <a:pt x="1627" y="168"/>
                  </a:moveTo>
                  <a:lnTo>
                    <a:pt x="0" y="168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9" y="168"/>
                  </a:lnTo>
                  <a:lnTo>
                    <a:pt x="9" y="168"/>
                  </a:lnTo>
                  <a:lnTo>
                    <a:pt x="9" y="168"/>
                  </a:lnTo>
                  <a:lnTo>
                    <a:pt x="9" y="168"/>
                  </a:lnTo>
                  <a:lnTo>
                    <a:pt x="14" y="168"/>
                  </a:lnTo>
                  <a:lnTo>
                    <a:pt x="14" y="168"/>
                  </a:lnTo>
                  <a:lnTo>
                    <a:pt x="19" y="168"/>
                  </a:lnTo>
                  <a:lnTo>
                    <a:pt x="19" y="168"/>
                  </a:lnTo>
                  <a:lnTo>
                    <a:pt x="19" y="168"/>
                  </a:lnTo>
                  <a:lnTo>
                    <a:pt x="19" y="168"/>
                  </a:lnTo>
                  <a:lnTo>
                    <a:pt x="24" y="168"/>
                  </a:lnTo>
                  <a:lnTo>
                    <a:pt x="24" y="168"/>
                  </a:lnTo>
                  <a:lnTo>
                    <a:pt x="24" y="168"/>
                  </a:lnTo>
                  <a:lnTo>
                    <a:pt x="24" y="168"/>
                  </a:lnTo>
                  <a:lnTo>
                    <a:pt x="28" y="168"/>
                  </a:lnTo>
                  <a:lnTo>
                    <a:pt x="28" y="163"/>
                  </a:lnTo>
                  <a:lnTo>
                    <a:pt x="38" y="163"/>
                  </a:lnTo>
                  <a:lnTo>
                    <a:pt x="38" y="163"/>
                  </a:lnTo>
                  <a:lnTo>
                    <a:pt x="48" y="163"/>
                  </a:lnTo>
                  <a:lnTo>
                    <a:pt x="48" y="163"/>
                  </a:lnTo>
                  <a:lnTo>
                    <a:pt x="48" y="163"/>
                  </a:lnTo>
                  <a:lnTo>
                    <a:pt x="48" y="163"/>
                  </a:lnTo>
                  <a:lnTo>
                    <a:pt x="52" y="163"/>
                  </a:lnTo>
                  <a:lnTo>
                    <a:pt x="52" y="163"/>
                  </a:lnTo>
                  <a:lnTo>
                    <a:pt x="62" y="163"/>
                  </a:lnTo>
                  <a:lnTo>
                    <a:pt x="62" y="163"/>
                  </a:lnTo>
                  <a:lnTo>
                    <a:pt x="62" y="163"/>
                  </a:lnTo>
                  <a:lnTo>
                    <a:pt x="62" y="163"/>
                  </a:lnTo>
                  <a:lnTo>
                    <a:pt x="62" y="163"/>
                  </a:lnTo>
                  <a:lnTo>
                    <a:pt x="62" y="163"/>
                  </a:lnTo>
                  <a:lnTo>
                    <a:pt x="67" y="163"/>
                  </a:lnTo>
                  <a:lnTo>
                    <a:pt x="67" y="163"/>
                  </a:lnTo>
                  <a:lnTo>
                    <a:pt x="67" y="163"/>
                  </a:lnTo>
                  <a:lnTo>
                    <a:pt x="67" y="159"/>
                  </a:lnTo>
                  <a:lnTo>
                    <a:pt x="76" y="159"/>
                  </a:lnTo>
                  <a:lnTo>
                    <a:pt x="76" y="159"/>
                  </a:lnTo>
                  <a:lnTo>
                    <a:pt x="81" y="159"/>
                  </a:lnTo>
                  <a:lnTo>
                    <a:pt x="81" y="159"/>
                  </a:lnTo>
                  <a:lnTo>
                    <a:pt x="91" y="159"/>
                  </a:lnTo>
                  <a:lnTo>
                    <a:pt x="91" y="159"/>
                  </a:lnTo>
                  <a:lnTo>
                    <a:pt x="96" y="159"/>
                  </a:lnTo>
                  <a:lnTo>
                    <a:pt x="96" y="159"/>
                  </a:lnTo>
                  <a:lnTo>
                    <a:pt x="105" y="159"/>
                  </a:lnTo>
                  <a:lnTo>
                    <a:pt x="105" y="159"/>
                  </a:lnTo>
                  <a:lnTo>
                    <a:pt x="110" y="159"/>
                  </a:lnTo>
                  <a:lnTo>
                    <a:pt x="110" y="159"/>
                  </a:lnTo>
                  <a:lnTo>
                    <a:pt x="110" y="159"/>
                  </a:lnTo>
                  <a:lnTo>
                    <a:pt x="110" y="159"/>
                  </a:lnTo>
                  <a:lnTo>
                    <a:pt x="120" y="159"/>
                  </a:lnTo>
                  <a:lnTo>
                    <a:pt x="120" y="159"/>
                  </a:lnTo>
                  <a:lnTo>
                    <a:pt x="120" y="159"/>
                  </a:lnTo>
                  <a:lnTo>
                    <a:pt x="120" y="159"/>
                  </a:lnTo>
                  <a:lnTo>
                    <a:pt x="124" y="159"/>
                  </a:lnTo>
                  <a:lnTo>
                    <a:pt x="124" y="159"/>
                  </a:lnTo>
                  <a:lnTo>
                    <a:pt x="124" y="159"/>
                  </a:lnTo>
                  <a:lnTo>
                    <a:pt x="124" y="159"/>
                  </a:lnTo>
                  <a:lnTo>
                    <a:pt x="129" y="159"/>
                  </a:lnTo>
                  <a:lnTo>
                    <a:pt x="129" y="159"/>
                  </a:lnTo>
                  <a:lnTo>
                    <a:pt x="129" y="159"/>
                  </a:lnTo>
                  <a:lnTo>
                    <a:pt x="129" y="159"/>
                  </a:lnTo>
                  <a:lnTo>
                    <a:pt x="134" y="159"/>
                  </a:lnTo>
                  <a:lnTo>
                    <a:pt x="134" y="159"/>
                  </a:lnTo>
                  <a:lnTo>
                    <a:pt x="139" y="159"/>
                  </a:lnTo>
                  <a:lnTo>
                    <a:pt x="139" y="159"/>
                  </a:lnTo>
                  <a:lnTo>
                    <a:pt x="139" y="159"/>
                  </a:lnTo>
                  <a:lnTo>
                    <a:pt x="139" y="159"/>
                  </a:lnTo>
                  <a:lnTo>
                    <a:pt x="144" y="159"/>
                  </a:lnTo>
                  <a:lnTo>
                    <a:pt x="144" y="154"/>
                  </a:lnTo>
                  <a:lnTo>
                    <a:pt x="144" y="154"/>
                  </a:lnTo>
                  <a:lnTo>
                    <a:pt x="144" y="154"/>
                  </a:lnTo>
                  <a:lnTo>
                    <a:pt x="148" y="154"/>
                  </a:lnTo>
                  <a:lnTo>
                    <a:pt x="148" y="154"/>
                  </a:lnTo>
                  <a:lnTo>
                    <a:pt x="153" y="154"/>
                  </a:lnTo>
                  <a:lnTo>
                    <a:pt x="153" y="154"/>
                  </a:lnTo>
                  <a:lnTo>
                    <a:pt x="153" y="154"/>
                  </a:lnTo>
                  <a:lnTo>
                    <a:pt x="153" y="154"/>
                  </a:lnTo>
                  <a:lnTo>
                    <a:pt x="158" y="154"/>
                  </a:lnTo>
                  <a:lnTo>
                    <a:pt x="158" y="154"/>
                  </a:lnTo>
                  <a:lnTo>
                    <a:pt x="158" y="154"/>
                  </a:lnTo>
                  <a:lnTo>
                    <a:pt x="158" y="149"/>
                  </a:lnTo>
                  <a:lnTo>
                    <a:pt x="163" y="149"/>
                  </a:lnTo>
                  <a:lnTo>
                    <a:pt x="163" y="149"/>
                  </a:lnTo>
                  <a:lnTo>
                    <a:pt x="168" y="149"/>
                  </a:lnTo>
                  <a:lnTo>
                    <a:pt x="168" y="149"/>
                  </a:lnTo>
                  <a:lnTo>
                    <a:pt x="172" y="149"/>
                  </a:lnTo>
                  <a:lnTo>
                    <a:pt x="172" y="149"/>
                  </a:lnTo>
                  <a:lnTo>
                    <a:pt x="172" y="149"/>
                  </a:lnTo>
                  <a:lnTo>
                    <a:pt x="172" y="149"/>
                  </a:lnTo>
                  <a:lnTo>
                    <a:pt x="177" y="149"/>
                  </a:lnTo>
                  <a:lnTo>
                    <a:pt x="177" y="144"/>
                  </a:lnTo>
                  <a:lnTo>
                    <a:pt x="177" y="144"/>
                  </a:lnTo>
                  <a:lnTo>
                    <a:pt x="177" y="144"/>
                  </a:lnTo>
                  <a:lnTo>
                    <a:pt x="182" y="144"/>
                  </a:lnTo>
                  <a:lnTo>
                    <a:pt x="182" y="144"/>
                  </a:lnTo>
                  <a:lnTo>
                    <a:pt x="182" y="144"/>
                  </a:lnTo>
                  <a:lnTo>
                    <a:pt x="182" y="144"/>
                  </a:lnTo>
                  <a:lnTo>
                    <a:pt x="187" y="144"/>
                  </a:lnTo>
                  <a:lnTo>
                    <a:pt x="187" y="144"/>
                  </a:lnTo>
                  <a:lnTo>
                    <a:pt x="192" y="144"/>
                  </a:lnTo>
                  <a:lnTo>
                    <a:pt x="192" y="139"/>
                  </a:lnTo>
                  <a:lnTo>
                    <a:pt x="196" y="139"/>
                  </a:lnTo>
                  <a:lnTo>
                    <a:pt x="196" y="139"/>
                  </a:lnTo>
                  <a:lnTo>
                    <a:pt x="211" y="139"/>
                  </a:lnTo>
                  <a:lnTo>
                    <a:pt x="211" y="139"/>
                  </a:lnTo>
                  <a:lnTo>
                    <a:pt x="216" y="139"/>
                  </a:lnTo>
                  <a:lnTo>
                    <a:pt x="216" y="135"/>
                  </a:lnTo>
                  <a:lnTo>
                    <a:pt x="216" y="135"/>
                  </a:lnTo>
                  <a:lnTo>
                    <a:pt x="216" y="135"/>
                  </a:lnTo>
                  <a:lnTo>
                    <a:pt x="216" y="135"/>
                  </a:lnTo>
                  <a:lnTo>
                    <a:pt x="216" y="135"/>
                  </a:lnTo>
                  <a:lnTo>
                    <a:pt x="220" y="135"/>
                  </a:lnTo>
                  <a:lnTo>
                    <a:pt x="220" y="135"/>
                  </a:lnTo>
                  <a:lnTo>
                    <a:pt x="220" y="135"/>
                  </a:lnTo>
                  <a:lnTo>
                    <a:pt x="220" y="130"/>
                  </a:lnTo>
                  <a:lnTo>
                    <a:pt x="225" y="130"/>
                  </a:lnTo>
                  <a:lnTo>
                    <a:pt x="225" y="130"/>
                  </a:lnTo>
                  <a:lnTo>
                    <a:pt x="225" y="130"/>
                  </a:lnTo>
                  <a:lnTo>
                    <a:pt x="225" y="130"/>
                  </a:lnTo>
                  <a:lnTo>
                    <a:pt x="230" y="130"/>
                  </a:lnTo>
                  <a:lnTo>
                    <a:pt x="230" y="130"/>
                  </a:lnTo>
                  <a:lnTo>
                    <a:pt x="235" y="130"/>
                  </a:lnTo>
                  <a:lnTo>
                    <a:pt x="235" y="130"/>
                  </a:lnTo>
                  <a:lnTo>
                    <a:pt x="235" y="130"/>
                  </a:lnTo>
                  <a:lnTo>
                    <a:pt x="235" y="130"/>
                  </a:lnTo>
                  <a:lnTo>
                    <a:pt x="240" y="130"/>
                  </a:lnTo>
                  <a:lnTo>
                    <a:pt x="240" y="130"/>
                  </a:lnTo>
                  <a:lnTo>
                    <a:pt x="244" y="130"/>
                  </a:lnTo>
                  <a:lnTo>
                    <a:pt x="244" y="130"/>
                  </a:lnTo>
                  <a:lnTo>
                    <a:pt x="249" y="130"/>
                  </a:lnTo>
                  <a:lnTo>
                    <a:pt x="249" y="130"/>
                  </a:lnTo>
                  <a:lnTo>
                    <a:pt x="254" y="130"/>
                  </a:lnTo>
                  <a:lnTo>
                    <a:pt x="254" y="130"/>
                  </a:lnTo>
                  <a:lnTo>
                    <a:pt x="264" y="130"/>
                  </a:lnTo>
                  <a:lnTo>
                    <a:pt x="264" y="125"/>
                  </a:lnTo>
                  <a:lnTo>
                    <a:pt x="268" y="125"/>
                  </a:lnTo>
                  <a:lnTo>
                    <a:pt x="268" y="125"/>
                  </a:lnTo>
                  <a:lnTo>
                    <a:pt x="273" y="125"/>
                  </a:lnTo>
                  <a:lnTo>
                    <a:pt x="273" y="125"/>
                  </a:lnTo>
                  <a:lnTo>
                    <a:pt x="278" y="125"/>
                  </a:lnTo>
                  <a:lnTo>
                    <a:pt x="278" y="125"/>
                  </a:lnTo>
                  <a:lnTo>
                    <a:pt x="278" y="125"/>
                  </a:lnTo>
                  <a:lnTo>
                    <a:pt x="278" y="125"/>
                  </a:lnTo>
                  <a:lnTo>
                    <a:pt x="278" y="125"/>
                  </a:lnTo>
                  <a:lnTo>
                    <a:pt x="278" y="125"/>
                  </a:lnTo>
                  <a:lnTo>
                    <a:pt x="283" y="125"/>
                  </a:lnTo>
                  <a:lnTo>
                    <a:pt x="283" y="125"/>
                  </a:lnTo>
                  <a:lnTo>
                    <a:pt x="288" y="125"/>
                  </a:lnTo>
                  <a:lnTo>
                    <a:pt x="288" y="125"/>
                  </a:lnTo>
                  <a:lnTo>
                    <a:pt x="292" y="125"/>
                  </a:lnTo>
                  <a:lnTo>
                    <a:pt x="292" y="125"/>
                  </a:lnTo>
                  <a:lnTo>
                    <a:pt x="292" y="125"/>
                  </a:lnTo>
                  <a:lnTo>
                    <a:pt x="292" y="125"/>
                  </a:lnTo>
                  <a:lnTo>
                    <a:pt x="297" y="125"/>
                  </a:lnTo>
                  <a:lnTo>
                    <a:pt x="297" y="125"/>
                  </a:lnTo>
                  <a:lnTo>
                    <a:pt x="307" y="125"/>
                  </a:lnTo>
                  <a:lnTo>
                    <a:pt x="307" y="120"/>
                  </a:lnTo>
                  <a:lnTo>
                    <a:pt x="312" y="120"/>
                  </a:lnTo>
                  <a:lnTo>
                    <a:pt x="312" y="120"/>
                  </a:lnTo>
                  <a:lnTo>
                    <a:pt x="316" y="120"/>
                  </a:lnTo>
                  <a:lnTo>
                    <a:pt x="316" y="120"/>
                  </a:lnTo>
                  <a:lnTo>
                    <a:pt x="316" y="120"/>
                  </a:lnTo>
                  <a:lnTo>
                    <a:pt x="316" y="120"/>
                  </a:lnTo>
                  <a:lnTo>
                    <a:pt x="321" y="120"/>
                  </a:lnTo>
                  <a:lnTo>
                    <a:pt x="321" y="120"/>
                  </a:lnTo>
                  <a:lnTo>
                    <a:pt x="331" y="120"/>
                  </a:lnTo>
                  <a:lnTo>
                    <a:pt x="331" y="120"/>
                  </a:lnTo>
                  <a:lnTo>
                    <a:pt x="331" y="120"/>
                  </a:lnTo>
                  <a:lnTo>
                    <a:pt x="331" y="115"/>
                  </a:lnTo>
                  <a:lnTo>
                    <a:pt x="340" y="115"/>
                  </a:lnTo>
                  <a:lnTo>
                    <a:pt x="340" y="115"/>
                  </a:lnTo>
                  <a:lnTo>
                    <a:pt x="340" y="115"/>
                  </a:lnTo>
                  <a:lnTo>
                    <a:pt x="340" y="115"/>
                  </a:lnTo>
                  <a:lnTo>
                    <a:pt x="340" y="115"/>
                  </a:lnTo>
                  <a:lnTo>
                    <a:pt x="340" y="115"/>
                  </a:lnTo>
                  <a:lnTo>
                    <a:pt x="345" y="115"/>
                  </a:lnTo>
                  <a:lnTo>
                    <a:pt x="345" y="115"/>
                  </a:lnTo>
                  <a:lnTo>
                    <a:pt x="355" y="115"/>
                  </a:lnTo>
                  <a:lnTo>
                    <a:pt x="355" y="115"/>
                  </a:lnTo>
                  <a:lnTo>
                    <a:pt x="355" y="115"/>
                  </a:lnTo>
                  <a:lnTo>
                    <a:pt x="355" y="115"/>
                  </a:lnTo>
                  <a:lnTo>
                    <a:pt x="369" y="115"/>
                  </a:lnTo>
                  <a:lnTo>
                    <a:pt x="369" y="111"/>
                  </a:lnTo>
                  <a:lnTo>
                    <a:pt x="384" y="111"/>
                  </a:lnTo>
                  <a:lnTo>
                    <a:pt x="384" y="111"/>
                  </a:lnTo>
                  <a:lnTo>
                    <a:pt x="384" y="111"/>
                  </a:lnTo>
                  <a:lnTo>
                    <a:pt x="384" y="111"/>
                  </a:lnTo>
                  <a:lnTo>
                    <a:pt x="388" y="111"/>
                  </a:lnTo>
                  <a:lnTo>
                    <a:pt x="388" y="111"/>
                  </a:lnTo>
                  <a:lnTo>
                    <a:pt x="393" y="111"/>
                  </a:lnTo>
                  <a:lnTo>
                    <a:pt x="393" y="111"/>
                  </a:lnTo>
                  <a:lnTo>
                    <a:pt x="403" y="111"/>
                  </a:lnTo>
                  <a:lnTo>
                    <a:pt x="403" y="111"/>
                  </a:lnTo>
                  <a:lnTo>
                    <a:pt x="403" y="111"/>
                  </a:lnTo>
                  <a:lnTo>
                    <a:pt x="403" y="111"/>
                  </a:lnTo>
                  <a:lnTo>
                    <a:pt x="408" y="111"/>
                  </a:lnTo>
                  <a:lnTo>
                    <a:pt x="408" y="106"/>
                  </a:lnTo>
                  <a:lnTo>
                    <a:pt x="417" y="106"/>
                  </a:lnTo>
                  <a:lnTo>
                    <a:pt x="417" y="106"/>
                  </a:lnTo>
                  <a:lnTo>
                    <a:pt x="422" y="106"/>
                  </a:lnTo>
                  <a:lnTo>
                    <a:pt x="422" y="106"/>
                  </a:lnTo>
                  <a:lnTo>
                    <a:pt x="432" y="106"/>
                  </a:lnTo>
                  <a:lnTo>
                    <a:pt x="432" y="106"/>
                  </a:lnTo>
                  <a:lnTo>
                    <a:pt x="432" y="106"/>
                  </a:lnTo>
                  <a:lnTo>
                    <a:pt x="432" y="106"/>
                  </a:lnTo>
                  <a:lnTo>
                    <a:pt x="441" y="106"/>
                  </a:lnTo>
                  <a:lnTo>
                    <a:pt x="441" y="101"/>
                  </a:lnTo>
                  <a:lnTo>
                    <a:pt x="441" y="101"/>
                  </a:lnTo>
                  <a:lnTo>
                    <a:pt x="441" y="101"/>
                  </a:lnTo>
                  <a:lnTo>
                    <a:pt x="446" y="101"/>
                  </a:lnTo>
                  <a:lnTo>
                    <a:pt x="446" y="101"/>
                  </a:lnTo>
                  <a:lnTo>
                    <a:pt x="451" y="101"/>
                  </a:lnTo>
                  <a:lnTo>
                    <a:pt x="451" y="101"/>
                  </a:lnTo>
                  <a:lnTo>
                    <a:pt x="456" y="101"/>
                  </a:lnTo>
                  <a:lnTo>
                    <a:pt x="456" y="101"/>
                  </a:lnTo>
                  <a:lnTo>
                    <a:pt x="456" y="101"/>
                  </a:lnTo>
                  <a:lnTo>
                    <a:pt x="456" y="96"/>
                  </a:lnTo>
                  <a:lnTo>
                    <a:pt x="465" y="96"/>
                  </a:lnTo>
                  <a:lnTo>
                    <a:pt x="465" y="96"/>
                  </a:lnTo>
                  <a:lnTo>
                    <a:pt x="470" y="96"/>
                  </a:lnTo>
                  <a:lnTo>
                    <a:pt x="470" y="96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84" y="96"/>
                  </a:lnTo>
                  <a:lnTo>
                    <a:pt x="484" y="96"/>
                  </a:lnTo>
                  <a:lnTo>
                    <a:pt x="489" y="96"/>
                  </a:lnTo>
                  <a:lnTo>
                    <a:pt x="489" y="91"/>
                  </a:lnTo>
                  <a:lnTo>
                    <a:pt x="489" y="91"/>
                  </a:lnTo>
                  <a:lnTo>
                    <a:pt x="489" y="91"/>
                  </a:lnTo>
                  <a:lnTo>
                    <a:pt x="494" y="91"/>
                  </a:lnTo>
                  <a:lnTo>
                    <a:pt x="494" y="91"/>
                  </a:lnTo>
                  <a:lnTo>
                    <a:pt x="508" y="91"/>
                  </a:lnTo>
                  <a:lnTo>
                    <a:pt x="508" y="91"/>
                  </a:lnTo>
                  <a:lnTo>
                    <a:pt x="513" y="91"/>
                  </a:lnTo>
                  <a:lnTo>
                    <a:pt x="513" y="87"/>
                  </a:lnTo>
                  <a:lnTo>
                    <a:pt x="513" y="87"/>
                  </a:lnTo>
                  <a:lnTo>
                    <a:pt x="513" y="87"/>
                  </a:lnTo>
                  <a:lnTo>
                    <a:pt x="518" y="87"/>
                  </a:lnTo>
                  <a:lnTo>
                    <a:pt x="518" y="87"/>
                  </a:lnTo>
                  <a:lnTo>
                    <a:pt x="528" y="87"/>
                  </a:lnTo>
                  <a:lnTo>
                    <a:pt x="528" y="87"/>
                  </a:lnTo>
                  <a:lnTo>
                    <a:pt x="537" y="87"/>
                  </a:lnTo>
                  <a:lnTo>
                    <a:pt x="537" y="87"/>
                  </a:lnTo>
                  <a:lnTo>
                    <a:pt x="542" y="87"/>
                  </a:lnTo>
                  <a:lnTo>
                    <a:pt x="542" y="87"/>
                  </a:lnTo>
                  <a:lnTo>
                    <a:pt x="547" y="87"/>
                  </a:lnTo>
                  <a:lnTo>
                    <a:pt x="547" y="87"/>
                  </a:lnTo>
                  <a:lnTo>
                    <a:pt x="552" y="87"/>
                  </a:lnTo>
                  <a:lnTo>
                    <a:pt x="552" y="87"/>
                  </a:lnTo>
                  <a:lnTo>
                    <a:pt x="566" y="87"/>
                  </a:lnTo>
                  <a:lnTo>
                    <a:pt x="566" y="87"/>
                  </a:lnTo>
                  <a:lnTo>
                    <a:pt x="571" y="87"/>
                  </a:lnTo>
                  <a:lnTo>
                    <a:pt x="571" y="87"/>
                  </a:lnTo>
                  <a:lnTo>
                    <a:pt x="576" y="87"/>
                  </a:lnTo>
                  <a:lnTo>
                    <a:pt x="576" y="87"/>
                  </a:lnTo>
                  <a:lnTo>
                    <a:pt x="590" y="87"/>
                  </a:lnTo>
                  <a:lnTo>
                    <a:pt x="590" y="82"/>
                  </a:lnTo>
                  <a:lnTo>
                    <a:pt x="590" y="82"/>
                  </a:lnTo>
                  <a:lnTo>
                    <a:pt x="590" y="82"/>
                  </a:lnTo>
                  <a:lnTo>
                    <a:pt x="590" y="82"/>
                  </a:lnTo>
                  <a:lnTo>
                    <a:pt x="590" y="82"/>
                  </a:lnTo>
                  <a:lnTo>
                    <a:pt x="595" y="82"/>
                  </a:lnTo>
                  <a:lnTo>
                    <a:pt x="595" y="82"/>
                  </a:lnTo>
                  <a:lnTo>
                    <a:pt x="600" y="82"/>
                  </a:lnTo>
                  <a:lnTo>
                    <a:pt x="600" y="82"/>
                  </a:lnTo>
                  <a:lnTo>
                    <a:pt x="600" y="82"/>
                  </a:lnTo>
                  <a:lnTo>
                    <a:pt x="600" y="82"/>
                  </a:lnTo>
                  <a:lnTo>
                    <a:pt x="604" y="82"/>
                  </a:lnTo>
                  <a:lnTo>
                    <a:pt x="604" y="82"/>
                  </a:lnTo>
                  <a:lnTo>
                    <a:pt x="614" y="82"/>
                  </a:lnTo>
                  <a:lnTo>
                    <a:pt x="614" y="82"/>
                  </a:lnTo>
                  <a:lnTo>
                    <a:pt x="619" y="82"/>
                  </a:lnTo>
                  <a:lnTo>
                    <a:pt x="619" y="82"/>
                  </a:lnTo>
                  <a:lnTo>
                    <a:pt x="619" y="82"/>
                  </a:lnTo>
                  <a:lnTo>
                    <a:pt x="619" y="77"/>
                  </a:lnTo>
                  <a:lnTo>
                    <a:pt x="624" y="77"/>
                  </a:lnTo>
                  <a:lnTo>
                    <a:pt x="624" y="77"/>
                  </a:lnTo>
                  <a:lnTo>
                    <a:pt x="624" y="77"/>
                  </a:lnTo>
                  <a:lnTo>
                    <a:pt x="624" y="77"/>
                  </a:lnTo>
                  <a:lnTo>
                    <a:pt x="643" y="77"/>
                  </a:lnTo>
                  <a:lnTo>
                    <a:pt x="643" y="77"/>
                  </a:lnTo>
                  <a:lnTo>
                    <a:pt x="662" y="77"/>
                  </a:lnTo>
                  <a:lnTo>
                    <a:pt x="662" y="77"/>
                  </a:lnTo>
                  <a:lnTo>
                    <a:pt x="662" y="77"/>
                  </a:lnTo>
                  <a:lnTo>
                    <a:pt x="662" y="77"/>
                  </a:lnTo>
                  <a:lnTo>
                    <a:pt x="662" y="77"/>
                  </a:lnTo>
                  <a:lnTo>
                    <a:pt x="662" y="77"/>
                  </a:lnTo>
                  <a:lnTo>
                    <a:pt x="672" y="77"/>
                  </a:lnTo>
                  <a:lnTo>
                    <a:pt x="672" y="77"/>
                  </a:lnTo>
                  <a:lnTo>
                    <a:pt x="676" y="77"/>
                  </a:lnTo>
                  <a:lnTo>
                    <a:pt x="676" y="77"/>
                  </a:lnTo>
                  <a:lnTo>
                    <a:pt x="686" y="77"/>
                  </a:lnTo>
                  <a:lnTo>
                    <a:pt x="686" y="77"/>
                  </a:lnTo>
                  <a:lnTo>
                    <a:pt x="686" y="77"/>
                  </a:lnTo>
                  <a:lnTo>
                    <a:pt x="686" y="77"/>
                  </a:lnTo>
                  <a:lnTo>
                    <a:pt x="696" y="77"/>
                  </a:lnTo>
                  <a:lnTo>
                    <a:pt x="696" y="77"/>
                  </a:lnTo>
                  <a:lnTo>
                    <a:pt x="720" y="77"/>
                  </a:lnTo>
                  <a:lnTo>
                    <a:pt x="720" y="77"/>
                  </a:lnTo>
                  <a:lnTo>
                    <a:pt x="720" y="77"/>
                  </a:lnTo>
                  <a:lnTo>
                    <a:pt x="720" y="77"/>
                  </a:lnTo>
                  <a:lnTo>
                    <a:pt x="729" y="77"/>
                  </a:lnTo>
                  <a:lnTo>
                    <a:pt x="729" y="72"/>
                  </a:lnTo>
                  <a:lnTo>
                    <a:pt x="739" y="72"/>
                  </a:lnTo>
                  <a:lnTo>
                    <a:pt x="739" y="72"/>
                  </a:lnTo>
                  <a:lnTo>
                    <a:pt x="744" y="72"/>
                  </a:lnTo>
                  <a:lnTo>
                    <a:pt x="744" y="72"/>
                  </a:lnTo>
                  <a:lnTo>
                    <a:pt x="763" y="72"/>
                  </a:lnTo>
                  <a:lnTo>
                    <a:pt x="763" y="72"/>
                  </a:lnTo>
                  <a:lnTo>
                    <a:pt x="763" y="72"/>
                  </a:lnTo>
                  <a:lnTo>
                    <a:pt x="763" y="72"/>
                  </a:lnTo>
                  <a:lnTo>
                    <a:pt x="782" y="72"/>
                  </a:lnTo>
                  <a:lnTo>
                    <a:pt x="782" y="72"/>
                  </a:lnTo>
                  <a:lnTo>
                    <a:pt x="840" y="72"/>
                  </a:lnTo>
                  <a:lnTo>
                    <a:pt x="840" y="72"/>
                  </a:lnTo>
                  <a:lnTo>
                    <a:pt x="844" y="72"/>
                  </a:lnTo>
                  <a:lnTo>
                    <a:pt x="844" y="72"/>
                  </a:lnTo>
                  <a:lnTo>
                    <a:pt x="849" y="72"/>
                  </a:lnTo>
                  <a:lnTo>
                    <a:pt x="849" y="72"/>
                  </a:lnTo>
                  <a:lnTo>
                    <a:pt x="854" y="72"/>
                  </a:lnTo>
                  <a:lnTo>
                    <a:pt x="854" y="67"/>
                  </a:lnTo>
                  <a:lnTo>
                    <a:pt x="873" y="67"/>
                  </a:lnTo>
                  <a:lnTo>
                    <a:pt x="873" y="67"/>
                  </a:lnTo>
                  <a:lnTo>
                    <a:pt x="892" y="67"/>
                  </a:lnTo>
                  <a:lnTo>
                    <a:pt x="892" y="67"/>
                  </a:lnTo>
                  <a:lnTo>
                    <a:pt x="902" y="67"/>
                  </a:lnTo>
                  <a:lnTo>
                    <a:pt x="902" y="67"/>
                  </a:lnTo>
                  <a:lnTo>
                    <a:pt x="916" y="67"/>
                  </a:lnTo>
                  <a:lnTo>
                    <a:pt x="916" y="67"/>
                  </a:lnTo>
                  <a:lnTo>
                    <a:pt x="916" y="67"/>
                  </a:lnTo>
                  <a:lnTo>
                    <a:pt x="916" y="67"/>
                  </a:lnTo>
                  <a:lnTo>
                    <a:pt x="931" y="67"/>
                  </a:lnTo>
                  <a:lnTo>
                    <a:pt x="931" y="67"/>
                  </a:lnTo>
                  <a:lnTo>
                    <a:pt x="936" y="67"/>
                  </a:lnTo>
                  <a:lnTo>
                    <a:pt x="936" y="67"/>
                  </a:lnTo>
                  <a:lnTo>
                    <a:pt x="940" y="67"/>
                  </a:lnTo>
                  <a:lnTo>
                    <a:pt x="940" y="67"/>
                  </a:lnTo>
                  <a:lnTo>
                    <a:pt x="945" y="67"/>
                  </a:lnTo>
                  <a:lnTo>
                    <a:pt x="945" y="67"/>
                  </a:lnTo>
                  <a:lnTo>
                    <a:pt x="955" y="67"/>
                  </a:lnTo>
                  <a:lnTo>
                    <a:pt x="955" y="67"/>
                  </a:lnTo>
                  <a:lnTo>
                    <a:pt x="974" y="67"/>
                  </a:lnTo>
                  <a:lnTo>
                    <a:pt x="974" y="67"/>
                  </a:lnTo>
                  <a:lnTo>
                    <a:pt x="974" y="67"/>
                  </a:lnTo>
                  <a:lnTo>
                    <a:pt x="974" y="67"/>
                  </a:lnTo>
                  <a:lnTo>
                    <a:pt x="979" y="67"/>
                  </a:lnTo>
                  <a:lnTo>
                    <a:pt x="979" y="67"/>
                  </a:lnTo>
                  <a:lnTo>
                    <a:pt x="998" y="67"/>
                  </a:lnTo>
                  <a:lnTo>
                    <a:pt x="998" y="67"/>
                  </a:lnTo>
                  <a:lnTo>
                    <a:pt x="1041" y="67"/>
                  </a:lnTo>
                  <a:lnTo>
                    <a:pt x="1041" y="67"/>
                  </a:lnTo>
                  <a:lnTo>
                    <a:pt x="1046" y="67"/>
                  </a:lnTo>
                  <a:lnTo>
                    <a:pt x="1046" y="67"/>
                  </a:lnTo>
                  <a:lnTo>
                    <a:pt x="1070" y="67"/>
                  </a:lnTo>
                  <a:lnTo>
                    <a:pt x="1070" y="67"/>
                  </a:lnTo>
                  <a:lnTo>
                    <a:pt x="1075" y="67"/>
                  </a:lnTo>
                  <a:lnTo>
                    <a:pt x="1075" y="67"/>
                  </a:lnTo>
                  <a:lnTo>
                    <a:pt x="1075" y="67"/>
                  </a:lnTo>
                  <a:lnTo>
                    <a:pt x="1075" y="67"/>
                  </a:lnTo>
                  <a:lnTo>
                    <a:pt x="1132" y="67"/>
                  </a:lnTo>
                  <a:lnTo>
                    <a:pt x="1132" y="67"/>
                  </a:lnTo>
                  <a:lnTo>
                    <a:pt x="1152" y="67"/>
                  </a:lnTo>
                  <a:lnTo>
                    <a:pt x="1152" y="63"/>
                  </a:lnTo>
                  <a:lnTo>
                    <a:pt x="1171" y="63"/>
                  </a:lnTo>
                  <a:lnTo>
                    <a:pt x="1171" y="63"/>
                  </a:lnTo>
                  <a:lnTo>
                    <a:pt x="1185" y="63"/>
                  </a:lnTo>
                  <a:lnTo>
                    <a:pt x="1185" y="63"/>
                  </a:lnTo>
                  <a:lnTo>
                    <a:pt x="1195" y="63"/>
                  </a:lnTo>
                  <a:lnTo>
                    <a:pt x="1195" y="63"/>
                  </a:lnTo>
                  <a:lnTo>
                    <a:pt x="1214" y="63"/>
                  </a:lnTo>
                  <a:lnTo>
                    <a:pt x="1214" y="63"/>
                  </a:lnTo>
                  <a:lnTo>
                    <a:pt x="1224" y="63"/>
                  </a:lnTo>
                  <a:lnTo>
                    <a:pt x="1224" y="63"/>
                  </a:lnTo>
                  <a:lnTo>
                    <a:pt x="1228" y="63"/>
                  </a:lnTo>
                  <a:lnTo>
                    <a:pt x="1228" y="63"/>
                  </a:lnTo>
                  <a:lnTo>
                    <a:pt x="1248" y="63"/>
                  </a:lnTo>
                  <a:lnTo>
                    <a:pt x="1248" y="63"/>
                  </a:lnTo>
                  <a:lnTo>
                    <a:pt x="1252" y="63"/>
                  </a:lnTo>
                  <a:lnTo>
                    <a:pt x="1252" y="63"/>
                  </a:lnTo>
                  <a:lnTo>
                    <a:pt x="1272" y="63"/>
                  </a:lnTo>
                  <a:lnTo>
                    <a:pt x="1272" y="63"/>
                  </a:lnTo>
                  <a:lnTo>
                    <a:pt x="1272" y="63"/>
                  </a:lnTo>
                  <a:lnTo>
                    <a:pt x="1272" y="63"/>
                  </a:lnTo>
                  <a:lnTo>
                    <a:pt x="1291" y="63"/>
                  </a:lnTo>
                  <a:lnTo>
                    <a:pt x="1291" y="63"/>
                  </a:lnTo>
                  <a:lnTo>
                    <a:pt x="1291" y="63"/>
                  </a:lnTo>
                  <a:lnTo>
                    <a:pt x="1291" y="63"/>
                  </a:lnTo>
                  <a:lnTo>
                    <a:pt x="1305" y="63"/>
                  </a:lnTo>
                  <a:lnTo>
                    <a:pt x="1305" y="63"/>
                  </a:lnTo>
                  <a:lnTo>
                    <a:pt x="1320" y="63"/>
                  </a:lnTo>
                  <a:lnTo>
                    <a:pt x="1320" y="63"/>
                  </a:lnTo>
                  <a:lnTo>
                    <a:pt x="1320" y="63"/>
                  </a:lnTo>
                  <a:lnTo>
                    <a:pt x="1320" y="63"/>
                  </a:lnTo>
                  <a:lnTo>
                    <a:pt x="1344" y="63"/>
                  </a:lnTo>
                  <a:lnTo>
                    <a:pt x="1344" y="63"/>
                  </a:lnTo>
                  <a:lnTo>
                    <a:pt x="1348" y="63"/>
                  </a:lnTo>
                  <a:lnTo>
                    <a:pt x="1348" y="63"/>
                  </a:lnTo>
                  <a:lnTo>
                    <a:pt x="1363" y="63"/>
                  </a:lnTo>
                  <a:lnTo>
                    <a:pt x="1363" y="63"/>
                  </a:lnTo>
                  <a:lnTo>
                    <a:pt x="1368" y="63"/>
                  </a:lnTo>
                  <a:lnTo>
                    <a:pt x="1368" y="63"/>
                  </a:lnTo>
                  <a:lnTo>
                    <a:pt x="1372" y="63"/>
                  </a:lnTo>
                  <a:lnTo>
                    <a:pt x="1372" y="58"/>
                  </a:lnTo>
                  <a:lnTo>
                    <a:pt x="1382" y="58"/>
                  </a:lnTo>
                  <a:lnTo>
                    <a:pt x="1382" y="58"/>
                  </a:lnTo>
                  <a:lnTo>
                    <a:pt x="1382" y="58"/>
                  </a:lnTo>
                  <a:lnTo>
                    <a:pt x="1382" y="58"/>
                  </a:lnTo>
                  <a:lnTo>
                    <a:pt x="1392" y="58"/>
                  </a:lnTo>
                  <a:lnTo>
                    <a:pt x="1392" y="58"/>
                  </a:lnTo>
                  <a:lnTo>
                    <a:pt x="1411" y="58"/>
                  </a:lnTo>
                  <a:lnTo>
                    <a:pt x="1411" y="58"/>
                  </a:lnTo>
                  <a:lnTo>
                    <a:pt x="1440" y="58"/>
                  </a:lnTo>
                  <a:lnTo>
                    <a:pt x="1440" y="58"/>
                  </a:lnTo>
                  <a:lnTo>
                    <a:pt x="1483" y="58"/>
                  </a:lnTo>
                  <a:lnTo>
                    <a:pt x="1483" y="58"/>
                  </a:lnTo>
                  <a:lnTo>
                    <a:pt x="1502" y="58"/>
                  </a:lnTo>
                  <a:lnTo>
                    <a:pt x="1502" y="58"/>
                  </a:lnTo>
                  <a:lnTo>
                    <a:pt x="1545" y="58"/>
                  </a:lnTo>
                  <a:lnTo>
                    <a:pt x="1545" y="58"/>
                  </a:lnTo>
                  <a:lnTo>
                    <a:pt x="1584" y="58"/>
                  </a:lnTo>
                  <a:lnTo>
                    <a:pt x="1584" y="58"/>
                  </a:lnTo>
                  <a:lnTo>
                    <a:pt x="1598" y="58"/>
                  </a:lnTo>
                  <a:lnTo>
                    <a:pt x="1598" y="58"/>
                  </a:lnTo>
                  <a:lnTo>
                    <a:pt x="1603" y="58"/>
                  </a:lnTo>
                  <a:lnTo>
                    <a:pt x="1603" y="58"/>
                  </a:lnTo>
                  <a:lnTo>
                    <a:pt x="1608" y="58"/>
                  </a:lnTo>
                  <a:lnTo>
                    <a:pt x="1608" y="58"/>
                  </a:lnTo>
                  <a:lnTo>
                    <a:pt x="1627" y="58"/>
                  </a:lnTo>
                  <a:lnTo>
                    <a:pt x="1627" y="58"/>
                  </a:lnTo>
                  <a:lnTo>
                    <a:pt x="1627" y="58"/>
                  </a:lnTo>
                  <a:lnTo>
                    <a:pt x="1627" y="0"/>
                  </a:lnTo>
                  <a:lnTo>
                    <a:pt x="1627" y="0"/>
                  </a:lnTo>
                  <a:lnTo>
                    <a:pt x="1627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603" y="0"/>
                  </a:lnTo>
                  <a:lnTo>
                    <a:pt x="1603" y="0"/>
                  </a:lnTo>
                  <a:lnTo>
                    <a:pt x="1598" y="0"/>
                  </a:lnTo>
                  <a:lnTo>
                    <a:pt x="1598" y="0"/>
                  </a:lnTo>
                  <a:lnTo>
                    <a:pt x="1584" y="0"/>
                  </a:lnTo>
                  <a:lnTo>
                    <a:pt x="1584" y="0"/>
                  </a:lnTo>
                  <a:lnTo>
                    <a:pt x="1545" y="0"/>
                  </a:lnTo>
                  <a:lnTo>
                    <a:pt x="1545" y="0"/>
                  </a:lnTo>
                  <a:lnTo>
                    <a:pt x="1502" y="0"/>
                  </a:lnTo>
                  <a:lnTo>
                    <a:pt x="1502" y="0"/>
                  </a:lnTo>
                  <a:lnTo>
                    <a:pt x="1483" y="0"/>
                  </a:lnTo>
                  <a:lnTo>
                    <a:pt x="1483" y="0"/>
                  </a:lnTo>
                  <a:lnTo>
                    <a:pt x="1440" y="0"/>
                  </a:lnTo>
                  <a:lnTo>
                    <a:pt x="1440" y="0"/>
                  </a:lnTo>
                  <a:lnTo>
                    <a:pt x="1411" y="0"/>
                  </a:lnTo>
                  <a:lnTo>
                    <a:pt x="1411" y="0"/>
                  </a:lnTo>
                  <a:lnTo>
                    <a:pt x="1392" y="0"/>
                  </a:lnTo>
                  <a:lnTo>
                    <a:pt x="1392" y="0"/>
                  </a:lnTo>
                  <a:lnTo>
                    <a:pt x="1382" y="0"/>
                  </a:lnTo>
                  <a:lnTo>
                    <a:pt x="1382" y="0"/>
                  </a:lnTo>
                  <a:lnTo>
                    <a:pt x="1382" y="0"/>
                  </a:lnTo>
                  <a:lnTo>
                    <a:pt x="1382" y="0"/>
                  </a:lnTo>
                  <a:lnTo>
                    <a:pt x="1372" y="0"/>
                  </a:lnTo>
                  <a:lnTo>
                    <a:pt x="1372" y="0"/>
                  </a:lnTo>
                  <a:lnTo>
                    <a:pt x="1368" y="0"/>
                  </a:lnTo>
                  <a:lnTo>
                    <a:pt x="1368" y="0"/>
                  </a:lnTo>
                  <a:lnTo>
                    <a:pt x="1363" y="0"/>
                  </a:lnTo>
                  <a:lnTo>
                    <a:pt x="1363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44" y="0"/>
                  </a:lnTo>
                  <a:lnTo>
                    <a:pt x="1344" y="0"/>
                  </a:lnTo>
                  <a:lnTo>
                    <a:pt x="1320" y="0"/>
                  </a:lnTo>
                  <a:lnTo>
                    <a:pt x="1320" y="0"/>
                  </a:lnTo>
                  <a:lnTo>
                    <a:pt x="1320" y="0"/>
                  </a:lnTo>
                  <a:lnTo>
                    <a:pt x="1320" y="0"/>
                  </a:lnTo>
                  <a:lnTo>
                    <a:pt x="1305" y="0"/>
                  </a:lnTo>
                  <a:lnTo>
                    <a:pt x="1305" y="5"/>
                  </a:lnTo>
                  <a:lnTo>
                    <a:pt x="1291" y="5"/>
                  </a:lnTo>
                  <a:lnTo>
                    <a:pt x="1291" y="5"/>
                  </a:lnTo>
                  <a:lnTo>
                    <a:pt x="1291" y="5"/>
                  </a:lnTo>
                  <a:lnTo>
                    <a:pt x="1291" y="5"/>
                  </a:lnTo>
                  <a:lnTo>
                    <a:pt x="1272" y="5"/>
                  </a:lnTo>
                  <a:lnTo>
                    <a:pt x="1272" y="5"/>
                  </a:lnTo>
                  <a:lnTo>
                    <a:pt x="1272" y="5"/>
                  </a:lnTo>
                  <a:lnTo>
                    <a:pt x="1272" y="5"/>
                  </a:lnTo>
                  <a:lnTo>
                    <a:pt x="1252" y="5"/>
                  </a:lnTo>
                  <a:lnTo>
                    <a:pt x="1252" y="5"/>
                  </a:lnTo>
                  <a:lnTo>
                    <a:pt x="1248" y="5"/>
                  </a:lnTo>
                  <a:lnTo>
                    <a:pt x="1248" y="5"/>
                  </a:lnTo>
                  <a:lnTo>
                    <a:pt x="1228" y="5"/>
                  </a:lnTo>
                  <a:lnTo>
                    <a:pt x="1228" y="5"/>
                  </a:lnTo>
                  <a:lnTo>
                    <a:pt x="1224" y="5"/>
                  </a:lnTo>
                  <a:lnTo>
                    <a:pt x="1224" y="5"/>
                  </a:lnTo>
                  <a:lnTo>
                    <a:pt x="1214" y="5"/>
                  </a:lnTo>
                  <a:lnTo>
                    <a:pt x="1214" y="5"/>
                  </a:lnTo>
                  <a:lnTo>
                    <a:pt x="1195" y="5"/>
                  </a:lnTo>
                  <a:lnTo>
                    <a:pt x="1195" y="5"/>
                  </a:lnTo>
                  <a:lnTo>
                    <a:pt x="1185" y="5"/>
                  </a:lnTo>
                  <a:lnTo>
                    <a:pt x="1185" y="5"/>
                  </a:lnTo>
                  <a:lnTo>
                    <a:pt x="1171" y="5"/>
                  </a:lnTo>
                  <a:lnTo>
                    <a:pt x="1171" y="5"/>
                  </a:lnTo>
                  <a:lnTo>
                    <a:pt x="1152" y="5"/>
                  </a:lnTo>
                  <a:lnTo>
                    <a:pt x="1152" y="10"/>
                  </a:lnTo>
                  <a:lnTo>
                    <a:pt x="1132" y="10"/>
                  </a:lnTo>
                  <a:lnTo>
                    <a:pt x="1132" y="10"/>
                  </a:lnTo>
                  <a:lnTo>
                    <a:pt x="1075" y="10"/>
                  </a:lnTo>
                  <a:lnTo>
                    <a:pt x="1075" y="10"/>
                  </a:lnTo>
                  <a:lnTo>
                    <a:pt x="1075" y="10"/>
                  </a:lnTo>
                  <a:lnTo>
                    <a:pt x="1075" y="10"/>
                  </a:lnTo>
                  <a:lnTo>
                    <a:pt x="1070" y="10"/>
                  </a:lnTo>
                  <a:lnTo>
                    <a:pt x="1070" y="10"/>
                  </a:lnTo>
                  <a:lnTo>
                    <a:pt x="1046" y="10"/>
                  </a:lnTo>
                  <a:lnTo>
                    <a:pt x="1046" y="10"/>
                  </a:lnTo>
                  <a:lnTo>
                    <a:pt x="1041" y="10"/>
                  </a:lnTo>
                  <a:lnTo>
                    <a:pt x="1041" y="10"/>
                  </a:lnTo>
                  <a:lnTo>
                    <a:pt x="998" y="10"/>
                  </a:lnTo>
                  <a:lnTo>
                    <a:pt x="998" y="10"/>
                  </a:lnTo>
                  <a:lnTo>
                    <a:pt x="979" y="10"/>
                  </a:lnTo>
                  <a:lnTo>
                    <a:pt x="979" y="10"/>
                  </a:lnTo>
                  <a:lnTo>
                    <a:pt x="974" y="10"/>
                  </a:lnTo>
                  <a:lnTo>
                    <a:pt x="974" y="10"/>
                  </a:lnTo>
                  <a:lnTo>
                    <a:pt x="974" y="10"/>
                  </a:lnTo>
                  <a:lnTo>
                    <a:pt x="974" y="10"/>
                  </a:lnTo>
                  <a:lnTo>
                    <a:pt x="955" y="10"/>
                  </a:lnTo>
                  <a:lnTo>
                    <a:pt x="955" y="10"/>
                  </a:lnTo>
                  <a:lnTo>
                    <a:pt x="945" y="10"/>
                  </a:lnTo>
                  <a:lnTo>
                    <a:pt x="945" y="10"/>
                  </a:lnTo>
                  <a:lnTo>
                    <a:pt x="940" y="10"/>
                  </a:lnTo>
                  <a:lnTo>
                    <a:pt x="940" y="10"/>
                  </a:lnTo>
                  <a:lnTo>
                    <a:pt x="936" y="10"/>
                  </a:lnTo>
                  <a:lnTo>
                    <a:pt x="936" y="10"/>
                  </a:lnTo>
                  <a:lnTo>
                    <a:pt x="931" y="10"/>
                  </a:lnTo>
                  <a:lnTo>
                    <a:pt x="931" y="10"/>
                  </a:lnTo>
                  <a:lnTo>
                    <a:pt x="916" y="10"/>
                  </a:lnTo>
                  <a:lnTo>
                    <a:pt x="916" y="10"/>
                  </a:lnTo>
                  <a:lnTo>
                    <a:pt x="916" y="10"/>
                  </a:lnTo>
                  <a:lnTo>
                    <a:pt x="916" y="10"/>
                  </a:lnTo>
                  <a:lnTo>
                    <a:pt x="902" y="10"/>
                  </a:lnTo>
                  <a:lnTo>
                    <a:pt x="902" y="10"/>
                  </a:lnTo>
                  <a:lnTo>
                    <a:pt x="892" y="10"/>
                  </a:lnTo>
                  <a:lnTo>
                    <a:pt x="892" y="10"/>
                  </a:lnTo>
                  <a:lnTo>
                    <a:pt x="873" y="10"/>
                  </a:lnTo>
                  <a:lnTo>
                    <a:pt x="873" y="10"/>
                  </a:lnTo>
                  <a:lnTo>
                    <a:pt x="854" y="10"/>
                  </a:lnTo>
                  <a:lnTo>
                    <a:pt x="854" y="15"/>
                  </a:lnTo>
                  <a:lnTo>
                    <a:pt x="849" y="15"/>
                  </a:lnTo>
                  <a:lnTo>
                    <a:pt x="849" y="15"/>
                  </a:lnTo>
                  <a:lnTo>
                    <a:pt x="844" y="15"/>
                  </a:lnTo>
                  <a:lnTo>
                    <a:pt x="844" y="15"/>
                  </a:lnTo>
                  <a:lnTo>
                    <a:pt x="840" y="15"/>
                  </a:lnTo>
                  <a:lnTo>
                    <a:pt x="840" y="15"/>
                  </a:lnTo>
                  <a:lnTo>
                    <a:pt x="782" y="15"/>
                  </a:lnTo>
                  <a:lnTo>
                    <a:pt x="782" y="15"/>
                  </a:lnTo>
                  <a:lnTo>
                    <a:pt x="763" y="15"/>
                  </a:lnTo>
                  <a:lnTo>
                    <a:pt x="763" y="15"/>
                  </a:lnTo>
                  <a:lnTo>
                    <a:pt x="763" y="15"/>
                  </a:lnTo>
                  <a:lnTo>
                    <a:pt x="763" y="15"/>
                  </a:lnTo>
                  <a:lnTo>
                    <a:pt x="744" y="15"/>
                  </a:lnTo>
                  <a:lnTo>
                    <a:pt x="744" y="15"/>
                  </a:lnTo>
                  <a:lnTo>
                    <a:pt x="739" y="15"/>
                  </a:lnTo>
                  <a:lnTo>
                    <a:pt x="739" y="15"/>
                  </a:lnTo>
                  <a:lnTo>
                    <a:pt x="729" y="15"/>
                  </a:lnTo>
                  <a:lnTo>
                    <a:pt x="729" y="19"/>
                  </a:lnTo>
                  <a:lnTo>
                    <a:pt x="720" y="19"/>
                  </a:lnTo>
                  <a:lnTo>
                    <a:pt x="720" y="19"/>
                  </a:lnTo>
                  <a:lnTo>
                    <a:pt x="720" y="19"/>
                  </a:lnTo>
                  <a:lnTo>
                    <a:pt x="720" y="19"/>
                  </a:lnTo>
                  <a:lnTo>
                    <a:pt x="696" y="19"/>
                  </a:lnTo>
                  <a:lnTo>
                    <a:pt x="696" y="19"/>
                  </a:lnTo>
                  <a:lnTo>
                    <a:pt x="686" y="19"/>
                  </a:lnTo>
                  <a:lnTo>
                    <a:pt x="686" y="19"/>
                  </a:lnTo>
                  <a:lnTo>
                    <a:pt x="686" y="19"/>
                  </a:lnTo>
                  <a:lnTo>
                    <a:pt x="686" y="19"/>
                  </a:lnTo>
                  <a:lnTo>
                    <a:pt x="676" y="19"/>
                  </a:lnTo>
                  <a:lnTo>
                    <a:pt x="676" y="19"/>
                  </a:lnTo>
                  <a:lnTo>
                    <a:pt x="672" y="19"/>
                  </a:lnTo>
                  <a:lnTo>
                    <a:pt x="672" y="19"/>
                  </a:lnTo>
                  <a:lnTo>
                    <a:pt x="662" y="19"/>
                  </a:lnTo>
                  <a:lnTo>
                    <a:pt x="662" y="19"/>
                  </a:lnTo>
                  <a:lnTo>
                    <a:pt x="662" y="19"/>
                  </a:lnTo>
                  <a:lnTo>
                    <a:pt x="662" y="19"/>
                  </a:lnTo>
                  <a:lnTo>
                    <a:pt x="662" y="19"/>
                  </a:lnTo>
                  <a:lnTo>
                    <a:pt x="662" y="24"/>
                  </a:lnTo>
                  <a:lnTo>
                    <a:pt x="643" y="24"/>
                  </a:lnTo>
                  <a:lnTo>
                    <a:pt x="643" y="24"/>
                  </a:lnTo>
                  <a:lnTo>
                    <a:pt x="624" y="24"/>
                  </a:lnTo>
                  <a:lnTo>
                    <a:pt x="624" y="24"/>
                  </a:lnTo>
                  <a:lnTo>
                    <a:pt x="624" y="24"/>
                  </a:lnTo>
                  <a:lnTo>
                    <a:pt x="624" y="24"/>
                  </a:lnTo>
                  <a:lnTo>
                    <a:pt x="619" y="24"/>
                  </a:lnTo>
                  <a:lnTo>
                    <a:pt x="619" y="24"/>
                  </a:lnTo>
                  <a:lnTo>
                    <a:pt x="619" y="24"/>
                  </a:lnTo>
                  <a:lnTo>
                    <a:pt x="619" y="29"/>
                  </a:lnTo>
                  <a:lnTo>
                    <a:pt x="614" y="29"/>
                  </a:lnTo>
                  <a:lnTo>
                    <a:pt x="614" y="29"/>
                  </a:lnTo>
                  <a:lnTo>
                    <a:pt x="604" y="29"/>
                  </a:lnTo>
                  <a:lnTo>
                    <a:pt x="604" y="29"/>
                  </a:lnTo>
                  <a:lnTo>
                    <a:pt x="600" y="29"/>
                  </a:lnTo>
                  <a:lnTo>
                    <a:pt x="600" y="29"/>
                  </a:lnTo>
                  <a:lnTo>
                    <a:pt x="600" y="29"/>
                  </a:lnTo>
                  <a:lnTo>
                    <a:pt x="600" y="29"/>
                  </a:lnTo>
                  <a:lnTo>
                    <a:pt x="595" y="29"/>
                  </a:lnTo>
                  <a:lnTo>
                    <a:pt x="595" y="29"/>
                  </a:lnTo>
                  <a:lnTo>
                    <a:pt x="590" y="29"/>
                  </a:lnTo>
                  <a:lnTo>
                    <a:pt x="590" y="29"/>
                  </a:lnTo>
                  <a:lnTo>
                    <a:pt x="590" y="29"/>
                  </a:lnTo>
                  <a:lnTo>
                    <a:pt x="590" y="29"/>
                  </a:lnTo>
                  <a:lnTo>
                    <a:pt x="590" y="29"/>
                  </a:lnTo>
                  <a:lnTo>
                    <a:pt x="590" y="29"/>
                  </a:lnTo>
                  <a:lnTo>
                    <a:pt x="576" y="29"/>
                  </a:lnTo>
                  <a:lnTo>
                    <a:pt x="576" y="34"/>
                  </a:lnTo>
                  <a:lnTo>
                    <a:pt x="571" y="34"/>
                  </a:lnTo>
                  <a:lnTo>
                    <a:pt x="571" y="34"/>
                  </a:lnTo>
                  <a:lnTo>
                    <a:pt x="566" y="34"/>
                  </a:lnTo>
                  <a:lnTo>
                    <a:pt x="566" y="34"/>
                  </a:lnTo>
                  <a:lnTo>
                    <a:pt x="552" y="34"/>
                  </a:lnTo>
                  <a:lnTo>
                    <a:pt x="552" y="34"/>
                  </a:lnTo>
                  <a:lnTo>
                    <a:pt x="547" y="34"/>
                  </a:lnTo>
                  <a:lnTo>
                    <a:pt x="547" y="34"/>
                  </a:lnTo>
                  <a:lnTo>
                    <a:pt x="542" y="34"/>
                  </a:lnTo>
                  <a:lnTo>
                    <a:pt x="542" y="34"/>
                  </a:lnTo>
                  <a:lnTo>
                    <a:pt x="537" y="34"/>
                  </a:lnTo>
                  <a:lnTo>
                    <a:pt x="537" y="34"/>
                  </a:lnTo>
                  <a:lnTo>
                    <a:pt x="528" y="34"/>
                  </a:lnTo>
                  <a:lnTo>
                    <a:pt x="528" y="34"/>
                  </a:lnTo>
                  <a:lnTo>
                    <a:pt x="518" y="34"/>
                  </a:lnTo>
                  <a:lnTo>
                    <a:pt x="518" y="34"/>
                  </a:lnTo>
                  <a:lnTo>
                    <a:pt x="513" y="34"/>
                  </a:lnTo>
                  <a:lnTo>
                    <a:pt x="513" y="34"/>
                  </a:lnTo>
                  <a:lnTo>
                    <a:pt x="513" y="34"/>
                  </a:lnTo>
                  <a:lnTo>
                    <a:pt x="513" y="39"/>
                  </a:lnTo>
                  <a:lnTo>
                    <a:pt x="508" y="39"/>
                  </a:lnTo>
                  <a:lnTo>
                    <a:pt x="508" y="39"/>
                  </a:lnTo>
                  <a:lnTo>
                    <a:pt x="494" y="39"/>
                  </a:lnTo>
                  <a:lnTo>
                    <a:pt x="494" y="39"/>
                  </a:lnTo>
                  <a:lnTo>
                    <a:pt x="489" y="39"/>
                  </a:lnTo>
                  <a:lnTo>
                    <a:pt x="489" y="43"/>
                  </a:lnTo>
                  <a:lnTo>
                    <a:pt x="489" y="43"/>
                  </a:lnTo>
                  <a:lnTo>
                    <a:pt x="489" y="43"/>
                  </a:lnTo>
                  <a:lnTo>
                    <a:pt x="484" y="43"/>
                  </a:lnTo>
                  <a:lnTo>
                    <a:pt x="484" y="43"/>
                  </a:lnTo>
                  <a:lnTo>
                    <a:pt x="480" y="43"/>
                  </a:lnTo>
                  <a:lnTo>
                    <a:pt x="480" y="48"/>
                  </a:lnTo>
                  <a:lnTo>
                    <a:pt x="470" y="48"/>
                  </a:lnTo>
                  <a:lnTo>
                    <a:pt x="470" y="48"/>
                  </a:lnTo>
                  <a:lnTo>
                    <a:pt x="465" y="48"/>
                  </a:lnTo>
                  <a:lnTo>
                    <a:pt x="465" y="48"/>
                  </a:lnTo>
                  <a:lnTo>
                    <a:pt x="456" y="48"/>
                  </a:lnTo>
                  <a:lnTo>
                    <a:pt x="456" y="48"/>
                  </a:lnTo>
                  <a:lnTo>
                    <a:pt x="456" y="48"/>
                  </a:lnTo>
                  <a:lnTo>
                    <a:pt x="456" y="48"/>
                  </a:lnTo>
                  <a:lnTo>
                    <a:pt x="451" y="48"/>
                  </a:lnTo>
                  <a:lnTo>
                    <a:pt x="451" y="53"/>
                  </a:lnTo>
                  <a:lnTo>
                    <a:pt x="446" y="53"/>
                  </a:lnTo>
                  <a:lnTo>
                    <a:pt x="446" y="53"/>
                  </a:lnTo>
                  <a:lnTo>
                    <a:pt x="441" y="53"/>
                  </a:lnTo>
                  <a:lnTo>
                    <a:pt x="441" y="53"/>
                  </a:lnTo>
                  <a:lnTo>
                    <a:pt x="441" y="53"/>
                  </a:lnTo>
                  <a:lnTo>
                    <a:pt x="441" y="58"/>
                  </a:lnTo>
                  <a:lnTo>
                    <a:pt x="432" y="58"/>
                  </a:lnTo>
                  <a:lnTo>
                    <a:pt x="432" y="58"/>
                  </a:lnTo>
                  <a:lnTo>
                    <a:pt x="432" y="58"/>
                  </a:lnTo>
                  <a:lnTo>
                    <a:pt x="432" y="58"/>
                  </a:lnTo>
                  <a:lnTo>
                    <a:pt x="422" y="58"/>
                  </a:lnTo>
                  <a:lnTo>
                    <a:pt x="422" y="58"/>
                  </a:lnTo>
                  <a:lnTo>
                    <a:pt x="417" y="58"/>
                  </a:lnTo>
                  <a:lnTo>
                    <a:pt x="417" y="58"/>
                  </a:lnTo>
                  <a:lnTo>
                    <a:pt x="408" y="58"/>
                  </a:lnTo>
                  <a:lnTo>
                    <a:pt x="408" y="63"/>
                  </a:lnTo>
                  <a:lnTo>
                    <a:pt x="403" y="63"/>
                  </a:lnTo>
                  <a:lnTo>
                    <a:pt x="403" y="63"/>
                  </a:lnTo>
                  <a:lnTo>
                    <a:pt x="403" y="63"/>
                  </a:lnTo>
                  <a:lnTo>
                    <a:pt x="403" y="63"/>
                  </a:lnTo>
                  <a:lnTo>
                    <a:pt x="393" y="63"/>
                  </a:lnTo>
                  <a:lnTo>
                    <a:pt x="393" y="63"/>
                  </a:lnTo>
                  <a:lnTo>
                    <a:pt x="388" y="63"/>
                  </a:lnTo>
                  <a:lnTo>
                    <a:pt x="388" y="63"/>
                  </a:lnTo>
                  <a:lnTo>
                    <a:pt x="384" y="63"/>
                  </a:lnTo>
                  <a:lnTo>
                    <a:pt x="384" y="63"/>
                  </a:lnTo>
                  <a:lnTo>
                    <a:pt x="384" y="63"/>
                  </a:lnTo>
                  <a:lnTo>
                    <a:pt x="384" y="67"/>
                  </a:lnTo>
                  <a:lnTo>
                    <a:pt x="369" y="67"/>
                  </a:lnTo>
                  <a:lnTo>
                    <a:pt x="369" y="67"/>
                  </a:lnTo>
                  <a:lnTo>
                    <a:pt x="355" y="67"/>
                  </a:lnTo>
                  <a:lnTo>
                    <a:pt x="355" y="72"/>
                  </a:lnTo>
                  <a:lnTo>
                    <a:pt x="355" y="72"/>
                  </a:lnTo>
                  <a:lnTo>
                    <a:pt x="355" y="72"/>
                  </a:lnTo>
                  <a:lnTo>
                    <a:pt x="345" y="72"/>
                  </a:lnTo>
                  <a:lnTo>
                    <a:pt x="345" y="72"/>
                  </a:lnTo>
                  <a:lnTo>
                    <a:pt x="340" y="72"/>
                  </a:lnTo>
                  <a:lnTo>
                    <a:pt x="340" y="72"/>
                  </a:lnTo>
                  <a:lnTo>
                    <a:pt x="340" y="72"/>
                  </a:lnTo>
                  <a:lnTo>
                    <a:pt x="340" y="72"/>
                  </a:lnTo>
                  <a:lnTo>
                    <a:pt x="340" y="72"/>
                  </a:lnTo>
                  <a:lnTo>
                    <a:pt x="340" y="72"/>
                  </a:lnTo>
                  <a:lnTo>
                    <a:pt x="331" y="72"/>
                  </a:lnTo>
                  <a:lnTo>
                    <a:pt x="331" y="72"/>
                  </a:lnTo>
                  <a:lnTo>
                    <a:pt x="331" y="72"/>
                  </a:lnTo>
                  <a:lnTo>
                    <a:pt x="331" y="77"/>
                  </a:lnTo>
                  <a:lnTo>
                    <a:pt x="321" y="77"/>
                  </a:lnTo>
                  <a:lnTo>
                    <a:pt x="321" y="77"/>
                  </a:lnTo>
                  <a:lnTo>
                    <a:pt x="316" y="77"/>
                  </a:lnTo>
                  <a:lnTo>
                    <a:pt x="316" y="77"/>
                  </a:lnTo>
                  <a:lnTo>
                    <a:pt x="316" y="77"/>
                  </a:lnTo>
                  <a:lnTo>
                    <a:pt x="316" y="77"/>
                  </a:lnTo>
                  <a:lnTo>
                    <a:pt x="312" y="77"/>
                  </a:lnTo>
                  <a:lnTo>
                    <a:pt x="312" y="77"/>
                  </a:lnTo>
                  <a:lnTo>
                    <a:pt x="307" y="77"/>
                  </a:lnTo>
                  <a:lnTo>
                    <a:pt x="307" y="82"/>
                  </a:lnTo>
                  <a:lnTo>
                    <a:pt x="297" y="82"/>
                  </a:lnTo>
                  <a:lnTo>
                    <a:pt x="297" y="82"/>
                  </a:lnTo>
                  <a:lnTo>
                    <a:pt x="292" y="82"/>
                  </a:lnTo>
                  <a:lnTo>
                    <a:pt x="292" y="82"/>
                  </a:lnTo>
                  <a:lnTo>
                    <a:pt x="292" y="82"/>
                  </a:lnTo>
                  <a:lnTo>
                    <a:pt x="292" y="82"/>
                  </a:lnTo>
                  <a:lnTo>
                    <a:pt x="288" y="82"/>
                  </a:lnTo>
                  <a:lnTo>
                    <a:pt x="288" y="82"/>
                  </a:lnTo>
                  <a:lnTo>
                    <a:pt x="283" y="82"/>
                  </a:lnTo>
                  <a:lnTo>
                    <a:pt x="283" y="82"/>
                  </a:lnTo>
                  <a:lnTo>
                    <a:pt x="278" y="82"/>
                  </a:lnTo>
                  <a:lnTo>
                    <a:pt x="278" y="82"/>
                  </a:lnTo>
                  <a:lnTo>
                    <a:pt x="278" y="82"/>
                  </a:lnTo>
                  <a:lnTo>
                    <a:pt x="278" y="87"/>
                  </a:lnTo>
                  <a:lnTo>
                    <a:pt x="278" y="87"/>
                  </a:lnTo>
                  <a:lnTo>
                    <a:pt x="278" y="87"/>
                  </a:lnTo>
                  <a:lnTo>
                    <a:pt x="273" y="87"/>
                  </a:lnTo>
                  <a:lnTo>
                    <a:pt x="273" y="87"/>
                  </a:lnTo>
                  <a:lnTo>
                    <a:pt x="268" y="87"/>
                  </a:lnTo>
                  <a:lnTo>
                    <a:pt x="268" y="87"/>
                  </a:lnTo>
                  <a:lnTo>
                    <a:pt x="264" y="87"/>
                  </a:lnTo>
                  <a:lnTo>
                    <a:pt x="264" y="87"/>
                  </a:lnTo>
                  <a:lnTo>
                    <a:pt x="254" y="87"/>
                  </a:lnTo>
                  <a:lnTo>
                    <a:pt x="254" y="87"/>
                  </a:lnTo>
                  <a:lnTo>
                    <a:pt x="249" y="87"/>
                  </a:lnTo>
                  <a:lnTo>
                    <a:pt x="249" y="87"/>
                  </a:lnTo>
                  <a:lnTo>
                    <a:pt x="244" y="87"/>
                  </a:lnTo>
                  <a:lnTo>
                    <a:pt x="244" y="87"/>
                  </a:lnTo>
                  <a:lnTo>
                    <a:pt x="240" y="87"/>
                  </a:lnTo>
                  <a:lnTo>
                    <a:pt x="240" y="87"/>
                  </a:lnTo>
                  <a:lnTo>
                    <a:pt x="235" y="87"/>
                  </a:lnTo>
                  <a:lnTo>
                    <a:pt x="235" y="91"/>
                  </a:lnTo>
                  <a:lnTo>
                    <a:pt x="235" y="91"/>
                  </a:lnTo>
                  <a:lnTo>
                    <a:pt x="235" y="91"/>
                  </a:lnTo>
                  <a:lnTo>
                    <a:pt x="230" y="91"/>
                  </a:lnTo>
                  <a:lnTo>
                    <a:pt x="230" y="91"/>
                  </a:lnTo>
                  <a:lnTo>
                    <a:pt x="225" y="91"/>
                  </a:lnTo>
                  <a:lnTo>
                    <a:pt x="225" y="91"/>
                  </a:lnTo>
                  <a:lnTo>
                    <a:pt x="225" y="91"/>
                  </a:lnTo>
                  <a:lnTo>
                    <a:pt x="225" y="91"/>
                  </a:lnTo>
                  <a:lnTo>
                    <a:pt x="220" y="91"/>
                  </a:lnTo>
                  <a:lnTo>
                    <a:pt x="220" y="96"/>
                  </a:lnTo>
                  <a:lnTo>
                    <a:pt x="220" y="96"/>
                  </a:lnTo>
                  <a:lnTo>
                    <a:pt x="220" y="96"/>
                  </a:lnTo>
                  <a:lnTo>
                    <a:pt x="216" y="96"/>
                  </a:lnTo>
                  <a:lnTo>
                    <a:pt x="216" y="96"/>
                  </a:lnTo>
                  <a:lnTo>
                    <a:pt x="216" y="96"/>
                  </a:lnTo>
                  <a:lnTo>
                    <a:pt x="216" y="101"/>
                  </a:lnTo>
                  <a:lnTo>
                    <a:pt x="216" y="101"/>
                  </a:lnTo>
                  <a:lnTo>
                    <a:pt x="216" y="101"/>
                  </a:lnTo>
                  <a:lnTo>
                    <a:pt x="211" y="101"/>
                  </a:lnTo>
                  <a:lnTo>
                    <a:pt x="211" y="101"/>
                  </a:lnTo>
                  <a:lnTo>
                    <a:pt x="196" y="101"/>
                  </a:lnTo>
                  <a:lnTo>
                    <a:pt x="196" y="106"/>
                  </a:lnTo>
                  <a:lnTo>
                    <a:pt x="192" y="106"/>
                  </a:lnTo>
                  <a:lnTo>
                    <a:pt x="192" y="106"/>
                  </a:lnTo>
                  <a:lnTo>
                    <a:pt x="187" y="106"/>
                  </a:lnTo>
                  <a:lnTo>
                    <a:pt x="187" y="111"/>
                  </a:lnTo>
                  <a:lnTo>
                    <a:pt x="182" y="111"/>
                  </a:lnTo>
                  <a:lnTo>
                    <a:pt x="182" y="111"/>
                  </a:lnTo>
                  <a:lnTo>
                    <a:pt x="182" y="111"/>
                  </a:lnTo>
                  <a:lnTo>
                    <a:pt x="182" y="111"/>
                  </a:lnTo>
                  <a:lnTo>
                    <a:pt x="177" y="111"/>
                  </a:lnTo>
                  <a:lnTo>
                    <a:pt x="177" y="115"/>
                  </a:lnTo>
                  <a:lnTo>
                    <a:pt x="177" y="115"/>
                  </a:lnTo>
                  <a:lnTo>
                    <a:pt x="177" y="115"/>
                  </a:lnTo>
                  <a:lnTo>
                    <a:pt x="172" y="115"/>
                  </a:lnTo>
                  <a:lnTo>
                    <a:pt x="172" y="120"/>
                  </a:lnTo>
                  <a:lnTo>
                    <a:pt x="172" y="120"/>
                  </a:lnTo>
                  <a:lnTo>
                    <a:pt x="172" y="120"/>
                  </a:lnTo>
                  <a:lnTo>
                    <a:pt x="168" y="120"/>
                  </a:lnTo>
                  <a:lnTo>
                    <a:pt x="168" y="120"/>
                  </a:lnTo>
                  <a:lnTo>
                    <a:pt x="163" y="120"/>
                  </a:lnTo>
                  <a:lnTo>
                    <a:pt x="163" y="120"/>
                  </a:lnTo>
                  <a:lnTo>
                    <a:pt x="158" y="120"/>
                  </a:lnTo>
                  <a:lnTo>
                    <a:pt x="158" y="125"/>
                  </a:lnTo>
                  <a:lnTo>
                    <a:pt x="158" y="125"/>
                  </a:lnTo>
                  <a:lnTo>
                    <a:pt x="158" y="125"/>
                  </a:lnTo>
                  <a:lnTo>
                    <a:pt x="153" y="125"/>
                  </a:lnTo>
                  <a:lnTo>
                    <a:pt x="153" y="125"/>
                  </a:lnTo>
                  <a:lnTo>
                    <a:pt x="153" y="125"/>
                  </a:lnTo>
                  <a:lnTo>
                    <a:pt x="153" y="125"/>
                  </a:lnTo>
                  <a:lnTo>
                    <a:pt x="148" y="125"/>
                  </a:lnTo>
                  <a:lnTo>
                    <a:pt x="148" y="130"/>
                  </a:lnTo>
                  <a:lnTo>
                    <a:pt x="144" y="130"/>
                  </a:lnTo>
                  <a:lnTo>
                    <a:pt x="144" y="130"/>
                  </a:lnTo>
                  <a:lnTo>
                    <a:pt x="144" y="130"/>
                  </a:lnTo>
                  <a:lnTo>
                    <a:pt x="144" y="130"/>
                  </a:lnTo>
                  <a:lnTo>
                    <a:pt x="139" y="130"/>
                  </a:lnTo>
                  <a:lnTo>
                    <a:pt x="139" y="130"/>
                  </a:lnTo>
                  <a:lnTo>
                    <a:pt x="139" y="130"/>
                  </a:lnTo>
                  <a:lnTo>
                    <a:pt x="139" y="135"/>
                  </a:lnTo>
                  <a:lnTo>
                    <a:pt x="134" y="135"/>
                  </a:lnTo>
                  <a:lnTo>
                    <a:pt x="134" y="135"/>
                  </a:lnTo>
                  <a:lnTo>
                    <a:pt x="129" y="135"/>
                  </a:lnTo>
                  <a:lnTo>
                    <a:pt x="129" y="135"/>
                  </a:lnTo>
                  <a:lnTo>
                    <a:pt x="129" y="135"/>
                  </a:lnTo>
                  <a:lnTo>
                    <a:pt x="129" y="135"/>
                  </a:lnTo>
                  <a:lnTo>
                    <a:pt x="124" y="135"/>
                  </a:lnTo>
                  <a:lnTo>
                    <a:pt x="124" y="135"/>
                  </a:lnTo>
                  <a:lnTo>
                    <a:pt x="124" y="135"/>
                  </a:lnTo>
                  <a:lnTo>
                    <a:pt x="124" y="135"/>
                  </a:lnTo>
                  <a:lnTo>
                    <a:pt x="120" y="135"/>
                  </a:lnTo>
                  <a:lnTo>
                    <a:pt x="120" y="135"/>
                  </a:lnTo>
                  <a:lnTo>
                    <a:pt x="120" y="135"/>
                  </a:lnTo>
                  <a:lnTo>
                    <a:pt x="120" y="135"/>
                  </a:lnTo>
                  <a:lnTo>
                    <a:pt x="110" y="135"/>
                  </a:lnTo>
                  <a:lnTo>
                    <a:pt x="110" y="139"/>
                  </a:lnTo>
                  <a:lnTo>
                    <a:pt x="110" y="139"/>
                  </a:lnTo>
                  <a:lnTo>
                    <a:pt x="110" y="139"/>
                  </a:lnTo>
                  <a:lnTo>
                    <a:pt x="105" y="139"/>
                  </a:lnTo>
                  <a:lnTo>
                    <a:pt x="105" y="139"/>
                  </a:lnTo>
                  <a:lnTo>
                    <a:pt x="96" y="139"/>
                  </a:lnTo>
                  <a:lnTo>
                    <a:pt x="96" y="139"/>
                  </a:lnTo>
                  <a:lnTo>
                    <a:pt x="91" y="139"/>
                  </a:lnTo>
                  <a:lnTo>
                    <a:pt x="91" y="139"/>
                  </a:lnTo>
                  <a:lnTo>
                    <a:pt x="81" y="139"/>
                  </a:lnTo>
                  <a:lnTo>
                    <a:pt x="81" y="139"/>
                  </a:lnTo>
                  <a:lnTo>
                    <a:pt x="76" y="139"/>
                  </a:lnTo>
                  <a:lnTo>
                    <a:pt x="76" y="139"/>
                  </a:lnTo>
                  <a:lnTo>
                    <a:pt x="67" y="139"/>
                  </a:lnTo>
                  <a:lnTo>
                    <a:pt x="67" y="139"/>
                  </a:lnTo>
                  <a:lnTo>
                    <a:pt x="67" y="139"/>
                  </a:lnTo>
                  <a:lnTo>
                    <a:pt x="67" y="144"/>
                  </a:lnTo>
                  <a:lnTo>
                    <a:pt x="62" y="144"/>
                  </a:lnTo>
                  <a:lnTo>
                    <a:pt x="62" y="144"/>
                  </a:lnTo>
                  <a:lnTo>
                    <a:pt x="62" y="144"/>
                  </a:lnTo>
                  <a:lnTo>
                    <a:pt x="62" y="144"/>
                  </a:lnTo>
                  <a:lnTo>
                    <a:pt x="62" y="144"/>
                  </a:lnTo>
                  <a:lnTo>
                    <a:pt x="62" y="144"/>
                  </a:lnTo>
                  <a:lnTo>
                    <a:pt x="52" y="144"/>
                  </a:lnTo>
                  <a:lnTo>
                    <a:pt x="52" y="144"/>
                  </a:lnTo>
                  <a:lnTo>
                    <a:pt x="48" y="144"/>
                  </a:lnTo>
                  <a:lnTo>
                    <a:pt x="48" y="149"/>
                  </a:lnTo>
                  <a:lnTo>
                    <a:pt x="48" y="149"/>
                  </a:lnTo>
                  <a:lnTo>
                    <a:pt x="48" y="149"/>
                  </a:lnTo>
                  <a:lnTo>
                    <a:pt x="38" y="149"/>
                  </a:lnTo>
                  <a:lnTo>
                    <a:pt x="38" y="154"/>
                  </a:lnTo>
                  <a:lnTo>
                    <a:pt x="28" y="154"/>
                  </a:lnTo>
                  <a:lnTo>
                    <a:pt x="28" y="154"/>
                  </a:lnTo>
                  <a:lnTo>
                    <a:pt x="24" y="154"/>
                  </a:lnTo>
                  <a:lnTo>
                    <a:pt x="24" y="154"/>
                  </a:lnTo>
                  <a:lnTo>
                    <a:pt x="24" y="154"/>
                  </a:lnTo>
                  <a:lnTo>
                    <a:pt x="24" y="154"/>
                  </a:lnTo>
                  <a:lnTo>
                    <a:pt x="19" y="154"/>
                  </a:lnTo>
                  <a:lnTo>
                    <a:pt x="19" y="154"/>
                  </a:lnTo>
                  <a:lnTo>
                    <a:pt x="19" y="154"/>
                  </a:lnTo>
                  <a:lnTo>
                    <a:pt x="19" y="154"/>
                  </a:lnTo>
                  <a:lnTo>
                    <a:pt x="14" y="154"/>
                  </a:lnTo>
                  <a:lnTo>
                    <a:pt x="14" y="154"/>
                  </a:lnTo>
                  <a:lnTo>
                    <a:pt x="9" y="154"/>
                  </a:lnTo>
                  <a:lnTo>
                    <a:pt x="9" y="154"/>
                  </a:lnTo>
                  <a:lnTo>
                    <a:pt x="9" y="154"/>
                  </a:lnTo>
                  <a:lnTo>
                    <a:pt x="9" y="154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0" y="168"/>
                  </a:lnTo>
                  <a:lnTo>
                    <a:pt x="1627" y="1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92"/>
            <p:cNvSpPr>
              <a:spLocks noChangeArrowheads="1"/>
            </p:cNvSpPr>
            <p:nvPr/>
          </p:nvSpPr>
          <p:spPr bwMode="auto">
            <a:xfrm>
              <a:off x="718195" y="3276600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653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93"/>
            <p:cNvSpPr>
              <a:spLocks noChangeArrowheads="1"/>
            </p:cNvSpPr>
            <p:nvPr/>
          </p:nvSpPr>
          <p:spPr bwMode="auto">
            <a:xfrm>
              <a:off x="1151582" y="3276600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533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94"/>
            <p:cNvSpPr>
              <a:spLocks noChangeArrowheads="1"/>
            </p:cNvSpPr>
            <p:nvPr/>
          </p:nvSpPr>
          <p:spPr bwMode="auto">
            <a:xfrm>
              <a:off x="1586557" y="3276600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463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4" name="Rectangle 95"/>
            <p:cNvSpPr>
              <a:spLocks noChangeArrowheads="1"/>
            </p:cNvSpPr>
            <p:nvPr/>
          </p:nvSpPr>
          <p:spPr bwMode="auto">
            <a:xfrm>
              <a:off x="2013595" y="3276600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423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5" name="Rectangle 96"/>
            <p:cNvSpPr>
              <a:spLocks noChangeArrowheads="1"/>
            </p:cNvSpPr>
            <p:nvPr/>
          </p:nvSpPr>
          <p:spPr bwMode="auto">
            <a:xfrm>
              <a:off x="2446982" y="3276600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398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6" name="Rectangle 97"/>
            <p:cNvSpPr>
              <a:spLocks noChangeArrowheads="1"/>
            </p:cNvSpPr>
            <p:nvPr/>
          </p:nvSpPr>
          <p:spPr bwMode="auto">
            <a:xfrm>
              <a:off x="2881957" y="3276600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378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7" name="Rectangle 98"/>
            <p:cNvSpPr>
              <a:spLocks noChangeArrowheads="1"/>
            </p:cNvSpPr>
            <p:nvPr/>
          </p:nvSpPr>
          <p:spPr bwMode="auto">
            <a:xfrm>
              <a:off x="3308995" y="3276600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362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9" name="Rectangle 100"/>
            <p:cNvSpPr>
              <a:spLocks noChangeArrowheads="1"/>
            </p:cNvSpPr>
            <p:nvPr/>
          </p:nvSpPr>
          <p:spPr bwMode="auto">
            <a:xfrm>
              <a:off x="772170" y="3429000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83</a:t>
              </a:r>
            </a:p>
          </p:txBody>
        </p:sp>
        <p:sp>
          <p:nvSpPr>
            <p:cNvPr id="3110" name="Rectangle 101"/>
            <p:cNvSpPr>
              <a:spLocks noChangeArrowheads="1"/>
            </p:cNvSpPr>
            <p:nvPr/>
          </p:nvSpPr>
          <p:spPr bwMode="auto">
            <a:xfrm>
              <a:off x="1205557" y="3429000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59</a:t>
              </a:r>
            </a:p>
          </p:txBody>
        </p:sp>
        <p:sp>
          <p:nvSpPr>
            <p:cNvPr id="3111" name="Rectangle 102"/>
            <p:cNvSpPr>
              <a:spLocks noChangeArrowheads="1"/>
            </p:cNvSpPr>
            <p:nvPr/>
          </p:nvSpPr>
          <p:spPr bwMode="auto">
            <a:xfrm>
              <a:off x="1640532" y="3429000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46</a:t>
              </a:r>
            </a:p>
          </p:txBody>
        </p:sp>
        <p:sp>
          <p:nvSpPr>
            <p:cNvPr id="3112" name="Rectangle 103"/>
            <p:cNvSpPr>
              <a:spLocks noChangeArrowheads="1"/>
            </p:cNvSpPr>
            <p:nvPr/>
          </p:nvSpPr>
          <p:spPr bwMode="auto">
            <a:xfrm>
              <a:off x="2067570" y="3429000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42</a:t>
              </a:r>
            </a:p>
          </p:txBody>
        </p:sp>
        <p:sp>
          <p:nvSpPr>
            <p:cNvPr id="3113" name="Rectangle 104"/>
            <p:cNvSpPr>
              <a:spLocks noChangeArrowheads="1"/>
            </p:cNvSpPr>
            <p:nvPr/>
          </p:nvSpPr>
          <p:spPr bwMode="auto">
            <a:xfrm>
              <a:off x="2500957" y="3429000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</a:p>
          </p:txBody>
        </p:sp>
        <p:sp>
          <p:nvSpPr>
            <p:cNvPr id="3114" name="Rectangle 105"/>
            <p:cNvSpPr>
              <a:spLocks noChangeArrowheads="1"/>
            </p:cNvSpPr>
            <p:nvPr/>
          </p:nvSpPr>
          <p:spPr bwMode="auto">
            <a:xfrm>
              <a:off x="2935932" y="3429000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36</a:t>
              </a:r>
            </a:p>
          </p:txBody>
        </p:sp>
        <p:sp>
          <p:nvSpPr>
            <p:cNvPr id="3115" name="Rectangle 106"/>
            <p:cNvSpPr>
              <a:spLocks noChangeArrowheads="1"/>
            </p:cNvSpPr>
            <p:nvPr/>
          </p:nvSpPr>
          <p:spPr bwMode="auto">
            <a:xfrm>
              <a:off x="3362970" y="3429000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33</a:t>
              </a:r>
            </a:p>
          </p:txBody>
        </p:sp>
        <p:sp>
          <p:nvSpPr>
            <p:cNvPr id="3117" name="Freeform 108"/>
            <p:cNvSpPr>
              <a:spLocks/>
            </p:cNvSpPr>
            <p:nvPr/>
          </p:nvSpPr>
          <p:spPr bwMode="auto">
            <a:xfrm>
              <a:off x="834725" y="2444755"/>
              <a:ext cx="2590800" cy="212725"/>
            </a:xfrm>
            <a:custGeom>
              <a:avLst/>
              <a:gdLst>
                <a:gd name="T0" fmla="*/ 3 w 340"/>
                <a:gd name="T1" fmla="*/ 27 h 28"/>
                <a:gd name="T2" fmla="*/ 5 w 340"/>
                <a:gd name="T3" fmla="*/ 27 h 28"/>
                <a:gd name="T4" fmla="*/ 7 w 340"/>
                <a:gd name="T5" fmla="*/ 27 h 28"/>
                <a:gd name="T6" fmla="*/ 12 w 340"/>
                <a:gd name="T7" fmla="*/ 26 h 28"/>
                <a:gd name="T8" fmla="*/ 14 w 340"/>
                <a:gd name="T9" fmla="*/ 26 h 28"/>
                <a:gd name="T10" fmla="*/ 18 w 340"/>
                <a:gd name="T11" fmla="*/ 25 h 28"/>
                <a:gd name="T12" fmla="*/ 23 w 340"/>
                <a:gd name="T13" fmla="*/ 25 h 28"/>
                <a:gd name="T14" fmla="*/ 26 w 340"/>
                <a:gd name="T15" fmla="*/ 24 h 28"/>
                <a:gd name="T16" fmla="*/ 28 w 340"/>
                <a:gd name="T17" fmla="*/ 24 h 28"/>
                <a:gd name="T18" fmla="*/ 30 w 340"/>
                <a:gd name="T19" fmla="*/ 24 h 28"/>
                <a:gd name="T20" fmla="*/ 32 w 340"/>
                <a:gd name="T21" fmla="*/ 23 h 28"/>
                <a:gd name="T22" fmla="*/ 34 w 340"/>
                <a:gd name="T23" fmla="*/ 23 h 28"/>
                <a:gd name="T24" fmla="*/ 37 w 340"/>
                <a:gd name="T25" fmla="*/ 22 h 28"/>
                <a:gd name="T26" fmla="*/ 39 w 340"/>
                <a:gd name="T27" fmla="*/ 21 h 28"/>
                <a:gd name="T28" fmla="*/ 41 w 340"/>
                <a:gd name="T29" fmla="*/ 19 h 28"/>
                <a:gd name="T30" fmla="*/ 46 w 340"/>
                <a:gd name="T31" fmla="*/ 18 h 28"/>
                <a:gd name="T32" fmla="*/ 47 w 340"/>
                <a:gd name="T33" fmla="*/ 17 h 28"/>
                <a:gd name="T34" fmla="*/ 50 w 340"/>
                <a:gd name="T35" fmla="*/ 17 h 28"/>
                <a:gd name="T36" fmla="*/ 52 w 340"/>
                <a:gd name="T37" fmla="*/ 16 h 28"/>
                <a:gd name="T38" fmla="*/ 57 w 340"/>
                <a:gd name="T39" fmla="*/ 16 h 28"/>
                <a:gd name="T40" fmla="*/ 59 w 340"/>
                <a:gd name="T41" fmla="*/ 15 h 28"/>
                <a:gd name="T42" fmla="*/ 62 w 340"/>
                <a:gd name="T43" fmla="*/ 15 h 28"/>
                <a:gd name="T44" fmla="*/ 65 w 340"/>
                <a:gd name="T45" fmla="*/ 15 h 28"/>
                <a:gd name="T46" fmla="*/ 68 w 340"/>
                <a:gd name="T47" fmla="*/ 15 h 28"/>
                <a:gd name="T48" fmla="*/ 72 w 340"/>
                <a:gd name="T49" fmla="*/ 13 h 28"/>
                <a:gd name="T50" fmla="*/ 75 w 340"/>
                <a:gd name="T51" fmla="*/ 13 h 28"/>
                <a:gd name="T52" fmla="*/ 81 w 340"/>
                <a:gd name="T53" fmla="*/ 12 h 28"/>
                <a:gd name="T54" fmla="*/ 85 w 340"/>
                <a:gd name="T55" fmla="*/ 11 h 28"/>
                <a:gd name="T56" fmla="*/ 88 w 340"/>
                <a:gd name="T57" fmla="*/ 11 h 28"/>
                <a:gd name="T58" fmla="*/ 93 w 340"/>
                <a:gd name="T59" fmla="*/ 11 h 28"/>
                <a:gd name="T60" fmla="*/ 95 w 340"/>
                <a:gd name="T61" fmla="*/ 9 h 28"/>
                <a:gd name="T62" fmla="*/ 99 w 340"/>
                <a:gd name="T63" fmla="*/ 9 h 28"/>
                <a:gd name="T64" fmla="*/ 103 w 340"/>
                <a:gd name="T65" fmla="*/ 8 h 28"/>
                <a:gd name="T66" fmla="*/ 108 w 340"/>
                <a:gd name="T67" fmla="*/ 7 h 28"/>
                <a:gd name="T68" fmla="*/ 111 w 340"/>
                <a:gd name="T69" fmla="*/ 7 h 28"/>
                <a:gd name="T70" fmla="*/ 116 w 340"/>
                <a:gd name="T71" fmla="*/ 6 h 28"/>
                <a:gd name="T72" fmla="*/ 121 w 340"/>
                <a:gd name="T73" fmla="*/ 6 h 28"/>
                <a:gd name="T74" fmla="*/ 125 w 340"/>
                <a:gd name="T75" fmla="*/ 5 h 28"/>
                <a:gd name="T76" fmla="*/ 127 w 340"/>
                <a:gd name="T77" fmla="*/ 5 h 28"/>
                <a:gd name="T78" fmla="*/ 131 w 340"/>
                <a:gd name="T79" fmla="*/ 4 h 28"/>
                <a:gd name="T80" fmla="*/ 139 w 340"/>
                <a:gd name="T81" fmla="*/ 4 h 28"/>
                <a:gd name="T82" fmla="*/ 142 w 340"/>
                <a:gd name="T83" fmla="*/ 3 h 28"/>
                <a:gd name="T84" fmla="*/ 146 w 340"/>
                <a:gd name="T85" fmla="*/ 3 h 28"/>
                <a:gd name="T86" fmla="*/ 155 w 340"/>
                <a:gd name="T87" fmla="*/ 3 h 28"/>
                <a:gd name="T88" fmla="*/ 160 w 340"/>
                <a:gd name="T89" fmla="*/ 3 h 28"/>
                <a:gd name="T90" fmla="*/ 178 w 340"/>
                <a:gd name="T91" fmla="*/ 3 h 28"/>
                <a:gd name="T92" fmla="*/ 187 w 340"/>
                <a:gd name="T93" fmla="*/ 2 h 28"/>
                <a:gd name="T94" fmla="*/ 195 w 340"/>
                <a:gd name="T95" fmla="*/ 2 h 28"/>
                <a:gd name="T96" fmla="*/ 198 w 340"/>
                <a:gd name="T97" fmla="*/ 2 h 28"/>
                <a:gd name="T98" fmla="*/ 205 w 340"/>
                <a:gd name="T99" fmla="*/ 2 h 28"/>
                <a:gd name="T100" fmla="*/ 219 w 340"/>
                <a:gd name="T101" fmla="*/ 2 h 28"/>
                <a:gd name="T102" fmla="*/ 237 w 340"/>
                <a:gd name="T103" fmla="*/ 1 h 28"/>
                <a:gd name="T104" fmla="*/ 248 w 340"/>
                <a:gd name="T105" fmla="*/ 1 h 28"/>
                <a:gd name="T106" fmla="*/ 257 w 340"/>
                <a:gd name="T107" fmla="*/ 1 h 28"/>
                <a:gd name="T108" fmla="*/ 266 w 340"/>
                <a:gd name="T109" fmla="*/ 1 h 28"/>
                <a:gd name="T110" fmla="*/ 273 w 340"/>
                <a:gd name="T111" fmla="*/ 1 h 28"/>
                <a:gd name="T112" fmla="*/ 281 w 340"/>
                <a:gd name="T113" fmla="*/ 0 h 28"/>
                <a:gd name="T114" fmla="*/ 287 w 340"/>
                <a:gd name="T115" fmla="*/ 0 h 28"/>
                <a:gd name="T116" fmla="*/ 291 w 340"/>
                <a:gd name="T117" fmla="*/ 0 h 28"/>
                <a:gd name="T118" fmla="*/ 314 w 340"/>
                <a:gd name="T119" fmla="*/ 0 h 28"/>
                <a:gd name="T120" fmla="*/ 334 w 340"/>
                <a:gd name="T12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0" h="28">
                  <a:moveTo>
                    <a:pt x="0" y="28"/>
                  </a:moveTo>
                  <a:lnTo>
                    <a:pt x="1" y="28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3" y="27"/>
                  </a:lnTo>
                  <a:lnTo>
                    <a:pt x="3" y="27"/>
                  </a:lnTo>
                  <a:lnTo>
                    <a:pt x="3" y="27"/>
                  </a:lnTo>
                  <a:lnTo>
                    <a:pt x="3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5" y="27"/>
                  </a:lnTo>
                  <a:lnTo>
                    <a:pt x="5" y="27"/>
                  </a:lnTo>
                  <a:lnTo>
                    <a:pt x="5" y="27"/>
                  </a:lnTo>
                  <a:lnTo>
                    <a:pt x="5" y="27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9" y="27"/>
                  </a:lnTo>
                  <a:lnTo>
                    <a:pt x="9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5" y="26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7" y="25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18" y="25"/>
                  </a:lnTo>
                  <a:lnTo>
                    <a:pt x="20" y="25"/>
                  </a:lnTo>
                  <a:lnTo>
                    <a:pt x="20" y="25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4" y="25"/>
                  </a:lnTo>
                  <a:lnTo>
                    <a:pt x="24" y="25"/>
                  </a:lnTo>
                  <a:lnTo>
                    <a:pt x="24" y="25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7" y="24"/>
                  </a:lnTo>
                  <a:lnTo>
                    <a:pt x="27" y="24"/>
                  </a:lnTo>
                  <a:lnTo>
                    <a:pt x="27" y="24"/>
                  </a:lnTo>
                  <a:lnTo>
                    <a:pt x="27" y="24"/>
                  </a:lnTo>
                  <a:lnTo>
                    <a:pt x="28" y="24"/>
                  </a:lnTo>
                  <a:lnTo>
                    <a:pt x="28" y="24"/>
                  </a:lnTo>
                  <a:lnTo>
                    <a:pt x="28" y="24"/>
                  </a:lnTo>
                  <a:lnTo>
                    <a:pt x="28" y="24"/>
                  </a:lnTo>
                  <a:lnTo>
                    <a:pt x="29" y="24"/>
                  </a:lnTo>
                  <a:lnTo>
                    <a:pt x="29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1" y="24"/>
                  </a:lnTo>
                  <a:lnTo>
                    <a:pt x="31" y="23"/>
                  </a:lnTo>
                  <a:lnTo>
                    <a:pt x="31" y="23"/>
                  </a:lnTo>
                  <a:lnTo>
                    <a:pt x="31" y="23"/>
                  </a:lnTo>
                  <a:lnTo>
                    <a:pt x="32" y="23"/>
                  </a:lnTo>
                  <a:lnTo>
                    <a:pt x="32" y="23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2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7" y="22"/>
                  </a:lnTo>
                  <a:lnTo>
                    <a:pt x="37" y="22"/>
                  </a:lnTo>
                  <a:lnTo>
                    <a:pt x="37" y="22"/>
                  </a:lnTo>
                  <a:lnTo>
                    <a:pt x="37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9" y="21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1" y="20"/>
                  </a:lnTo>
                  <a:lnTo>
                    <a:pt x="41" y="19"/>
                  </a:lnTo>
                  <a:lnTo>
                    <a:pt x="42" y="19"/>
                  </a:lnTo>
                  <a:lnTo>
                    <a:pt x="42" y="19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6" y="19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7" y="18"/>
                  </a:lnTo>
                  <a:lnTo>
                    <a:pt x="47" y="17"/>
                  </a:lnTo>
                  <a:lnTo>
                    <a:pt x="47" y="17"/>
                  </a:lnTo>
                  <a:lnTo>
                    <a:pt x="47" y="17"/>
                  </a:lnTo>
                  <a:lnTo>
                    <a:pt x="48" y="17"/>
                  </a:lnTo>
                  <a:lnTo>
                    <a:pt x="48" y="17"/>
                  </a:lnTo>
                  <a:lnTo>
                    <a:pt x="48" y="17"/>
                  </a:lnTo>
                  <a:lnTo>
                    <a:pt x="48" y="17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0" y="16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3" y="16"/>
                  </a:lnTo>
                  <a:lnTo>
                    <a:pt x="53" y="16"/>
                  </a:lnTo>
                  <a:lnTo>
                    <a:pt x="54" y="16"/>
                  </a:lnTo>
                  <a:lnTo>
                    <a:pt x="54" y="16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57" y="16"/>
                  </a:lnTo>
                  <a:lnTo>
                    <a:pt x="57" y="16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59" y="16"/>
                  </a:lnTo>
                  <a:lnTo>
                    <a:pt x="59" y="16"/>
                  </a:lnTo>
                  <a:lnTo>
                    <a:pt x="59" y="16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60" y="15"/>
                  </a:lnTo>
                  <a:lnTo>
                    <a:pt x="60" y="15"/>
                  </a:lnTo>
                  <a:lnTo>
                    <a:pt x="61" y="15"/>
                  </a:lnTo>
                  <a:lnTo>
                    <a:pt x="61" y="15"/>
                  </a:lnTo>
                  <a:lnTo>
                    <a:pt x="62" y="15"/>
                  </a:lnTo>
                  <a:lnTo>
                    <a:pt x="62" y="15"/>
                  </a:lnTo>
                  <a:lnTo>
                    <a:pt x="62" y="15"/>
                  </a:lnTo>
                  <a:lnTo>
                    <a:pt x="62" y="15"/>
                  </a:lnTo>
                  <a:lnTo>
                    <a:pt x="63" y="15"/>
                  </a:lnTo>
                  <a:lnTo>
                    <a:pt x="63" y="15"/>
                  </a:lnTo>
                  <a:lnTo>
                    <a:pt x="65" y="15"/>
                  </a:lnTo>
                  <a:lnTo>
                    <a:pt x="65" y="15"/>
                  </a:lnTo>
                  <a:lnTo>
                    <a:pt x="66" y="15"/>
                  </a:lnTo>
                  <a:lnTo>
                    <a:pt x="66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8" y="15"/>
                  </a:lnTo>
                  <a:lnTo>
                    <a:pt x="68" y="14"/>
                  </a:lnTo>
                  <a:lnTo>
                    <a:pt x="70" y="14"/>
                  </a:lnTo>
                  <a:lnTo>
                    <a:pt x="70" y="14"/>
                  </a:lnTo>
                  <a:lnTo>
                    <a:pt x="70" y="14"/>
                  </a:lnTo>
                  <a:lnTo>
                    <a:pt x="70" y="13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8" y="13"/>
                  </a:lnTo>
                  <a:lnTo>
                    <a:pt x="78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2" y="12"/>
                  </a:lnTo>
                  <a:lnTo>
                    <a:pt x="82" y="12"/>
                  </a:lnTo>
                  <a:lnTo>
                    <a:pt x="83" y="12"/>
                  </a:lnTo>
                  <a:lnTo>
                    <a:pt x="83" y="11"/>
                  </a:lnTo>
                  <a:lnTo>
                    <a:pt x="85" y="11"/>
                  </a:lnTo>
                  <a:lnTo>
                    <a:pt x="85" y="11"/>
                  </a:lnTo>
                  <a:lnTo>
                    <a:pt x="85" y="11"/>
                  </a:lnTo>
                  <a:lnTo>
                    <a:pt x="85" y="11"/>
                  </a:lnTo>
                  <a:lnTo>
                    <a:pt x="86" y="11"/>
                  </a:lnTo>
                  <a:lnTo>
                    <a:pt x="86" y="11"/>
                  </a:lnTo>
                  <a:lnTo>
                    <a:pt x="88" y="11"/>
                  </a:lnTo>
                  <a:lnTo>
                    <a:pt x="88" y="11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91" y="11"/>
                  </a:lnTo>
                  <a:lnTo>
                    <a:pt x="91" y="11"/>
                  </a:lnTo>
                  <a:lnTo>
                    <a:pt x="91" y="11"/>
                  </a:lnTo>
                  <a:lnTo>
                    <a:pt x="91" y="11"/>
                  </a:lnTo>
                  <a:lnTo>
                    <a:pt x="93" y="11"/>
                  </a:lnTo>
                  <a:lnTo>
                    <a:pt x="93" y="10"/>
                  </a:lnTo>
                  <a:lnTo>
                    <a:pt x="93" y="10"/>
                  </a:lnTo>
                  <a:lnTo>
                    <a:pt x="93" y="10"/>
                  </a:lnTo>
                  <a:lnTo>
                    <a:pt x="94" y="10"/>
                  </a:lnTo>
                  <a:lnTo>
                    <a:pt x="94" y="10"/>
                  </a:lnTo>
                  <a:lnTo>
                    <a:pt x="95" y="10"/>
                  </a:lnTo>
                  <a:lnTo>
                    <a:pt x="95" y="9"/>
                  </a:lnTo>
                  <a:lnTo>
                    <a:pt x="96" y="9"/>
                  </a:lnTo>
                  <a:lnTo>
                    <a:pt x="96" y="9"/>
                  </a:lnTo>
                  <a:lnTo>
                    <a:pt x="96" y="9"/>
                  </a:lnTo>
                  <a:lnTo>
                    <a:pt x="96" y="9"/>
                  </a:lnTo>
                  <a:lnTo>
                    <a:pt x="98" y="9"/>
                  </a:lnTo>
                  <a:lnTo>
                    <a:pt x="98" y="9"/>
                  </a:lnTo>
                  <a:lnTo>
                    <a:pt x="99" y="9"/>
                  </a:lnTo>
                  <a:lnTo>
                    <a:pt x="99" y="9"/>
                  </a:lnTo>
                  <a:lnTo>
                    <a:pt x="101" y="9"/>
                  </a:lnTo>
                  <a:lnTo>
                    <a:pt x="101" y="8"/>
                  </a:lnTo>
                  <a:lnTo>
                    <a:pt x="102" y="8"/>
                  </a:lnTo>
                  <a:lnTo>
                    <a:pt x="102" y="8"/>
                  </a:lnTo>
                  <a:lnTo>
                    <a:pt x="103" y="8"/>
                  </a:lnTo>
                  <a:lnTo>
                    <a:pt x="103" y="8"/>
                  </a:lnTo>
                  <a:lnTo>
                    <a:pt x="103" y="8"/>
                  </a:lnTo>
                  <a:lnTo>
                    <a:pt x="103" y="7"/>
                  </a:lnTo>
                  <a:lnTo>
                    <a:pt x="104" y="7"/>
                  </a:lnTo>
                  <a:lnTo>
                    <a:pt x="104" y="7"/>
                  </a:lnTo>
                  <a:lnTo>
                    <a:pt x="107" y="7"/>
                  </a:lnTo>
                  <a:lnTo>
                    <a:pt x="107" y="7"/>
                  </a:lnTo>
                  <a:lnTo>
                    <a:pt x="108" y="7"/>
                  </a:lnTo>
                  <a:lnTo>
                    <a:pt x="108" y="7"/>
                  </a:lnTo>
                  <a:lnTo>
                    <a:pt x="108" y="7"/>
                  </a:lnTo>
                  <a:lnTo>
                    <a:pt x="108" y="7"/>
                  </a:lnTo>
                  <a:lnTo>
                    <a:pt x="109" y="7"/>
                  </a:lnTo>
                  <a:lnTo>
                    <a:pt x="109" y="7"/>
                  </a:lnTo>
                  <a:lnTo>
                    <a:pt x="111" y="7"/>
                  </a:lnTo>
                  <a:lnTo>
                    <a:pt x="111" y="7"/>
                  </a:lnTo>
                  <a:lnTo>
                    <a:pt x="113" y="7"/>
                  </a:lnTo>
                  <a:lnTo>
                    <a:pt x="113" y="7"/>
                  </a:lnTo>
                  <a:lnTo>
                    <a:pt x="114" y="7"/>
                  </a:lnTo>
                  <a:lnTo>
                    <a:pt x="114" y="6"/>
                  </a:lnTo>
                  <a:lnTo>
                    <a:pt x="115" y="6"/>
                  </a:lnTo>
                  <a:lnTo>
                    <a:pt x="115" y="6"/>
                  </a:lnTo>
                  <a:lnTo>
                    <a:pt x="116" y="6"/>
                  </a:lnTo>
                  <a:lnTo>
                    <a:pt x="116" y="6"/>
                  </a:lnTo>
                  <a:lnTo>
                    <a:pt x="119" y="6"/>
                  </a:lnTo>
                  <a:lnTo>
                    <a:pt x="119" y="6"/>
                  </a:lnTo>
                  <a:lnTo>
                    <a:pt x="120" y="6"/>
                  </a:lnTo>
                  <a:lnTo>
                    <a:pt x="120" y="6"/>
                  </a:lnTo>
                  <a:lnTo>
                    <a:pt x="121" y="6"/>
                  </a:lnTo>
                  <a:lnTo>
                    <a:pt x="121" y="6"/>
                  </a:lnTo>
                  <a:lnTo>
                    <a:pt x="124" y="6"/>
                  </a:lnTo>
                  <a:lnTo>
                    <a:pt x="124" y="5"/>
                  </a:lnTo>
                  <a:lnTo>
                    <a:pt x="124" y="5"/>
                  </a:lnTo>
                  <a:lnTo>
                    <a:pt x="124" y="5"/>
                  </a:lnTo>
                  <a:lnTo>
                    <a:pt x="124" y="5"/>
                  </a:lnTo>
                  <a:lnTo>
                    <a:pt x="124" y="5"/>
                  </a:lnTo>
                  <a:lnTo>
                    <a:pt x="125" y="5"/>
                  </a:lnTo>
                  <a:lnTo>
                    <a:pt x="125" y="5"/>
                  </a:lnTo>
                  <a:lnTo>
                    <a:pt x="126" y="5"/>
                  </a:lnTo>
                  <a:lnTo>
                    <a:pt x="126" y="5"/>
                  </a:lnTo>
                  <a:lnTo>
                    <a:pt x="126" y="5"/>
                  </a:lnTo>
                  <a:lnTo>
                    <a:pt x="126" y="5"/>
                  </a:lnTo>
                  <a:lnTo>
                    <a:pt x="127" y="5"/>
                  </a:lnTo>
                  <a:lnTo>
                    <a:pt x="127" y="5"/>
                  </a:lnTo>
                  <a:lnTo>
                    <a:pt x="129" y="5"/>
                  </a:lnTo>
                  <a:lnTo>
                    <a:pt x="129" y="5"/>
                  </a:lnTo>
                  <a:lnTo>
                    <a:pt x="130" y="5"/>
                  </a:lnTo>
                  <a:lnTo>
                    <a:pt x="130" y="5"/>
                  </a:lnTo>
                  <a:lnTo>
                    <a:pt x="130" y="5"/>
                  </a:lnTo>
                  <a:lnTo>
                    <a:pt x="130" y="4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5" y="4"/>
                  </a:lnTo>
                  <a:lnTo>
                    <a:pt x="135" y="4"/>
                  </a:lnTo>
                  <a:lnTo>
                    <a:pt x="139" y="4"/>
                  </a:lnTo>
                  <a:lnTo>
                    <a:pt x="139" y="4"/>
                  </a:lnTo>
                  <a:lnTo>
                    <a:pt x="139" y="4"/>
                  </a:lnTo>
                  <a:lnTo>
                    <a:pt x="139" y="4"/>
                  </a:lnTo>
                  <a:lnTo>
                    <a:pt x="139" y="4"/>
                  </a:lnTo>
                  <a:lnTo>
                    <a:pt x="139" y="3"/>
                  </a:lnTo>
                  <a:lnTo>
                    <a:pt x="141" y="3"/>
                  </a:lnTo>
                  <a:lnTo>
                    <a:pt x="141" y="3"/>
                  </a:lnTo>
                  <a:lnTo>
                    <a:pt x="142" y="3"/>
                  </a:lnTo>
                  <a:lnTo>
                    <a:pt x="142" y="3"/>
                  </a:lnTo>
                  <a:lnTo>
                    <a:pt x="144" y="3"/>
                  </a:lnTo>
                  <a:lnTo>
                    <a:pt x="144" y="3"/>
                  </a:lnTo>
                  <a:lnTo>
                    <a:pt x="144" y="3"/>
                  </a:lnTo>
                  <a:lnTo>
                    <a:pt x="144" y="3"/>
                  </a:lnTo>
                  <a:lnTo>
                    <a:pt x="146" y="3"/>
                  </a:lnTo>
                  <a:lnTo>
                    <a:pt x="146" y="3"/>
                  </a:lnTo>
                  <a:lnTo>
                    <a:pt x="151" y="3"/>
                  </a:lnTo>
                  <a:lnTo>
                    <a:pt x="151" y="3"/>
                  </a:lnTo>
                  <a:lnTo>
                    <a:pt x="151" y="3"/>
                  </a:lnTo>
                  <a:lnTo>
                    <a:pt x="151" y="3"/>
                  </a:lnTo>
                  <a:lnTo>
                    <a:pt x="153" y="3"/>
                  </a:lnTo>
                  <a:lnTo>
                    <a:pt x="153" y="3"/>
                  </a:lnTo>
                  <a:lnTo>
                    <a:pt x="155" y="3"/>
                  </a:lnTo>
                  <a:lnTo>
                    <a:pt x="155" y="3"/>
                  </a:lnTo>
                  <a:lnTo>
                    <a:pt x="156" y="3"/>
                  </a:lnTo>
                  <a:lnTo>
                    <a:pt x="156" y="3"/>
                  </a:lnTo>
                  <a:lnTo>
                    <a:pt x="160" y="3"/>
                  </a:lnTo>
                  <a:lnTo>
                    <a:pt x="160" y="3"/>
                  </a:lnTo>
                  <a:lnTo>
                    <a:pt x="160" y="3"/>
                  </a:lnTo>
                  <a:lnTo>
                    <a:pt x="160" y="3"/>
                  </a:lnTo>
                  <a:lnTo>
                    <a:pt x="164" y="3"/>
                  </a:lnTo>
                  <a:lnTo>
                    <a:pt x="164" y="3"/>
                  </a:lnTo>
                  <a:lnTo>
                    <a:pt x="176" y="3"/>
                  </a:lnTo>
                  <a:lnTo>
                    <a:pt x="176" y="3"/>
                  </a:lnTo>
                  <a:lnTo>
                    <a:pt x="177" y="3"/>
                  </a:lnTo>
                  <a:lnTo>
                    <a:pt x="177" y="3"/>
                  </a:lnTo>
                  <a:lnTo>
                    <a:pt x="178" y="3"/>
                  </a:lnTo>
                  <a:lnTo>
                    <a:pt x="178" y="3"/>
                  </a:lnTo>
                  <a:lnTo>
                    <a:pt x="179" y="3"/>
                  </a:lnTo>
                  <a:lnTo>
                    <a:pt x="179" y="2"/>
                  </a:lnTo>
                  <a:lnTo>
                    <a:pt x="183" y="2"/>
                  </a:lnTo>
                  <a:lnTo>
                    <a:pt x="183" y="2"/>
                  </a:lnTo>
                  <a:lnTo>
                    <a:pt x="187" y="2"/>
                  </a:lnTo>
                  <a:lnTo>
                    <a:pt x="187" y="2"/>
                  </a:lnTo>
                  <a:lnTo>
                    <a:pt x="189" y="2"/>
                  </a:lnTo>
                  <a:lnTo>
                    <a:pt x="189" y="2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95" y="2"/>
                  </a:lnTo>
                  <a:lnTo>
                    <a:pt x="195" y="2"/>
                  </a:lnTo>
                  <a:lnTo>
                    <a:pt x="196" y="2"/>
                  </a:lnTo>
                  <a:lnTo>
                    <a:pt x="196" y="2"/>
                  </a:lnTo>
                  <a:lnTo>
                    <a:pt x="197" y="2"/>
                  </a:lnTo>
                  <a:lnTo>
                    <a:pt x="197" y="2"/>
                  </a:lnTo>
                  <a:lnTo>
                    <a:pt x="198" y="2"/>
                  </a:lnTo>
                  <a:lnTo>
                    <a:pt x="198" y="2"/>
                  </a:lnTo>
                  <a:lnTo>
                    <a:pt x="200" y="2"/>
                  </a:lnTo>
                  <a:lnTo>
                    <a:pt x="200" y="2"/>
                  </a:lnTo>
                  <a:lnTo>
                    <a:pt x="204" y="2"/>
                  </a:lnTo>
                  <a:lnTo>
                    <a:pt x="204" y="2"/>
                  </a:lnTo>
                  <a:lnTo>
                    <a:pt x="204" y="2"/>
                  </a:lnTo>
                  <a:lnTo>
                    <a:pt x="204" y="2"/>
                  </a:lnTo>
                  <a:lnTo>
                    <a:pt x="205" y="2"/>
                  </a:lnTo>
                  <a:lnTo>
                    <a:pt x="205" y="2"/>
                  </a:lnTo>
                  <a:lnTo>
                    <a:pt x="209" y="2"/>
                  </a:lnTo>
                  <a:lnTo>
                    <a:pt x="209" y="2"/>
                  </a:lnTo>
                  <a:lnTo>
                    <a:pt x="218" y="2"/>
                  </a:lnTo>
                  <a:lnTo>
                    <a:pt x="218" y="2"/>
                  </a:lnTo>
                  <a:lnTo>
                    <a:pt x="219" y="2"/>
                  </a:lnTo>
                  <a:lnTo>
                    <a:pt x="219" y="2"/>
                  </a:lnTo>
                  <a:lnTo>
                    <a:pt x="224" y="2"/>
                  </a:lnTo>
                  <a:lnTo>
                    <a:pt x="224" y="1"/>
                  </a:lnTo>
                  <a:lnTo>
                    <a:pt x="225" y="1"/>
                  </a:lnTo>
                  <a:lnTo>
                    <a:pt x="225" y="1"/>
                  </a:lnTo>
                  <a:lnTo>
                    <a:pt x="225" y="1"/>
                  </a:lnTo>
                  <a:lnTo>
                    <a:pt x="225" y="1"/>
                  </a:lnTo>
                  <a:lnTo>
                    <a:pt x="237" y="1"/>
                  </a:lnTo>
                  <a:lnTo>
                    <a:pt x="237" y="1"/>
                  </a:lnTo>
                  <a:lnTo>
                    <a:pt x="241" y="1"/>
                  </a:lnTo>
                  <a:lnTo>
                    <a:pt x="241" y="1"/>
                  </a:lnTo>
                  <a:lnTo>
                    <a:pt x="245" y="1"/>
                  </a:lnTo>
                  <a:lnTo>
                    <a:pt x="245" y="1"/>
                  </a:lnTo>
                  <a:lnTo>
                    <a:pt x="248" y="1"/>
                  </a:lnTo>
                  <a:lnTo>
                    <a:pt x="248" y="1"/>
                  </a:lnTo>
                  <a:lnTo>
                    <a:pt x="250" y="1"/>
                  </a:lnTo>
                  <a:lnTo>
                    <a:pt x="250" y="1"/>
                  </a:lnTo>
                  <a:lnTo>
                    <a:pt x="254" y="1"/>
                  </a:lnTo>
                  <a:lnTo>
                    <a:pt x="254" y="1"/>
                  </a:lnTo>
                  <a:lnTo>
                    <a:pt x="256" y="1"/>
                  </a:lnTo>
                  <a:lnTo>
                    <a:pt x="256" y="1"/>
                  </a:lnTo>
                  <a:lnTo>
                    <a:pt x="257" y="1"/>
                  </a:lnTo>
                  <a:lnTo>
                    <a:pt x="257" y="1"/>
                  </a:lnTo>
                  <a:lnTo>
                    <a:pt x="261" y="1"/>
                  </a:lnTo>
                  <a:lnTo>
                    <a:pt x="261" y="1"/>
                  </a:lnTo>
                  <a:lnTo>
                    <a:pt x="262" y="1"/>
                  </a:lnTo>
                  <a:lnTo>
                    <a:pt x="262" y="1"/>
                  </a:lnTo>
                  <a:lnTo>
                    <a:pt x="266" y="1"/>
                  </a:lnTo>
                  <a:lnTo>
                    <a:pt x="266" y="1"/>
                  </a:lnTo>
                  <a:lnTo>
                    <a:pt x="266" y="1"/>
                  </a:lnTo>
                  <a:lnTo>
                    <a:pt x="266" y="1"/>
                  </a:lnTo>
                  <a:lnTo>
                    <a:pt x="270" y="1"/>
                  </a:lnTo>
                  <a:lnTo>
                    <a:pt x="270" y="1"/>
                  </a:lnTo>
                  <a:lnTo>
                    <a:pt x="270" y="1"/>
                  </a:lnTo>
                  <a:lnTo>
                    <a:pt x="270" y="1"/>
                  </a:lnTo>
                  <a:lnTo>
                    <a:pt x="273" y="1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85" y="0"/>
                  </a:lnTo>
                  <a:lnTo>
                    <a:pt x="285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91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5" y="0"/>
                  </a:lnTo>
                  <a:lnTo>
                    <a:pt x="301" y="0"/>
                  </a:lnTo>
                  <a:lnTo>
                    <a:pt x="301" y="0"/>
                  </a:lnTo>
                  <a:lnTo>
                    <a:pt x="310" y="0"/>
                  </a:lnTo>
                  <a:lnTo>
                    <a:pt x="310" y="0"/>
                  </a:lnTo>
                  <a:lnTo>
                    <a:pt x="314" y="0"/>
                  </a:lnTo>
                  <a:lnTo>
                    <a:pt x="314" y="0"/>
                  </a:lnTo>
                  <a:lnTo>
                    <a:pt x="323" y="0"/>
                  </a:lnTo>
                  <a:lnTo>
                    <a:pt x="323" y="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34" y="0"/>
                  </a:lnTo>
                  <a:lnTo>
                    <a:pt x="334" y="0"/>
                  </a:lnTo>
                  <a:lnTo>
                    <a:pt x="335" y="0"/>
                  </a:lnTo>
                  <a:lnTo>
                    <a:pt x="335" y="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340" y="0"/>
                  </a:lnTo>
                  <a:lnTo>
                    <a:pt x="340" y="0"/>
                  </a:lnTo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8" name="Freeform 109"/>
            <p:cNvSpPr>
              <a:spLocks/>
            </p:cNvSpPr>
            <p:nvPr/>
          </p:nvSpPr>
          <p:spPr bwMode="auto">
            <a:xfrm>
              <a:off x="834725" y="2009780"/>
              <a:ext cx="2590800" cy="647700"/>
            </a:xfrm>
            <a:custGeom>
              <a:avLst/>
              <a:gdLst>
                <a:gd name="T0" fmla="*/ 1 w 340"/>
                <a:gd name="T1" fmla="*/ 85 h 85"/>
                <a:gd name="T2" fmla="*/ 3 w 340"/>
                <a:gd name="T3" fmla="*/ 82 h 85"/>
                <a:gd name="T4" fmla="*/ 4 w 340"/>
                <a:gd name="T5" fmla="*/ 78 h 85"/>
                <a:gd name="T6" fmla="*/ 6 w 340"/>
                <a:gd name="T7" fmla="*/ 72 h 85"/>
                <a:gd name="T8" fmla="*/ 6 w 340"/>
                <a:gd name="T9" fmla="*/ 69 h 85"/>
                <a:gd name="T10" fmla="*/ 12 w 340"/>
                <a:gd name="T11" fmla="*/ 69 h 85"/>
                <a:gd name="T12" fmla="*/ 14 w 340"/>
                <a:gd name="T13" fmla="*/ 66 h 85"/>
                <a:gd name="T14" fmla="*/ 14 w 340"/>
                <a:gd name="T15" fmla="*/ 66 h 85"/>
                <a:gd name="T16" fmla="*/ 16 w 340"/>
                <a:gd name="T17" fmla="*/ 63 h 85"/>
                <a:gd name="T18" fmla="*/ 17 w 340"/>
                <a:gd name="T19" fmla="*/ 60 h 85"/>
                <a:gd name="T20" fmla="*/ 18 w 340"/>
                <a:gd name="T21" fmla="*/ 56 h 85"/>
                <a:gd name="T22" fmla="*/ 23 w 340"/>
                <a:gd name="T23" fmla="*/ 56 h 85"/>
                <a:gd name="T24" fmla="*/ 25 w 340"/>
                <a:gd name="T25" fmla="*/ 56 h 85"/>
                <a:gd name="T26" fmla="*/ 26 w 340"/>
                <a:gd name="T27" fmla="*/ 56 h 85"/>
                <a:gd name="T28" fmla="*/ 30 w 340"/>
                <a:gd name="T29" fmla="*/ 53 h 85"/>
                <a:gd name="T30" fmla="*/ 33 w 340"/>
                <a:gd name="T31" fmla="*/ 50 h 85"/>
                <a:gd name="T32" fmla="*/ 36 w 340"/>
                <a:gd name="T33" fmla="*/ 47 h 85"/>
                <a:gd name="T34" fmla="*/ 36 w 340"/>
                <a:gd name="T35" fmla="*/ 47 h 85"/>
                <a:gd name="T36" fmla="*/ 37 w 340"/>
                <a:gd name="T37" fmla="*/ 47 h 85"/>
                <a:gd name="T38" fmla="*/ 43 w 340"/>
                <a:gd name="T39" fmla="*/ 47 h 85"/>
                <a:gd name="T40" fmla="*/ 46 w 340"/>
                <a:gd name="T41" fmla="*/ 41 h 85"/>
                <a:gd name="T42" fmla="*/ 71 w 340"/>
                <a:gd name="T43" fmla="*/ 38 h 85"/>
                <a:gd name="T44" fmla="*/ 74 w 340"/>
                <a:gd name="T45" fmla="*/ 38 h 85"/>
                <a:gd name="T46" fmla="*/ 77 w 340"/>
                <a:gd name="T47" fmla="*/ 34 h 85"/>
                <a:gd name="T48" fmla="*/ 77 w 340"/>
                <a:gd name="T49" fmla="*/ 28 h 85"/>
                <a:gd name="T50" fmla="*/ 80 w 340"/>
                <a:gd name="T51" fmla="*/ 25 h 85"/>
                <a:gd name="T52" fmla="*/ 83 w 340"/>
                <a:gd name="T53" fmla="*/ 22 h 85"/>
                <a:gd name="T54" fmla="*/ 85 w 340"/>
                <a:gd name="T55" fmla="*/ 22 h 85"/>
                <a:gd name="T56" fmla="*/ 93 w 340"/>
                <a:gd name="T57" fmla="*/ 19 h 85"/>
                <a:gd name="T58" fmla="*/ 96 w 340"/>
                <a:gd name="T59" fmla="*/ 19 h 85"/>
                <a:gd name="T60" fmla="*/ 113 w 340"/>
                <a:gd name="T61" fmla="*/ 19 h 85"/>
                <a:gd name="T62" fmla="*/ 119 w 340"/>
                <a:gd name="T63" fmla="*/ 16 h 85"/>
                <a:gd name="T64" fmla="*/ 123 w 340"/>
                <a:gd name="T65" fmla="*/ 13 h 85"/>
                <a:gd name="T66" fmla="*/ 141 w 340"/>
                <a:gd name="T67" fmla="*/ 13 h 85"/>
                <a:gd name="T68" fmla="*/ 165 w 340"/>
                <a:gd name="T69" fmla="*/ 9 h 85"/>
                <a:gd name="T70" fmla="*/ 214 w 340"/>
                <a:gd name="T71" fmla="*/ 9 h 85"/>
                <a:gd name="T72" fmla="*/ 220 w 340"/>
                <a:gd name="T73" fmla="*/ 6 h 85"/>
                <a:gd name="T74" fmla="*/ 227 w 340"/>
                <a:gd name="T75" fmla="*/ 6 h 85"/>
                <a:gd name="T76" fmla="*/ 236 w 340"/>
                <a:gd name="T77" fmla="*/ 6 h 85"/>
                <a:gd name="T78" fmla="*/ 241 w 340"/>
                <a:gd name="T79" fmla="*/ 3 h 85"/>
                <a:gd name="T80" fmla="*/ 244 w 340"/>
                <a:gd name="T81" fmla="*/ 0 h 85"/>
                <a:gd name="T82" fmla="*/ 302 w 340"/>
                <a:gd name="T83" fmla="*/ 0 h 85"/>
                <a:gd name="T84" fmla="*/ 309 w 340"/>
                <a:gd name="T85" fmla="*/ 0 h 85"/>
                <a:gd name="T86" fmla="*/ 310 w 340"/>
                <a:gd name="T87" fmla="*/ 0 h 85"/>
                <a:gd name="T88" fmla="*/ 340 w 340"/>
                <a:gd name="T8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0" h="85">
                  <a:moveTo>
                    <a:pt x="0" y="85"/>
                  </a:moveTo>
                  <a:lnTo>
                    <a:pt x="1" y="85"/>
                  </a:lnTo>
                  <a:lnTo>
                    <a:pt x="1" y="82"/>
                  </a:lnTo>
                  <a:lnTo>
                    <a:pt x="3" y="82"/>
                  </a:lnTo>
                  <a:lnTo>
                    <a:pt x="3" y="78"/>
                  </a:lnTo>
                  <a:lnTo>
                    <a:pt x="4" y="78"/>
                  </a:lnTo>
                  <a:lnTo>
                    <a:pt x="4" y="72"/>
                  </a:lnTo>
                  <a:lnTo>
                    <a:pt x="6" y="72"/>
                  </a:lnTo>
                  <a:lnTo>
                    <a:pt x="6" y="69"/>
                  </a:lnTo>
                  <a:lnTo>
                    <a:pt x="6" y="69"/>
                  </a:lnTo>
                  <a:lnTo>
                    <a:pt x="6" y="69"/>
                  </a:lnTo>
                  <a:lnTo>
                    <a:pt x="12" y="69"/>
                  </a:lnTo>
                  <a:lnTo>
                    <a:pt x="12" y="66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4" y="63"/>
                  </a:lnTo>
                  <a:lnTo>
                    <a:pt x="16" y="63"/>
                  </a:lnTo>
                  <a:lnTo>
                    <a:pt x="16" y="60"/>
                  </a:lnTo>
                  <a:lnTo>
                    <a:pt x="17" y="60"/>
                  </a:lnTo>
                  <a:lnTo>
                    <a:pt x="17" y="56"/>
                  </a:lnTo>
                  <a:lnTo>
                    <a:pt x="18" y="56"/>
                  </a:lnTo>
                  <a:lnTo>
                    <a:pt x="18" y="56"/>
                  </a:lnTo>
                  <a:lnTo>
                    <a:pt x="23" y="56"/>
                  </a:lnTo>
                  <a:lnTo>
                    <a:pt x="23" y="56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6" y="56"/>
                  </a:lnTo>
                  <a:lnTo>
                    <a:pt x="26" y="53"/>
                  </a:lnTo>
                  <a:lnTo>
                    <a:pt x="30" y="53"/>
                  </a:lnTo>
                  <a:lnTo>
                    <a:pt x="30" y="50"/>
                  </a:lnTo>
                  <a:lnTo>
                    <a:pt x="33" y="50"/>
                  </a:lnTo>
                  <a:lnTo>
                    <a:pt x="33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7" y="47"/>
                  </a:lnTo>
                  <a:lnTo>
                    <a:pt x="37" y="47"/>
                  </a:lnTo>
                  <a:lnTo>
                    <a:pt x="43" y="47"/>
                  </a:lnTo>
                  <a:lnTo>
                    <a:pt x="43" y="41"/>
                  </a:lnTo>
                  <a:lnTo>
                    <a:pt x="46" y="41"/>
                  </a:lnTo>
                  <a:lnTo>
                    <a:pt x="46" y="38"/>
                  </a:lnTo>
                  <a:lnTo>
                    <a:pt x="71" y="38"/>
                  </a:lnTo>
                  <a:lnTo>
                    <a:pt x="71" y="38"/>
                  </a:lnTo>
                  <a:lnTo>
                    <a:pt x="74" y="38"/>
                  </a:lnTo>
                  <a:lnTo>
                    <a:pt x="74" y="34"/>
                  </a:lnTo>
                  <a:lnTo>
                    <a:pt x="77" y="34"/>
                  </a:lnTo>
                  <a:lnTo>
                    <a:pt x="77" y="28"/>
                  </a:lnTo>
                  <a:lnTo>
                    <a:pt x="77" y="28"/>
                  </a:lnTo>
                  <a:lnTo>
                    <a:pt x="77" y="25"/>
                  </a:lnTo>
                  <a:lnTo>
                    <a:pt x="80" y="25"/>
                  </a:lnTo>
                  <a:lnTo>
                    <a:pt x="80" y="22"/>
                  </a:lnTo>
                  <a:lnTo>
                    <a:pt x="83" y="22"/>
                  </a:lnTo>
                  <a:lnTo>
                    <a:pt x="83" y="22"/>
                  </a:lnTo>
                  <a:lnTo>
                    <a:pt x="85" y="22"/>
                  </a:lnTo>
                  <a:lnTo>
                    <a:pt x="85" y="19"/>
                  </a:lnTo>
                  <a:lnTo>
                    <a:pt x="93" y="19"/>
                  </a:lnTo>
                  <a:lnTo>
                    <a:pt x="93" y="19"/>
                  </a:lnTo>
                  <a:lnTo>
                    <a:pt x="96" y="19"/>
                  </a:lnTo>
                  <a:lnTo>
                    <a:pt x="96" y="19"/>
                  </a:lnTo>
                  <a:lnTo>
                    <a:pt x="113" y="19"/>
                  </a:lnTo>
                  <a:lnTo>
                    <a:pt x="113" y="16"/>
                  </a:lnTo>
                  <a:lnTo>
                    <a:pt x="119" y="16"/>
                  </a:lnTo>
                  <a:lnTo>
                    <a:pt x="119" y="13"/>
                  </a:lnTo>
                  <a:lnTo>
                    <a:pt x="123" y="13"/>
                  </a:lnTo>
                  <a:lnTo>
                    <a:pt x="123" y="13"/>
                  </a:lnTo>
                  <a:lnTo>
                    <a:pt x="141" y="13"/>
                  </a:lnTo>
                  <a:lnTo>
                    <a:pt x="141" y="9"/>
                  </a:lnTo>
                  <a:lnTo>
                    <a:pt x="165" y="9"/>
                  </a:lnTo>
                  <a:lnTo>
                    <a:pt x="165" y="9"/>
                  </a:lnTo>
                  <a:lnTo>
                    <a:pt x="214" y="9"/>
                  </a:lnTo>
                  <a:lnTo>
                    <a:pt x="214" y="6"/>
                  </a:lnTo>
                  <a:lnTo>
                    <a:pt x="220" y="6"/>
                  </a:lnTo>
                  <a:lnTo>
                    <a:pt x="220" y="6"/>
                  </a:lnTo>
                  <a:lnTo>
                    <a:pt x="227" y="6"/>
                  </a:lnTo>
                  <a:lnTo>
                    <a:pt x="227" y="6"/>
                  </a:lnTo>
                  <a:lnTo>
                    <a:pt x="236" y="6"/>
                  </a:lnTo>
                  <a:lnTo>
                    <a:pt x="236" y="3"/>
                  </a:lnTo>
                  <a:lnTo>
                    <a:pt x="241" y="3"/>
                  </a:lnTo>
                  <a:lnTo>
                    <a:pt x="241" y="0"/>
                  </a:lnTo>
                  <a:lnTo>
                    <a:pt x="244" y="0"/>
                  </a:lnTo>
                  <a:lnTo>
                    <a:pt x="244" y="0"/>
                  </a:lnTo>
                  <a:lnTo>
                    <a:pt x="302" y="0"/>
                  </a:lnTo>
                  <a:lnTo>
                    <a:pt x="302" y="0"/>
                  </a:lnTo>
                  <a:lnTo>
                    <a:pt x="309" y="0"/>
                  </a:lnTo>
                  <a:lnTo>
                    <a:pt x="309" y="0"/>
                  </a:lnTo>
                  <a:lnTo>
                    <a:pt x="310" y="0"/>
                  </a:lnTo>
                  <a:lnTo>
                    <a:pt x="310" y="0"/>
                  </a:lnTo>
                  <a:lnTo>
                    <a:pt x="340" y="0"/>
                  </a:lnTo>
                  <a:lnTo>
                    <a:pt x="340" y="0"/>
                  </a:lnTo>
                </a:path>
              </a:pathLst>
            </a:custGeom>
            <a:noFill/>
            <a:ln w="158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45"/>
            <p:cNvSpPr>
              <a:spLocks noChangeArrowheads="1"/>
            </p:cNvSpPr>
            <p:nvPr/>
          </p:nvSpPr>
          <p:spPr bwMode="auto">
            <a:xfrm>
              <a:off x="381000" y="3276600"/>
              <a:ext cx="25648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none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53"/>
            <p:cNvSpPr>
              <a:spLocks noChangeArrowheads="1"/>
            </p:cNvSpPr>
            <p:nvPr/>
          </p:nvSpPr>
          <p:spPr bwMode="auto">
            <a:xfrm>
              <a:off x="381001" y="3429000"/>
              <a:ext cx="177304" cy="161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EB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742331" y="424538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NRM</a:t>
              </a:r>
              <a:endParaRPr lang="en-US" dirty="0"/>
            </a:p>
          </p:txBody>
        </p:sp>
        <p:sp>
          <p:nvSpPr>
            <p:cNvPr id="116" name="Line 134">
              <a:extLst>
                <a:ext uri="{FF2B5EF4-FFF2-40B4-BE49-F238E27FC236}">
                  <a16:creationId xmlns:a16="http://schemas.microsoft.com/office/drawing/2014/main" id="{D4A93781-CA59-3E48-BEB2-0950D658D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9480" y="1002387"/>
              <a:ext cx="135876" cy="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9959" tIns="39979" rIns="79959" bIns="39979" numCol="1" anchor="t" anchorCtr="0" compatLnSpc="1">
              <a:prstTxWarp prst="textNoShape">
                <a:avLst/>
              </a:prstTxWarp>
            </a:bodyPr>
            <a:lstStyle/>
            <a:p>
              <a:endParaRPr lang="en-US" sz="1574"/>
            </a:p>
          </p:txBody>
        </p:sp>
        <p:sp>
          <p:nvSpPr>
            <p:cNvPr id="117" name="Line 135">
              <a:extLst>
                <a:ext uri="{FF2B5EF4-FFF2-40B4-BE49-F238E27FC236}">
                  <a16:creationId xmlns:a16="http://schemas.microsoft.com/office/drawing/2014/main" id="{CD718E05-CB24-1A40-A700-902B17594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9480" y="1143539"/>
              <a:ext cx="135876" cy="0"/>
            </a:xfrm>
            <a:prstGeom prst="line">
              <a:avLst/>
            </a:prstGeom>
            <a:noFill/>
            <a:ln w="158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9959" tIns="39979" rIns="79959" bIns="39979" numCol="1" anchor="t" anchorCtr="0" compatLnSpc="1">
              <a:prstTxWarp prst="textNoShape">
                <a:avLst/>
              </a:prstTxWarp>
            </a:bodyPr>
            <a:lstStyle/>
            <a:p>
              <a:endParaRPr lang="en-US" sz="1574"/>
            </a:p>
          </p:txBody>
        </p:sp>
        <p:sp>
          <p:nvSpPr>
            <p:cNvPr id="118" name="Rectangle 137">
              <a:extLst>
                <a:ext uri="{FF2B5EF4-FFF2-40B4-BE49-F238E27FC236}">
                  <a16:creationId xmlns:a16="http://schemas.microsoft.com/office/drawing/2014/main" id="{E4B0B812-F7DF-8940-88E2-76D802209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0829" y="954064"/>
              <a:ext cx="469071" cy="176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99551"/>
              <a:r>
                <a:rPr lang="en-US" altLang="en-US" sz="962" dirty="0">
                  <a:solidFill>
                    <a:srgbClr val="000000"/>
                  </a:solidFill>
                </a:rPr>
                <a:t>NONE</a:t>
              </a:r>
              <a:endParaRPr lang="en-US" altLang="en-US" sz="1574" dirty="0"/>
            </a:p>
          </p:txBody>
        </p:sp>
        <p:sp>
          <p:nvSpPr>
            <p:cNvPr id="119" name="Rectangle 138">
              <a:extLst>
                <a:ext uri="{FF2B5EF4-FFF2-40B4-BE49-F238E27FC236}">
                  <a16:creationId xmlns:a16="http://schemas.microsoft.com/office/drawing/2014/main" id="{950E34F8-59C2-C34A-A756-9228E14EA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0829" y="1093947"/>
              <a:ext cx="1167255" cy="172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99551"/>
              <a:r>
                <a:rPr lang="en-US" altLang="en-US" sz="962" dirty="0">
                  <a:solidFill>
                    <a:srgbClr val="000000"/>
                  </a:solidFill>
                </a:rPr>
                <a:t>EB (no SOS/VOD)</a:t>
              </a:r>
              <a:endParaRPr lang="en-US" altLang="en-US" sz="1574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2819400" y="2479122"/>
              <a:ext cx="815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p&lt;0.001</a:t>
              </a:r>
              <a:endParaRPr lang="en-US" sz="1200" dirty="0"/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8F3618EB-F3A4-4241-A75D-983C674A62EF}"/>
              </a:ext>
            </a:extLst>
          </p:cNvPr>
          <p:cNvGrpSpPr/>
          <p:nvPr/>
        </p:nvGrpSpPr>
        <p:grpSpPr>
          <a:xfrm>
            <a:off x="3819942" y="4014121"/>
            <a:ext cx="3221568" cy="2590688"/>
            <a:chOff x="1108470" y="3743723"/>
            <a:chExt cx="3612919" cy="3127031"/>
          </a:xfrm>
        </p:grpSpPr>
        <p:sp>
          <p:nvSpPr>
            <p:cNvPr id="3186" name="Rectangle 144"/>
            <p:cNvSpPr>
              <a:spLocks noChangeArrowheads="1"/>
            </p:cNvSpPr>
            <p:nvPr/>
          </p:nvSpPr>
          <p:spPr bwMode="auto">
            <a:xfrm rot="16200000">
              <a:off x="1320458" y="3863226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3" name="Rectangle 115"/>
            <p:cNvSpPr>
              <a:spLocks noChangeArrowheads="1"/>
            </p:cNvSpPr>
            <p:nvPr/>
          </p:nvSpPr>
          <p:spPr bwMode="auto">
            <a:xfrm>
              <a:off x="2180332" y="6365444"/>
              <a:ext cx="17430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Time After Day 28 (Months)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4" name="Line 116"/>
            <p:cNvSpPr>
              <a:spLocks noChangeShapeType="1"/>
            </p:cNvSpPr>
            <p:nvPr/>
          </p:nvSpPr>
          <p:spPr bwMode="auto">
            <a:xfrm>
              <a:off x="1756470" y="6033657"/>
              <a:ext cx="25908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5" name="Line 117"/>
            <p:cNvSpPr>
              <a:spLocks noChangeShapeType="1"/>
            </p:cNvSpPr>
            <p:nvPr/>
          </p:nvSpPr>
          <p:spPr bwMode="auto">
            <a:xfrm>
              <a:off x="1756470" y="6033657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6" name="Line 118"/>
            <p:cNvSpPr>
              <a:spLocks noChangeShapeType="1"/>
            </p:cNvSpPr>
            <p:nvPr/>
          </p:nvSpPr>
          <p:spPr bwMode="auto">
            <a:xfrm>
              <a:off x="2189857" y="6033657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7" name="Line 119"/>
            <p:cNvSpPr>
              <a:spLocks noChangeShapeType="1"/>
            </p:cNvSpPr>
            <p:nvPr/>
          </p:nvSpPr>
          <p:spPr bwMode="auto">
            <a:xfrm>
              <a:off x="2624832" y="6033657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9" name="Line 120"/>
            <p:cNvSpPr>
              <a:spLocks noChangeShapeType="1"/>
            </p:cNvSpPr>
            <p:nvPr/>
          </p:nvSpPr>
          <p:spPr bwMode="auto">
            <a:xfrm>
              <a:off x="3051870" y="6033657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0" name="Line 121"/>
            <p:cNvSpPr>
              <a:spLocks noChangeShapeType="1"/>
            </p:cNvSpPr>
            <p:nvPr/>
          </p:nvSpPr>
          <p:spPr bwMode="auto">
            <a:xfrm>
              <a:off x="3485257" y="6033657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1" name="Line 122"/>
            <p:cNvSpPr>
              <a:spLocks noChangeShapeType="1"/>
            </p:cNvSpPr>
            <p:nvPr/>
          </p:nvSpPr>
          <p:spPr bwMode="auto">
            <a:xfrm>
              <a:off x="3920232" y="6033657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2" name="Line 123"/>
            <p:cNvSpPr>
              <a:spLocks noChangeShapeType="1"/>
            </p:cNvSpPr>
            <p:nvPr/>
          </p:nvSpPr>
          <p:spPr bwMode="auto">
            <a:xfrm>
              <a:off x="4347270" y="6033657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3" name="Rectangle 124"/>
            <p:cNvSpPr>
              <a:spLocks noChangeArrowheads="1"/>
            </p:cNvSpPr>
            <p:nvPr/>
          </p:nvSpPr>
          <p:spPr bwMode="auto">
            <a:xfrm>
              <a:off x="1680270" y="6179707"/>
              <a:ext cx="1524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4" name="Rectangle 125"/>
            <p:cNvSpPr>
              <a:spLocks noChangeArrowheads="1"/>
            </p:cNvSpPr>
            <p:nvPr/>
          </p:nvSpPr>
          <p:spPr bwMode="auto">
            <a:xfrm>
              <a:off x="2113657" y="6179707"/>
              <a:ext cx="1524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5" name="Rectangle 126"/>
            <p:cNvSpPr>
              <a:spLocks noChangeArrowheads="1"/>
            </p:cNvSpPr>
            <p:nvPr/>
          </p:nvSpPr>
          <p:spPr bwMode="auto">
            <a:xfrm>
              <a:off x="2548632" y="6179707"/>
              <a:ext cx="1524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8" name="Rectangle 127"/>
            <p:cNvSpPr>
              <a:spLocks noChangeArrowheads="1"/>
            </p:cNvSpPr>
            <p:nvPr/>
          </p:nvSpPr>
          <p:spPr bwMode="auto">
            <a:xfrm>
              <a:off x="2934395" y="6179707"/>
              <a:ext cx="2349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9" name="Rectangle 128"/>
            <p:cNvSpPr>
              <a:spLocks noChangeArrowheads="1"/>
            </p:cNvSpPr>
            <p:nvPr/>
          </p:nvSpPr>
          <p:spPr bwMode="auto">
            <a:xfrm>
              <a:off x="3367782" y="6179707"/>
              <a:ext cx="2349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0" name="Rectangle 129"/>
            <p:cNvSpPr>
              <a:spLocks noChangeArrowheads="1"/>
            </p:cNvSpPr>
            <p:nvPr/>
          </p:nvSpPr>
          <p:spPr bwMode="auto">
            <a:xfrm>
              <a:off x="3802757" y="6179707"/>
              <a:ext cx="2349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1" name="Rectangle 130"/>
            <p:cNvSpPr>
              <a:spLocks noChangeArrowheads="1"/>
            </p:cNvSpPr>
            <p:nvPr/>
          </p:nvSpPr>
          <p:spPr bwMode="auto">
            <a:xfrm>
              <a:off x="4229795" y="6179707"/>
              <a:ext cx="2349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2" name="Rectangle 131"/>
            <p:cNvSpPr>
              <a:spLocks noChangeArrowheads="1"/>
            </p:cNvSpPr>
            <p:nvPr/>
          </p:nvSpPr>
          <p:spPr bwMode="auto">
            <a:xfrm rot="16200000">
              <a:off x="590152" y="4882718"/>
              <a:ext cx="1219200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Survival Probability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3" name="Line 132"/>
            <p:cNvSpPr>
              <a:spLocks noChangeShapeType="1"/>
            </p:cNvSpPr>
            <p:nvPr/>
          </p:nvSpPr>
          <p:spPr bwMode="auto">
            <a:xfrm flipV="1">
              <a:off x="1656457" y="3968319"/>
              <a:ext cx="0" cy="198913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" name="Line 133"/>
            <p:cNvSpPr>
              <a:spLocks noChangeShapeType="1"/>
            </p:cNvSpPr>
            <p:nvPr/>
          </p:nvSpPr>
          <p:spPr bwMode="auto">
            <a:xfrm flipH="1">
              <a:off x="1580257" y="5957457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" name="Line 134"/>
            <p:cNvSpPr>
              <a:spLocks noChangeShapeType="1"/>
            </p:cNvSpPr>
            <p:nvPr/>
          </p:nvSpPr>
          <p:spPr bwMode="auto">
            <a:xfrm flipH="1">
              <a:off x="1580257" y="5562169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" name="Line 135"/>
            <p:cNvSpPr>
              <a:spLocks noChangeShapeType="1"/>
            </p:cNvSpPr>
            <p:nvPr/>
          </p:nvSpPr>
          <p:spPr bwMode="auto">
            <a:xfrm flipH="1">
              <a:off x="1580257" y="5165294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" name="Line 136"/>
            <p:cNvSpPr>
              <a:spLocks noChangeShapeType="1"/>
            </p:cNvSpPr>
            <p:nvPr/>
          </p:nvSpPr>
          <p:spPr bwMode="auto">
            <a:xfrm flipH="1">
              <a:off x="1580257" y="4762069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" name="Line 137"/>
            <p:cNvSpPr>
              <a:spLocks noChangeShapeType="1"/>
            </p:cNvSpPr>
            <p:nvPr/>
          </p:nvSpPr>
          <p:spPr bwMode="auto">
            <a:xfrm flipH="1">
              <a:off x="1580257" y="4365194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" name="Line 138"/>
            <p:cNvSpPr>
              <a:spLocks noChangeShapeType="1"/>
            </p:cNvSpPr>
            <p:nvPr/>
          </p:nvSpPr>
          <p:spPr bwMode="auto">
            <a:xfrm flipH="1">
              <a:off x="1580257" y="3968319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0" name="Rectangle 139"/>
            <p:cNvSpPr>
              <a:spLocks noChangeArrowheads="1"/>
            </p:cNvSpPr>
            <p:nvPr/>
          </p:nvSpPr>
          <p:spPr bwMode="auto">
            <a:xfrm rot="16200000">
              <a:off x="1310382" y="5857444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1" name="Rectangle 140"/>
            <p:cNvSpPr>
              <a:spLocks noChangeArrowheads="1"/>
            </p:cNvSpPr>
            <p:nvPr/>
          </p:nvSpPr>
          <p:spPr bwMode="auto">
            <a:xfrm rot="16200000">
              <a:off x="1310382" y="5460569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3" name="Rectangle 141"/>
            <p:cNvSpPr>
              <a:spLocks noChangeArrowheads="1"/>
            </p:cNvSpPr>
            <p:nvPr/>
          </p:nvSpPr>
          <p:spPr bwMode="auto">
            <a:xfrm rot="16200000">
              <a:off x="1310382" y="5065281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4" name="Rectangle 142"/>
            <p:cNvSpPr>
              <a:spLocks noChangeArrowheads="1"/>
            </p:cNvSpPr>
            <p:nvPr/>
          </p:nvSpPr>
          <p:spPr bwMode="auto">
            <a:xfrm rot="16200000">
              <a:off x="1310382" y="4662056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5" name="Rectangle 143"/>
            <p:cNvSpPr>
              <a:spLocks noChangeArrowheads="1"/>
            </p:cNvSpPr>
            <p:nvPr/>
          </p:nvSpPr>
          <p:spPr bwMode="auto">
            <a:xfrm rot="16200000">
              <a:off x="1310382" y="4265181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7" name="Freeform 145"/>
            <p:cNvSpPr>
              <a:spLocks/>
            </p:cNvSpPr>
            <p:nvPr/>
          </p:nvSpPr>
          <p:spPr bwMode="auto">
            <a:xfrm>
              <a:off x="1764407" y="3968319"/>
              <a:ext cx="2582863" cy="701675"/>
            </a:xfrm>
            <a:custGeom>
              <a:avLst/>
              <a:gdLst>
                <a:gd name="T0" fmla="*/ 52 w 1627"/>
                <a:gd name="T1" fmla="*/ 29 h 442"/>
                <a:gd name="T2" fmla="*/ 110 w 1627"/>
                <a:gd name="T3" fmla="*/ 48 h 442"/>
                <a:gd name="T4" fmla="*/ 144 w 1627"/>
                <a:gd name="T5" fmla="*/ 68 h 442"/>
                <a:gd name="T6" fmla="*/ 177 w 1627"/>
                <a:gd name="T7" fmla="*/ 87 h 442"/>
                <a:gd name="T8" fmla="*/ 196 w 1627"/>
                <a:gd name="T9" fmla="*/ 106 h 442"/>
                <a:gd name="T10" fmla="*/ 220 w 1627"/>
                <a:gd name="T11" fmla="*/ 125 h 442"/>
                <a:gd name="T12" fmla="*/ 240 w 1627"/>
                <a:gd name="T13" fmla="*/ 140 h 442"/>
                <a:gd name="T14" fmla="*/ 278 w 1627"/>
                <a:gd name="T15" fmla="*/ 159 h 442"/>
                <a:gd name="T16" fmla="*/ 302 w 1627"/>
                <a:gd name="T17" fmla="*/ 173 h 442"/>
                <a:gd name="T18" fmla="*/ 331 w 1627"/>
                <a:gd name="T19" fmla="*/ 188 h 442"/>
                <a:gd name="T20" fmla="*/ 369 w 1627"/>
                <a:gd name="T21" fmla="*/ 207 h 442"/>
                <a:gd name="T22" fmla="*/ 408 w 1627"/>
                <a:gd name="T23" fmla="*/ 221 h 442"/>
                <a:gd name="T24" fmla="*/ 441 w 1627"/>
                <a:gd name="T25" fmla="*/ 236 h 442"/>
                <a:gd name="T26" fmla="*/ 480 w 1627"/>
                <a:gd name="T27" fmla="*/ 255 h 442"/>
                <a:gd name="T28" fmla="*/ 513 w 1627"/>
                <a:gd name="T29" fmla="*/ 269 h 442"/>
                <a:gd name="T30" fmla="*/ 590 w 1627"/>
                <a:gd name="T31" fmla="*/ 288 h 442"/>
                <a:gd name="T32" fmla="*/ 624 w 1627"/>
                <a:gd name="T33" fmla="*/ 308 h 442"/>
                <a:gd name="T34" fmla="*/ 729 w 1627"/>
                <a:gd name="T35" fmla="*/ 322 h 442"/>
                <a:gd name="T36" fmla="*/ 796 w 1627"/>
                <a:gd name="T37" fmla="*/ 336 h 442"/>
                <a:gd name="T38" fmla="*/ 873 w 1627"/>
                <a:gd name="T39" fmla="*/ 351 h 442"/>
                <a:gd name="T40" fmla="*/ 931 w 1627"/>
                <a:gd name="T41" fmla="*/ 360 h 442"/>
                <a:gd name="T42" fmla="*/ 1003 w 1627"/>
                <a:gd name="T43" fmla="*/ 370 h 442"/>
                <a:gd name="T44" fmla="*/ 1070 w 1627"/>
                <a:gd name="T45" fmla="*/ 384 h 442"/>
                <a:gd name="T46" fmla="*/ 1137 w 1627"/>
                <a:gd name="T47" fmla="*/ 389 h 442"/>
                <a:gd name="T48" fmla="*/ 1219 w 1627"/>
                <a:gd name="T49" fmla="*/ 404 h 442"/>
                <a:gd name="T50" fmla="*/ 1291 w 1627"/>
                <a:gd name="T51" fmla="*/ 413 h 442"/>
                <a:gd name="T52" fmla="*/ 1329 w 1627"/>
                <a:gd name="T53" fmla="*/ 423 h 442"/>
                <a:gd name="T54" fmla="*/ 1392 w 1627"/>
                <a:gd name="T55" fmla="*/ 432 h 442"/>
                <a:gd name="T56" fmla="*/ 1488 w 1627"/>
                <a:gd name="T57" fmla="*/ 437 h 442"/>
                <a:gd name="T58" fmla="*/ 1603 w 1627"/>
                <a:gd name="T59" fmla="*/ 442 h 442"/>
                <a:gd name="T60" fmla="*/ 1598 w 1627"/>
                <a:gd name="T61" fmla="*/ 351 h 442"/>
                <a:gd name="T62" fmla="*/ 1440 w 1627"/>
                <a:gd name="T63" fmla="*/ 346 h 442"/>
                <a:gd name="T64" fmla="*/ 1372 w 1627"/>
                <a:gd name="T65" fmla="*/ 341 h 442"/>
                <a:gd name="T66" fmla="*/ 1320 w 1627"/>
                <a:gd name="T67" fmla="*/ 332 h 442"/>
                <a:gd name="T68" fmla="*/ 1281 w 1627"/>
                <a:gd name="T69" fmla="*/ 322 h 442"/>
                <a:gd name="T70" fmla="*/ 1190 w 1627"/>
                <a:gd name="T71" fmla="*/ 312 h 442"/>
                <a:gd name="T72" fmla="*/ 1132 w 1627"/>
                <a:gd name="T73" fmla="*/ 303 h 442"/>
                <a:gd name="T74" fmla="*/ 1051 w 1627"/>
                <a:gd name="T75" fmla="*/ 293 h 442"/>
                <a:gd name="T76" fmla="*/ 988 w 1627"/>
                <a:gd name="T77" fmla="*/ 279 h 442"/>
                <a:gd name="T78" fmla="*/ 916 w 1627"/>
                <a:gd name="T79" fmla="*/ 274 h 442"/>
                <a:gd name="T80" fmla="*/ 849 w 1627"/>
                <a:gd name="T81" fmla="*/ 264 h 442"/>
                <a:gd name="T82" fmla="*/ 758 w 1627"/>
                <a:gd name="T83" fmla="*/ 250 h 442"/>
                <a:gd name="T84" fmla="*/ 681 w 1627"/>
                <a:gd name="T85" fmla="*/ 236 h 442"/>
                <a:gd name="T86" fmla="*/ 619 w 1627"/>
                <a:gd name="T87" fmla="*/ 226 h 442"/>
                <a:gd name="T88" fmla="*/ 576 w 1627"/>
                <a:gd name="T89" fmla="*/ 207 h 442"/>
                <a:gd name="T90" fmla="*/ 494 w 1627"/>
                <a:gd name="T91" fmla="*/ 192 h 442"/>
                <a:gd name="T92" fmla="*/ 475 w 1627"/>
                <a:gd name="T93" fmla="*/ 173 h 442"/>
                <a:gd name="T94" fmla="*/ 436 w 1627"/>
                <a:gd name="T95" fmla="*/ 159 h 442"/>
                <a:gd name="T96" fmla="*/ 393 w 1627"/>
                <a:gd name="T97" fmla="*/ 144 h 442"/>
                <a:gd name="T98" fmla="*/ 355 w 1627"/>
                <a:gd name="T99" fmla="*/ 135 h 442"/>
                <a:gd name="T100" fmla="*/ 326 w 1627"/>
                <a:gd name="T101" fmla="*/ 116 h 442"/>
                <a:gd name="T102" fmla="*/ 292 w 1627"/>
                <a:gd name="T103" fmla="*/ 106 h 442"/>
                <a:gd name="T104" fmla="*/ 273 w 1627"/>
                <a:gd name="T105" fmla="*/ 92 h 442"/>
                <a:gd name="T106" fmla="*/ 235 w 1627"/>
                <a:gd name="T107" fmla="*/ 82 h 442"/>
                <a:gd name="T108" fmla="*/ 216 w 1627"/>
                <a:gd name="T109" fmla="*/ 63 h 442"/>
                <a:gd name="T110" fmla="*/ 187 w 1627"/>
                <a:gd name="T111" fmla="*/ 53 h 442"/>
                <a:gd name="T112" fmla="*/ 168 w 1627"/>
                <a:gd name="T113" fmla="*/ 39 h 442"/>
                <a:gd name="T114" fmla="*/ 134 w 1627"/>
                <a:gd name="T115" fmla="*/ 24 h 442"/>
                <a:gd name="T116" fmla="*/ 100 w 1627"/>
                <a:gd name="T117" fmla="*/ 15 h 442"/>
                <a:gd name="T118" fmla="*/ 38 w 1627"/>
                <a:gd name="T119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27" h="442">
                  <a:moveTo>
                    <a:pt x="1627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24" y="5"/>
                  </a:lnTo>
                  <a:lnTo>
                    <a:pt x="24" y="10"/>
                  </a:lnTo>
                  <a:lnTo>
                    <a:pt x="28" y="10"/>
                  </a:lnTo>
                  <a:lnTo>
                    <a:pt x="2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48" y="15"/>
                  </a:lnTo>
                  <a:lnTo>
                    <a:pt x="48" y="24"/>
                  </a:lnTo>
                  <a:lnTo>
                    <a:pt x="52" y="24"/>
                  </a:lnTo>
                  <a:lnTo>
                    <a:pt x="52" y="29"/>
                  </a:lnTo>
                  <a:lnTo>
                    <a:pt x="62" y="29"/>
                  </a:lnTo>
                  <a:lnTo>
                    <a:pt x="62" y="29"/>
                  </a:lnTo>
                  <a:lnTo>
                    <a:pt x="67" y="29"/>
                  </a:lnTo>
                  <a:lnTo>
                    <a:pt x="67" y="34"/>
                  </a:lnTo>
                  <a:lnTo>
                    <a:pt x="67" y="34"/>
                  </a:lnTo>
                  <a:lnTo>
                    <a:pt x="67" y="34"/>
                  </a:lnTo>
                  <a:lnTo>
                    <a:pt x="91" y="34"/>
                  </a:lnTo>
                  <a:lnTo>
                    <a:pt x="91" y="39"/>
                  </a:lnTo>
                  <a:lnTo>
                    <a:pt x="100" y="39"/>
                  </a:lnTo>
                  <a:lnTo>
                    <a:pt x="100" y="44"/>
                  </a:lnTo>
                  <a:lnTo>
                    <a:pt x="105" y="44"/>
                  </a:lnTo>
                  <a:lnTo>
                    <a:pt x="105" y="48"/>
                  </a:lnTo>
                  <a:lnTo>
                    <a:pt x="110" y="48"/>
                  </a:lnTo>
                  <a:lnTo>
                    <a:pt x="110" y="48"/>
                  </a:lnTo>
                  <a:lnTo>
                    <a:pt x="120" y="48"/>
                  </a:lnTo>
                  <a:lnTo>
                    <a:pt x="120" y="53"/>
                  </a:lnTo>
                  <a:lnTo>
                    <a:pt x="129" y="53"/>
                  </a:lnTo>
                  <a:lnTo>
                    <a:pt x="129" y="53"/>
                  </a:lnTo>
                  <a:lnTo>
                    <a:pt x="129" y="53"/>
                  </a:lnTo>
                  <a:lnTo>
                    <a:pt x="129" y="58"/>
                  </a:lnTo>
                  <a:lnTo>
                    <a:pt x="134" y="58"/>
                  </a:lnTo>
                  <a:lnTo>
                    <a:pt x="134" y="63"/>
                  </a:lnTo>
                  <a:lnTo>
                    <a:pt x="139" y="63"/>
                  </a:lnTo>
                  <a:lnTo>
                    <a:pt x="139" y="63"/>
                  </a:lnTo>
                  <a:lnTo>
                    <a:pt x="144" y="63"/>
                  </a:lnTo>
                  <a:lnTo>
                    <a:pt x="144" y="68"/>
                  </a:lnTo>
                  <a:lnTo>
                    <a:pt x="144" y="68"/>
                  </a:lnTo>
                  <a:lnTo>
                    <a:pt x="144" y="72"/>
                  </a:lnTo>
                  <a:lnTo>
                    <a:pt x="148" y="72"/>
                  </a:lnTo>
                  <a:lnTo>
                    <a:pt x="148" y="72"/>
                  </a:lnTo>
                  <a:lnTo>
                    <a:pt x="158" y="72"/>
                  </a:lnTo>
                  <a:lnTo>
                    <a:pt x="158" y="77"/>
                  </a:lnTo>
                  <a:lnTo>
                    <a:pt x="163" y="77"/>
                  </a:lnTo>
                  <a:lnTo>
                    <a:pt x="163" y="77"/>
                  </a:lnTo>
                  <a:lnTo>
                    <a:pt x="168" y="77"/>
                  </a:lnTo>
                  <a:lnTo>
                    <a:pt x="168" y="82"/>
                  </a:lnTo>
                  <a:lnTo>
                    <a:pt x="172" y="82"/>
                  </a:lnTo>
                  <a:lnTo>
                    <a:pt x="172" y="87"/>
                  </a:lnTo>
                  <a:lnTo>
                    <a:pt x="177" y="87"/>
                  </a:lnTo>
                  <a:lnTo>
                    <a:pt x="177" y="92"/>
                  </a:lnTo>
                  <a:lnTo>
                    <a:pt x="177" y="92"/>
                  </a:lnTo>
                  <a:lnTo>
                    <a:pt x="177" y="92"/>
                  </a:lnTo>
                  <a:lnTo>
                    <a:pt x="182" y="92"/>
                  </a:lnTo>
                  <a:lnTo>
                    <a:pt x="182" y="96"/>
                  </a:lnTo>
                  <a:lnTo>
                    <a:pt x="182" y="96"/>
                  </a:lnTo>
                  <a:lnTo>
                    <a:pt x="182" y="101"/>
                  </a:lnTo>
                  <a:lnTo>
                    <a:pt x="187" y="101"/>
                  </a:lnTo>
                  <a:lnTo>
                    <a:pt x="187" y="101"/>
                  </a:lnTo>
                  <a:lnTo>
                    <a:pt x="192" y="101"/>
                  </a:lnTo>
                  <a:lnTo>
                    <a:pt x="192" y="101"/>
                  </a:lnTo>
                  <a:lnTo>
                    <a:pt x="196" y="101"/>
                  </a:lnTo>
                  <a:lnTo>
                    <a:pt x="196" y="106"/>
                  </a:lnTo>
                  <a:lnTo>
                    <a:pt x="201" y="106"/>
                  </a:lnTo>
                  <a:lnTo>
                    <a:pt x="201" y="106"/>
                  </a:lnTo>
                  <a:lnTo>
                    <a:pt x="201" y="106"/>
                  </a:lnTo>
                  <a:lnTo>
                    <a:pt x="201" y="111"/>
                  </a:lnTo>
                  <a:lnTo>
                    <a:pt x="206" y="111"/>
                  </a:lnTo>
                  <a:lnTo>
                    <a:pt x="206" y="111"/>
                  </a:lnTo>
                  <a:lnTo>
                    <a:pt x="211" y="111"/>
                  </a:lnTo>
                  <a:lnTo>
                    <a:pt x="211" y="116"/>
                  </a:lnTo>
                  <a:lnTo>
                    <a:pt x="216" y="116"/>
                  </a:lnTo>
                  <a:lnTo>
                    <a:pt x="216" y="120"/>
                  </a:lnTo>
                  <a:lnTo>
                    <a:pt x="216" y="120"/>
                  </a:lnTo>
                  <a:lnTo>
                    <a:pt x="216" y="125"/>
                  </a:lnTo>
                  <a:lnTo>
                    <a:pt x="220" y="125"/>
                  </a:lnTo>
                  <a:lnTo>
                    <a:pt x="220" y="125"/>
                  </a:lnTo>
                  <a:lnTo>
                    <a:pt x="220" y="125"/>
                  </a:lnTo>
                  <a:lnTo>
                    <a:pt x="220" y="130"/>
                  </a:lnTo>
                  <a:lnTo>
                    <a:pt x="225" y="130"/>
                  </a:lnTo>
                  <a:lnTo>
                    <a:pt x="225" y="130"/>
                  </a:lnTo>
                  <a:lnTo>
                    <a:pt x="230" y="130"/>
                  </a:lnTo>
                  <a:lnTo>
                    <a:pt x="230" y="135"/>
                  </a:lnTo>
                  <a:lnTo>
                    <a:pt x="235" y="135"/>
                  </a:lnTo>
                  <a:lnTo>
                    <a:pt x="235" y="135"/>
                  </a:lnTo>
                  <a:lnTo>
                    <a:pt x="235" y="135"/>
                  </a:lnTo>
                  <a:lnTo>
                    <a:pt x="235" y="140"/>
                  </a:lnTo>
                  <a:lnTo>
                    <a:pt x="240" y="140"/>
                  </a:lnTo>
                  <a:lnTo>
                    <a:pt x="240" y="140"/>
                  </a:lnTo>
                  <a:lnTo>
                    <a:pt x="240" y="140"/>
                  </a:lnTo>
                  <a:lnTo>
                    <a:pt x="240" y="144"/>
                  </a:lnTo>
                  <a:lnTo>
                    <a:pt x="249" y="144"/>
                  </a:lnTo>
                  <a:lnTo>
                    <a:pt x="249" y="149"/>
                  </a:lnTo>
                  <a:lnTo>
                    <a:pt x="264" y="149"/>
                  </a:lnTo>
                  <a:lnTo>
                    <a:pt x="264" y="149"/>
                  </a:lnTo>
                  <a:lnTo>
                    <a:pt x="268" y="149"/>
                  </a:lnTo>
                  <a:lnTo>
                    <a:pt x="268" y="149"/>
                  </a:lnTo>
                  <a:lnTo>
                    <a:pt x="273" y="149"/>
                  </a:lnTo>
                  <a:lnTo>
                    <a:pt x="273" y="154"/>
                  </a:lnTo>
                  <a:lnTo>
                    <a:pt x="278" y="154"/>
                  </a:lnTo>
                  <a:lnTo>
                    <a:pt x="278" y="159"/>
                  </a:lnTo>
                  <a:lnTo>
                    <a:pt x="278" y="159"/>
                  </a:lnTo>
                  <a:lnTo>
                    <a:pt x="278" y="159"/>
                  </a:lnTo>
                  <a:lnTo>
                    <a:pt x="283" y="159"/>
                  </a:lnTo>
                  <a:lnTo>
                    <a:pt x="283" y="159"/>
                  </a:lnTo>
                  <a:lnTo>
                    <a:pt x="288" y="159"/>
                  </a:lnTo>
                  <a:lnTo>
                    <a:pt x="288" y="164"/>
                  </a:lnTo>
                  <a:lnTo>
                    <a:pt x="292" y="164"/>
                  </a:lnTo>
                  <a:lnTo>
                    <a:pt x="292" y="164"/>
                  </a:lnTo>
                  <a:lnTo>
                    <a:pt x="292" y="164"/>
                  </a:lnTo>
                  <a:lnTo>
                    <a:pt x="292" y="168"/>
                  </a:lnTo>
                  <a:lnTo>
                    <a:pt x="297" y="168"/>
                  </a:lnTo>
                  <a:lnTo>
                    <a:pt x="297" y="168"/>
                  </a:lnTo>
                  <a:lnTo>
                    <a:pt x="302" y="168"/>
                  </a:lnTo>
                  <a:lnTo>
                    <a:pt x="302" y="173"/>
                  </a:lnTo>
                  <a:lnTo>
                    <a:pt x="307" y="173"/>
                  </a:lnTo>
                  <a:lnTo>
                    <a:pt x="307" y="173"/>
                  </a:lnTo>
                  <a:lnTo>
                    <a:pt x="312" y="173"/>
                  </a:lnTo>
                  <a:lnTo>
                    <a:pt x="312" y="178"/>
                  </a:lnTo>
                  <a:lnTo>
                    <a:pt x="316" y="178"/>
                  </a:lnTo>
                  <a:lnTo>
                    <a:pt x="316" y="178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326" y="178"/>
                  </a:lnTo>
                  <a:lnTo>
                    <a:pt x="326" y="183"/>
                  </a:lnTo>
                  <a:lnTo>
                    <a:pt x="331" y="183"/>
                  </a:lnTo>
                  <a:lnTo>
                    <a:pt x="331" y="188"/>
                  </a:lnTo>
                  <a:lnTo>
                    <a:pt x="331" y="188"/>
                  </a:lnTo>
                  <a:lnTo>
                    <a:pt x="331" y="192"/>
                  </a:lnTo>
                  <a:lnTo>
                    <a:pt x="340" y="192"/>
                  </a:lnTo>
                  <a:lnTo>
                    <a:pt x="340" y="192"/>
                  </a:lnTo>
                  <a:lnTo>
                    <a:pt x="340" y="192"/>
                  </a:lnTo>
                  <a:lnTo>
                    <a:pt x="340" y="192"/>
                  </a:lnTo>
                  <a:lnTo>
                    <a:pt x="355" y="192"/>
                  </a:lnTo>
                  <a:lnTo>
                    <a:pt x="355" y="197"/>
                  </a:lnTo>
                  <a:lnTo>
                    <a:pt x="355" y="197"/>
                  </a:lnTo>
                  <a:lnTo>
                    <a:pt x="355" y="202"/>
                  </a:lnTo>
                  <a:lnTo>
                    <a:pt x="360" y="202"/>
                  </a:lnTo>
                  <a:lnTo>
                    <a:pt x="360" y="202"/>
                  </a:lnTo>
                  <a:lnTo>
                    <a:pt x="369" y="202"/>
                  </a:lnTo>
                  <a:lnTo>
                    <a:pt x="369" y="207"/>
                  </a:lnTo>
                  <a:lnTo>
                    <a:pt x="379" y="207"/>
                  </a:lnTo>
                  <a:lnTo>
                    <a:pt x="379" y="207"/>
                  </a:lnTo>
                  <a:lnTo>
                    <a:pt x="384" y="207"/>
                  </a:lnTo>
                  <a:lnTo>
                    <a:pt x="384" y="207"/>
                  </a:lnTo>
                  <a:lnTo>
                    <a:pt x="384" y="207"/>
                  </a:lnTo>
                  <a:lnTo>
                    <a:pt x="384" y="212"/>
                  </a:lnTo>
                  <a:lnTo>
                    <a:pt x="384" y="212"/>
                  </a:lnTo>
                  <a:lnTo>
                    <a:pt x="384" y="212"/>
                  </a:lnTo>
                  <a:lnTo>
                    <a:pt x="393" y="212"/>
                  </a:lnTo>
                  <a:lnTo>
                    <a:pt x="393" y="216"/>
                  </a:lnTo>
                  <a:lnTo>
                    <a:pt x="403" y="216"/>
                  </a:lnTo>
                  <a:lnTo>
                    <a:pt x="403" y="221"/>
                  </a:lnTo>
                  <a:lnTo>
                    <a:pt x="408" y="221"/>
                  </a:lnTo>
                  <a:lnTo>
                    <a:pt x="408" y="221"/>
                  </a:lnTo>
                  <a:lnTo>
                    <a:pt x="427" y="221"/>
                  </a:lnTo>
                  <a:lnTo>
                    <a:pt x="427" y="221"/>
                  </a:lnTo>
                  <a:lnTo>
                    <a:pt x="432" y="221"/>
                  </a:lnTo>
                  <a:lnTo>
                    <a:pt x="432" y="226"/>
                  </a:lnTo>
                  <a:lnTo>
                    <a:pt x="432" y="226"/>
                  </a:lnTo>
                  <a:lnTo>
                    <a:pt x="432" y="226"/>
                  </a:lnTo>
                  <a:lnTo>
                    <a:pt x="436" y="226"/>
                  </a:lnTo>
                  <a:lnTo>
                    <a:pt x="436" y="231"/>
                  </a:lnTo>
                  <a:lnTo>
                    <a:pt x="441" y="231"/>
                  </a:lnTo>
                  <a:lnTo>
                    <a:pt x="441" y="231"/>
                  </a:lnTo>
                  <a:lnTo>
                    <a:pt x="441" y="231"/>
                  </a:lnTo>
                  <a:lnTo>
                    <a:pt x="441" y="236"/>
                  </a:lnTo>
                  <a:lnTo>
                    <a:pt x="451" y="236"/>
                  </a:lnTo>
                  <a:lnTo>
                    <a:pt x="451" y="236"/>
                  </a:lnTo>
                  <a:lnTo>
                    <a:pt x="456" y="236"/>
                  </a:lnTo>
                  <a:lnTo>
                    <a:pt x="456" y="240"/>
                  </a:lnTo>
                  <a:lnTo>
                    <a:pt x="470" y="240"/>
                  </a:lnTo>
                  <a:lnTo>
                    <a:pt x="470" y="245"/>
                  </a:lnTo>
                  <a:lnTo>
                    <a:pt x="470" y="245"/>
                  </a:lnTo>
                  <a:lnTo>
                    <a:pt x="470" y="245"/>
                  </a:lnTo>
                  <a:lnTo>
                    <a:pt x="475" y="245"/>
                  </a:lnTo>
                  <a:lnTo>
                    <a:pt x="475" y="250"/>
                  </a:lnTo>
                  <a:lnTo>
                    <a:pt x="475" y="250"/>
                  </a:lnTo>
                  <a:lnTo>
                    <a:pt x="475" y="255"/>
                  </a:lnTo>
                  <a:lnTo>
                    <a:pt x="480" y="255"/>
                  </a:lnTo>
                  <a:lnTo>
                    <a:pt x="480" y="255"/>
                  </a:lnTo>
                  <a:lnTo>
                    <a:pt x="484" y="255"/>
                  </a:lnTo>
                  <a:lnTo>
                    <a:pt x="484" y="260"/>
                  </a:lnTo>
                  <a:lnTo>
                    <a:pt x="489" y="260"/>
                  </a:lnTo>
                  <a:lnTo>
                    <a:pt x="489" y="260"/>
                  </a:lnTo>
                  <a:lnTo>
                    <a:pt x="489" y="260"/>
                  </a:lnTo>
                  <a:lnTo>
                    <a:pt x="489" y="264"/>
                  </a:lnTo>
                  <a:lnTo>
                    <a:pt x="494" y="264"/>
                  </a:lnTo>
                  <a:lnTo>
                    <a:pt x="494" y="264"/>
                  </a:lnTo>
                  <a:lnTo>
                    <a:pt x="508" y="264"/>
                  </a:lnTo>
                  <a:lnTo>
                    <a:pt x="508" y="264"/>
                  </a:lnTo>
                  <a:lnTo>
                    <a:pt x="513" y="264"/>
                  </a:lnTo>
                  <a:lnTo>
                    <a:pt x="513" y="269"/>
                  </a:lnTo>
                  <a:lnTo>
                    <a:pt x="523" y="269"/>
                  </a:lnTo>
                  <a:lnTo>
                    <a:pt x="523" y="274"/>
                  </a:lnTo>
                  <a:lnTo>
                    <a:pt x="528" y="274"/>
                  </a:lnTo>
                  <a:lnTo>
                    <a:pt x="528" y="274"/>
                  </a:lnTo>
                  <a:lnTo>
                    <a:pt x="542" y="274"/>
                  </a:lnTo>
                  <a:lnTo>
                    <a:pt x="542" y="279"/>
                  </a:lnTo>
                  <a:lnTo>
                    <a:pt x="556" y="279"/>
                  </a:lnTo>
                  <a:lnTo>
                    <a:pt x="556" y="284"/>
                  </a:lnTo>
                  <a:lnTo>
                    <a:pt x="576" y="284"/>
                  </a:lnTo>
                  <a:lnTo>
                    <a:pt x="576" y="288"/>
                  </a:lnTo>
                  <a:lnTo>
                    <a:pt x="576" y="288"/>
                  </a:lnTo>
                  <a:lnTo>
                    <a:pt x="576" y="288"/>
                  </a:lnTo>
                  <a:lnTo>
                    <a:pt x="590" y="288"/>
                  </a:lnTo>
                  <a:lnTo>
                    <a:pt x="590" y="293"/>
                  </a:lnTo>
                  <a:lnTo>
                    <a:pt x="590" y="293"/>
                  </a:lnTo>
                  <a:lnTo>
                    <a:pt x="590" y="293"/>
                  </a:lnTo>
                  <a:lnTo>
                    <a:pt x="600" y="293"/>
                  </a:lnTo>
                  <a:lnTo>
                    <a:pt x="600" y="298"/>
                  </a:lnTo>
                  <a:lnTo>
                    <a:pt x="609" y="298"/>
                  </a:lnTo>
                  <a:lnTo>
                    <a:pt x="609" y="298"/>
                  </a:lnTo>
                  <a:lnTo>
                    <a:pt x="619" y="298"/>
                  </a:lnTo>
                  <a:lnTo>
                    <a:pt x="619" y="303"/>
                  </a:lnTo>
                  <a:lnTo>
                    <a:pt x="619" y="303"/>
                  </a:lnTo>
                  <a:lnTo>
                    <a:pt x="619" y="303"/>
                  </a:lnTo>
                  <a:lnTo>
                    <a:pt x="624" y="303"/>
                  </a:lnTo>
                  <a:lnTo>
                    <a:pt x="624" y="308"/>
                  </a:lnTo>
                  <a:lnTo>
                    <a:pt x="624" y="308"/>
                  </a:lnTo>
                  <a:lnTo>
                    <a:pt x="624" y="308"/>
                  </a:lnTo>
                  <a:lnTo>
                    <a:pt x="628" y="308"/>
                  </a:lnTo>
                  <a:lnTo>
                    <a:pt x="628" y="312"/>
                  </a:lnTo>
                  <a:lnTo>
                    <a:pt x="662" y="312"/>
                  </a:lnTo>
                  <a:lnTo>
                    <a:pt x="662" y="312"/>
                  </a:lnTo>
                  <a:lnTo>
                    <a:pt x="662" y="312"/>
                  </a:lnTo>
                  <a:lnTo>
                    <a:pt x="662" y="317"/>
                  </a:lnTo>
                  <a:lnTo>
                    <a:pt x="681" y="317"/>
                  </a:lnTo>
                  <a:lnTo>
                    <a:pt x="681" y="317"/>
                  </a:lnTo>
                  <a:lnTo>
                    <a:pt x="724" y="317"/>
                  </a:lnTo>
                  <a:lnTo>
                    <a:pt x="724" y="322"/>
                  </a:lnTo>
                  <a:lnTo>
                    <a:pt x="729" y="322"/>
                  </a:lnTo>
                  <a:lnTo>
                    <a:pt x="729" y="322"/>
                  </a:lnTo>
                  <a:lnTo>
                    <a:pt x="739" y="322"/>
                  </a:lnTo>
                  <a:lnTo>
                    <a:pt x="739" y="327"/>
                  </a:lnTo>
                  <a:lnTo>
                    <a:pt x="744" y="327"/>
                  </a:lnTo>
                  <a:lnTo>
                    <a:pt x="744" y="327"/>
                  </a:lnTo>
                  <a:lnTo>
                    <a:pt x="753" y="327"/>
                  </a:lnTo>
                  <a:lnTo>
                    <a:pt x="753" y="332"/>
                  </a:lnTo>
                  <a:lnTo>
                    <a:pt x="758" y="332"/>
                  </a:lnTo>
                  <a:lnTo>
                    <a:pt x="758" y="332"/>
                  </a:lnTo>
                  <a:lnTo>
                    <a:pt x="763" y="332"/>
                  </a:lnTo>
                  <a:lnTo>
                    <a:pt x="763" y="336"/>
                  </a:lnTo>
                  <a:lnTo>
                    <a:pt x="796" y="336"/>
                  </a:lnTo>
                  <a:lnTo>
                    <a:pt x="796" y="336"/>
                  </a:lnTo>
                  <a:lnTo>
                    <a:pt x="816" y="336"/>
                  </a:lnTo>
                  <a:lnTo>
                    <a:pt x="816" y="341"/>
                  </a:lnTo>
                  <a:lnTo>
                    <a:pt x="825" y="341"/>
                  </a:lnTo>
                  <a:lnTo>
                    <a:pt x="825" y="341"/>
                  </a:lnTo>
                  <a:lnTo>
                    <a:pt x="835" y="341"/>
                  </a:lnTo>
                  <a:lnTo>
                    <a:pt x="835" y="341"/>
                  </a:lnTo>
                  <a:lnTo>
                    <a:pt x="840" y="341"/>
                  </a:lnTo>
                  <a:lnTo>
                    <a:pt x="840" y="346"/>
                  </a:lnTo>
                  <a:lnTo>
                    <a:pt x="849" y="346"/>
                  </a:lnTo>
                  <a:lnTo>
                    <a:pt x="849" y="346"/>
                  </a:lnTo>
                  <a:lnTo>
                    <a:pt x="854" y="346"/>
                  </a:lnTo>
                  <a:lnTo>
                    <a:pt x="854" y="351"/>
                  </a:lnTo>
                  <a:lnTo>
                    <a:pt x="873" y="351"/>
                  </a:lnTo>
                  <a:lnTo>
                    <a:pt x="873" y="351"/>
                  </a:lnTo>
                  <a:lnTo>
                    <a:pt x="883" y="351"/>
                  </a:lnTo>
                  <a:lnTo>
                    <a:pt x="883" y="351"/>
                  </a:lnTo>
                  <a:lnTo>
                    <a:pt x="912" y="351"/>
                  </a:lnTo>
                  <a:lnTo>
                    <a:pt x="912" y="351"/>
                  </a:lnTo>
                  <a:lnTo>
                    <a:pt x="912" y="351"/>
                  </a:lnTo>
                  <a:lnTo>
                    <a:pt x="912" y="356"/>
                  </a:lnTo>
                  <a:lnTo>
                    <a:pt x="916" y="356"/>
                  </a:lnTo>
                  <a:lnTo>
                    <a:pt x="916" y="356"/>
                  </a:lnTo>
                  <a:lnTo>
                    <a:pt x="916" y="356"/>
                  </a:lnTo>
                  <a:lnTo>
                    <a:pt x="916" y="356"/>
                  </a:lnTo>
                  <a:lnTo>
                    <a:pt x="931" y="356"/>
                  </a:lnTo>
                  <a:lnTo>
                    <a:pt x="931" y="360"/>
                  </a:lnTo>
                  <a:lnTo>
                    <a:pt x="945" y="360"/>
                  </a:lnTo>
                  <a:lnTo>
                    <a:pt x="945" y="360"/>
                  </a:lnTo>
                  <a:lnTo>
                    <a:pt x="974" y="360"/>
                  </a:lnTo>
                  <a:lnTo>
                    <a:pt x="974" y="365"/>
                  </a:lnTo>
                  <a:lnTo>
                    <a:pt x="974" y="365"/>
                  </a:lnTo>
                  <a:lnTo>
                    <a:pt x="974" y="365"/>
                  </a:lnTo>
                  <a:lnTo>
                    <a:pt x="984" y="365"/>
                  </a:lnTo>
                  <a:lnTo>
                    <a:pt x="984" y="365"/>
                  </a:lnTo>
                  <a:lnTo>
                    <a:pt x="988" y="365"/>
                  </a:lnTo>
                  <a:lnTo>
                    <a:pt x="988" y="365"/>
                  </a:lnTo>
                  <a:lnTo>
                    <a:pt x="993" y="365"/>
                  </a:lnTo>
                  <a:lnTo>
                    <a:pt x="993" y="370"/>
                  </a:lnTo>
                  <a:lnTo>
                    <a:pt x="1003" y="370"/>
                  </a:lnTo>
                  <a:lnTo>
                    <a:pt x="1003" y="375"/>
                  </a:lnTo>
                  <a:lnTo>
                    <a:pt x="1022" y="375"/>
                  </a:lnTo>
                  <a:lnTo>
                    <a:pt x="1022" y="375"/>
                  </a:lnTo>
                  <a:lnTo>
                    <a:pt x="1036" y="375"/>
                  </a:lnTo>
                  <a:lnTo>
                    <a:pt x="1036" y="375"/>
                  </a:lnTo>
                  <a:lnTo>
                    <a:pt x="1046" y="375"/>
                  </a:lnTo>
                  <a:lnTo>
                    <a:pt x="1046" y="375"/>
                  </a:lnTo>
                  <a:lnTo>
                    <a:pt x="1051" y="375"/>
                  </a:lnTo>
                  <a:lnTo>
                    <a:pt x="1051" y="380"/>
                  </a:lnTo>
                  <a:lnTo>
                    <a:pt x="1060" y="380"/>
                  </a:lnTo>
                  <a:lnTo>
                    <a:pt x="1060" y="380"/>
                  </a:lnTo>
                  <a:lnTo>
                    <a:pt x="1070" y="380"/>
                  </a:lnTo>
                  <a:lnTo>
                    <a:pt x="1070" y="384"/>
                  </a:lnTo>
                  <a:lnTo>
                    <a:pt x="1070" y="384"/>
                  </a:lnTo>
                  <a:lnTo>
                    <a:pt x="1070" y="384"/>
                  </a:lnTo>
                  <a:lnTo>
                    <a:pt x="1070" y="384"/>
                  </a:lnTo>
                  <a:lnTo>
                    <a:pt x="1070" y="389"/>
                  </a:lnTo>
                  <a:lnTo>
                    <a:pt x="1075" y="389"/>
                  </a:lnTo>
                  <a:lnTo>
                    <a:pt x="1075" y="389"/>
                  </a:lnTo>
                  <a:lnTo>
                    <a:pt x="1123" y="389"/>
                  </a:lnTo>
                  <a:lnTo>
                    <a:pt x="1123" y="389"/>
                  </a:lnTo>
                  <a:lnTo>
                    <a:pt x="1132" y="389"/>
                  </a:lnTo>
                  <a:lnTo>
                    <a:pt x="1132" y="389"/>
                  </a:lnTo>
                  <a:lnTo>
                    <a:pt x="1137" y="389"/>
                  </a:lnTo>
                  <a:lnTo>
                    <a:pt x="1137" y="389"/>
                  </a:lnTo>
                  <a:lnTo>
                    <a:pt x="1137" y="389"/>
                  </a:lnTo>
                  <a:lnTo>
                    <a:pt x="1137" y="394"/>
                  </a:lnTo>
                  <a:lnTo>
                    <a:pt x="1152" y="394"/>
                  </a:lnTo>
                  <a:lnTo>
                    <a:pt x="1152" y="394"/>
                  </a:lnTo>
                  <a:lnTo>
                    <a:pt x="1171" y="394"/>
                  </a:lnTo>
                  <a:lnTo>
                    <a:pt x="1171" y="394"/>
                  </a:lnTo>
                  <a:lnTo>
                    <a:pt x="1180" y="394"/>
                  </a:lnTo>
                  <a:lnTo>
                    <a:pt x="1180" y="399"/>
                  </a:lnTo>
                  <a:lnTo>
                    <a:pt x="1190" y="399"/>
                  </a:lnTo>
                  <a:lnTo>
                    <a:pt x="1190" y="399"/>
                  </a:lnTo>
                  <a:lnTo>
                    <a:pt x="1195" y="399"/>
                  </a:lnTo>
                  <a:lnTo>
                    <a:pt x="1195" y="399"/>
                  </a:lnTo>
                  <a:lnTo>
                    <a:pt x="1219" y="399"/>
                  </a:lnTo>
                  <a:lnTo>
                    <a:pt x="1219" y="404"/>
                  </a:lnTo>
                  <a:lnTo>
                    <a:pt x="1224" y="404"/>
                  </a:lnTo>
                  <a:lnTo>
                    <a:pt x="1224" y="404"/>
                  </a:lnTo>
                  <a:lnTo>
                    <a:pt x="1228" y="404"/>
                  </a:lnTo>
                  <a:lnTo>
                    <a:pt x="1228" y="404"/>
                  </a:lnTo>
                  <a:lnTo>
                    <a:pt x="1272" y="404"/>
                  </a:lnTo>
                  <a:lnTo>
                    <a:pt x="1272" y="404"/>
                  </a:lnTo>
                  <a:lnTo>
                    <a:pt x="1272" y="404"/>
                  </a:lnTo>
                  <a:lnTo>
                    <a:pt x="1272" y="408"/>
                  </a:lnTo>
                  <a:lnTo>
                    <a:pt x="1281" y="408"/>
                  </a:lnTo>
                  <a:lnTo>
                    <a:pt x="1281" y="408"/>
                  </a:lnTo>
                  <a:lnTo>
                    <a:pt x="1281" y="408"/>
                  </a:lnTo>
                  <a:lnTo>
                    <a:pt x="1281" y="413"/>
                  </a:lnTo>
                  <a:lnTo>
                    <a:pt x="1291" y="413"/>
                  </a:lnTo>
                  <a:lnTo>
                    <a:pt x="1291" y="413"/>
                  </a:lnTo>
                  <a:lnTo>
                    <a:pt x="1291" y="413"/>
                  </a:lnTo>
                  <a:lnTo>
                    <a:pt x="1291" y="413"/>
                  </a:lnTo>
                  <a:lnTo>
                    <a:pt x="1305" y="413"/>
                  </a:lnTo>
                  <a:lnTo>
                    <a:pt x="1305" y="418"/>
                  </a:lnTo>
                  <a:lnTo>
                    <a:pt x="1315" y="418"/>
                  </a:lnTo>
                  <a:lnTo>
                    <a:pt x="1315" y="418"/>
                  </a:lnTo>
                  <a:lnTo>
                    <a:pt x="1320" y="418"/>
                  </a:lnTo>
                  <a:lnTo>
                    <a:pt x="1320" y="418"/>
                  </a:lnTo>
                  <a:lnTo>
                    <a:pt x="1324" y="418"/>
                  </a:lnTo>
                  <a:lnTo>
                    <a:pt x="1324" y="423"/>
                  </a:lnTo>
                  <a:lnTo>
                    <a:pt x="1329" y="423"/>
                  </a:lnTo>
                  <a:lnTo>
                    <a:pt x="1329" y="423"/>
                  </a:lnTo>
                  <a:lnTo>
                    <a:pt x="1348" y="423"/>
                  </a:lnTo>
                  <a:lnTo>
                    <a:pt x="1348" y="428"/>
                  </a:lnTo>
                  <a:lnTo>
                    <a:pt x="1348" y="428"/>
                  </a:lnTo>
                  <a:lnTo>
                    <a:pt x="1348" y="428"/>
                  </a:lnTo>
                  <a:lnTo>
                    <a:pt x="1358" y="428"/>
                  </a:lnTo>
                  <a:lnTo>
                    <a:pt x="1358" y="428"/>
                  </a:lnTo>
                  <a:lnTo>
                    <a:pt x="1363" y="428"/>
                  </a:lnTo>
                  <a:lnTo>
                    <a:pt x="1363" y="428"/>
                  </a:lnTo>
                  <a:lnTo>
                    <a:pt x="1372" y="428"/>
                  </a:lnTo>
                  <a:lnTo>
                    <a:pt x="1372" y="428"/>
                  </a:lnTo>
                  <a:lnTo>
                    <a:pt x="1377" y="428"/>
                  </a:lnTo>
                  <a:lnTo>
                    <a:pt x="1377" y="432"/>
                  </a:lnTo>
                  <a:lnTo>
                    <a:pt x="1392" y="432"/>
                  </a:lnTo>
                  <a:lnTo>
                    <a:pt x="1392" y="432"/>
                  </a:lnTo>
                  <a:lnTo>
                    <a:pt x="1401" y="432"/>
                  </a:lnTo>
                  <a:lnTo>
                    <a:pt x="1401" y="432"/>
                  </a:lnTo>
                  <a:lnTo>
                    <a:pt x="1430" y="432"/>
                  </a:lnTo>
                  <a:lnTo>
                    <a:pt x="1430" y="432"/>
                  </a:lnTo>
                  <a:lnTo>
                    <a:pt x="1440" y="432"/>
                  </a:lnTo>
                  <a:lnTo>
                    <a:pt x="1440" y="437"/>
                  </a:lnTo>
                  <a:lnTo>
                    <a:pt x="1440" y="437"/>
                  </a:lnTo>
                  <a:lnTo>
                    <a:pt x="1440" y="437"/>
                  </a:lnTo>
                  <a:lnTo>
                    <a:pt x="1454" y="437"/>
                  </a:lnTo>
                  <a:lnTo>
                    <a:pt x="1454" y="437"/>
                  </a:lnTo>
                  <a:lnTo>
                    <a:pt x="1488" y="437"/>
                  </a:lnTo>
                  <a:lnTo>
                    <a:pt x="1488" y="437"/>
                  </a:lnTo>
                  <a:lnTo>
                    <a:pt x="1502" y="437"/>
                  </a:lnTo>
                  <a:lnTo>
                    <a:pt x="1502" y="437"/>
                  </a:lnTo>
                  <a:lnTo>
                    <a:pt x="1507" y="437"/>
                  </a:lnTo>
                  <a:lnTo>
                    <a:pt x="1507" y="442"/>
                  </a:lnTo>
                  <a:lnTo>
                    <a:pt x="1512" y="442"/>
                  </a:lnTo>
                  <a:lnTo>
                    <a:pt x="1512" y="442"/>
                  </a:lnTo>
                  <a:lnTo>
                    <a:pt x="1545" y="442"/>
                  </a:lnTo>
                  <a:lnTo>
                    <a:pt x="1545" y="442"/>
                  </a:lnTo>
                  <a:lnTo>
                    <a:pt x="1598" y="442"/>
                  </a:lnTo>
                  <a:lnTo>
                    <a:pt x="1598" y="442"/>
                  </a:lnTo>
                  <a:lnTo>
                    <a:pt x="1598" y="442"/>
                  </a:lnTo>
                  <a:lnTo>
                    <a:pt x="1598" y="442"/>
                  </a:lnTo>
                  <a:lnTo>
                    <a:pt x="1603" y="442"/>
                  </a:lnTo>
                  <a:lnTo>
                    <a:pt x="1603" y="442"/>
                  </a:lnTo>
                  <a:lnTo>
                    <a:pt x="1627" y="442"/>
                  </a:lnTo>
                  <a:lnTo>
                    <a:pt x="1627" y="442"/>
                  </a:lnTo>
                  <a:lnTo>
                    <a:pt x="1627" y="442"/>
                  </a:lnTo>
                  <a:lnTo>
                    <a:pt x="1627" y="356"/>
                  </a:lnTo>
                  <a:lnTo>
                    <a:pt x="1627" y="356"/>
                  </a:lnTo>
                  <a:lnTo>
                    <a:pt x="1627" y="356"/>
                  </a:lnTo>
                  <a:lnTo>
                    <a:pt x="1603" y="356"/>
                  </a:lnTo>
                  <a:lnTo>
                    <a:pt x="1603" y="356"/>
                  </a:lnTo>
                  <a:lnTo>
                    <a:pt x="1598" y="356"/>
                  </a:lnTo>
                  <a:lnTo>
                    <a:pt x="1598" y="351"/>
                  </a:lnTo>
                  <a:lnTo>
                    <a:pt x="1598" y="351"/>
                  </a:lnTo>
                  <a:lnTo>
                    <a:pt x="1598" y="351"/>
                  </a:lnTo>
                  <a:lnTo>
                    <a:pt x="1545" y="351"/>
                  </a:lnTo>
                  <a:lnTo>
                    <a:pt x="1545" y="351"/>
                  </a:lnTo>
                  <a:lnTo>
                    <a:pt x="1512" y="351"/>
                  </a:lnTo>
                  <a:lnTo>
                    <a:pt x="1512" y="351"/>
                  </a:lnTo>
                  <a:lnTo>
                    <a:pt x="1507" y="351"/>
                  </a:lnTo>
                  <a:lnTo>
                    <a:pt x="1507" y="351"/>
                  </a:lnTo>
                  <a:lnTo>
                    <a:pt x="1502" y="351"/>
                  </a:lnTo>
                  <a:lnTo>
                    <a:pt x="1502" y="351"/>
                  </a:lnTo>
                  <a:lnTo>
                    <a:pt x="1488" y="351"/>
                  </a:lnTo>
                  <a:lnTo>
                    <a:pt x="1488" y="351"/>
                  </a:lnTo>
                  <a:lnTo>
                    <a:pt x="1454" y="351"/>
                  </a:lnTo>
                  <a:lnTo>
                    <a:pt x="1454" y="346"/>
                  </a:lnTo>
                  <a:lnTo>
                    <a:pt x="1440" y="346"/>
                  </a:lnTo>
                  <a:lnTo>
                    <a:pt x="1440" y="346"/>
                  </a:lnTo>
                  <a:lnTo>
                    <a:pt x="1440" y="346"/>
                  </a:lnTo>
                  <a:lnTo>
                    <a:pt x="1440" y="346"/>
                  </a:lnTo>
                  <a:lnTo>
                    <a:pt x="1430" y="346"/>
                  </a:lnTo>
                  <a:lnTo>
                    <a:pt x="1430" y="341"/>
                  </a:lnTo>
                  <a:lnTo>
                    <a:pt x="1401" y="341"/>
                  </a:lnTo>
                  <a:lnTo>
                    <a:pt x="1401" y="341"/>
                  </a:lnTo>
                  <a:lnTo>
                    <a:pt x="1392" y="341"/>
                  </a:lnTo>
                  <a:lnTo>
                    <a:pt x="1392" y="341"/>
                  </a:lnTo>
                  <a:lnTo>
                    <a:pt x="1377" y="341"/>
                  </a:lnTo>
                  <a:lnTo>
                    <a:pt x="1377" y="341"/>
                  </a:lnTo>
                  <a:lnTo>
                    <a:pt x="1372" y="341"/>
                  </a:lnTo>
                  <a:lnTo>
                    <a:pt x="1372" y="341"/>
                  </a:lnTo>
                  <a:lnTo>
                    <a:pt x="1363" y="341"/>
                  </a:lnTo>
                  <a:lnTo>
                    <a:pt x="1363" y="341"/>
                  </a:lnTo>
                  <a:lnTo>
                    <a:pt x="1358" y="341"/>
                  </a:lnTo>
                  <a:lnTo>
                    <a:pt x="1358" y="336"/>
                  </a:lnTo>
                  <a:lnTo>
                    <a:pt x="1348" y="336"/>
                  </a:lnTo>
                  <a:lnTo>
                    <a:pt x="1348" y="336"/>
                  </a:lnTo>
                  <a:lnTo>
                    <a:pt x="1348" y="336"/>
                  </a:lnTo>
                  <a:lnTo>
                    <a:pt x="1348" y="336"/>
                  </a:lnTo>
                  <a:lnTo>
                    <a:pt x="1329" y="336"/>
                  </a:lnTo>
                  <a:lnTo>
                    <a:pt x="1329" y="332"/>
                  </a:lnTo>
                  <a:lnTo>
                    <a:pt x="1324" y="332"/>
                  </a:lnTo>
                  <a:lnTo>
                    <a:pt x="1324" y="332"/>
                  </a:lnTo>
                  <a:lnTo>
                    <a:pt x="1320" y="332"/>
                  </a:lnTo>
                  <a:lnTo>
                    <a:pt x="1320" y="332"/>
                  </a:lnTo>
                  <a:lnTo>
                    <a:pt x="1315" y="332"/>
                  </a:lnTo>
                  <a:lnTo>
                    <a:pt x="1315" y="332"/>
                  </a:lnTo>
                  <a:lnTo>
                    <a:pt x="1305" y="332"/>
                  </a:lnTo>
                  <a:lnTo>
                    <a:pt x="1305" y="327"/>
                  </a:lnTo>
                  <a:lnTo>
                    <a:pt x="1291" y="327"/>
                  </a:lnTo>
                  <a:lnTo>
                    <a:pt x="1291" y="327"/>
                  </a:lnTo>
                  <a:lnTo>
                    <a:pt x="1291" y="327"/>
                  </a:lnTo>
                  <a:lnTo>
                    <a:pt x="1291" y="327"/>
                  </a:lnTo>
                  <a:lnTo>
                    <a:pt x="1281" y="327"/>
                  </a:lnTo>
                  <a:lnTo>
                    <a:pt x="1281" y="322"/>
                  </a:lnTo>
                  <a:lnTo>
                    <a:pt x="1281" y="322"/>
                  </a:lnTo>
                  <a:lnTo>
                    <a:pt x="1281" y="322"/>
                  </a:lnTo>
                  <a:lnTo>
                    <a:pt x="1272" y="322"/>
                  </a:lnTo>
                  <a:lnTo>
                    <a:pt x="1272" y="317"/>
                  </a:lnTo>
                  <a:lnTo>
                    <a:pt x="1272" y="317"/>
                  </a:lnTo>
                  <a:lnTo>
                    <a:pt x="1272" y="317"/>
                  </a:lnTo>
                  <a:lnTo>
                    <a:pt x="1228" y="317"/>
                  </a:lnTo>
                  <a:lnTo>
                    <a:pt x="1228" y="312"/>
                  </a:lnTo>
                  <a:lnTo>
                    <a:pt x="1224" y="312"/>
                  </a:lnTo>
                  <a:lnTo>
                    <a:pt x="1224" y="312"/>
                  </a:lnTo>
                  <a:lnTo>
                    <a:pt x="1219" y="312"/>
                  </a:lnTo>
                  <a:lnTo>
                    <a:pt x="1219" y="312"/>
                  </a:lnTo>
                  <a:lnTo>
                    <a:pt x="1195" y="312"/>
                  </a:lnTo>
                  <a:lnTo>
                    <a:pt x="1195" y="312"/>
                  </a:lnTo>
                  <a:lnTo>
                    <a:pt x="1190" y="312"/>
                  </a:lnTo>
                  <a:lnTo>
                    <a:pt x="1190" y="312"/>
                  </a:lnTo>
                  <a:lnTo>
                    <a:pt x="1180" y="312"/>
                  </a:lnTo>
                  <a:lnTo>
                    <a:pt x="1180" y="308"/>
                  </a:lnTo>
                  <a:lnTo>
                    <a:pt x="1171" y="308"/>
                  </a:lnTo>
                  <a:lnTo>
                    <a:pt x="1171" y="308"/>
                  </a:lnTo>
                  <a:lnTo>
                    <a:pt x="1152" y="308"/>
                  </a:lnTo>
                  <a:lnTo>
                    <a:pt x="1152" y="308"/>
                  </a:lnTo>
                  <a:lnTo>
                    <a:pt x="1137" y="308"/>
                  </a:lnTo>
                  <a:lnTo>
                    <a:pt x="1137" y="303"/>
                  </a:lnTo>
                  <a:lnTo>
                    <a:pt x="1137" y="303"/>
                  </a:lnTo>
                  <a:lnTo>
                    <a:pt x="1137" y="303"/>
                  </a:lnTo>
                  <a:lnTo>
                    <a:pt x="1132" y="303"/>
                  </a:lnTo>
                  <a:lnTo>
                    <a:pt x="1132" y="303"/>
                  </a:lnTo>
                  <a:lnTo>
                    <a:pt x="1123" y="303"/>
                  </a:lnTo>
                  <a:lnTo>
                    <a:pt x="1123" y="303"/>
                  </a:lnTo>
                  <a:lnTo>
                    <a:pt x="1075" y="303"/>
                  </a:lnTo>
                  <a:lnTo>
                    <a:pt x="1075" y="303"/>
                  </a:lnTo>
                  <a:lnTo>
                    <a:pt x="1070" y="303"/>
                  </a:lnTo>
                  <a:lnTo>
                    <a:pt x="1070" y="298"/>
                  </a:lnTo>
                  <a:lnTo>
                    <a:pt x="1070" y="298"/>
                  </a:lnTo>
                  <a:lnTo>
                    <a:pt x="1070" y="298"/>
                  </a:lnTo>
                  <a:lnTo>
                    <a:pt x="1070" y="298"/>
                  </a:lnTo>
                  <a:lnTo>
                    <a:pt x="1070" y="298"/>
                  </a:lnTo>
                  <a:lnTo>
                    <a:pt x="1060" y="298"/>
                  </a:lnTo>
                  <a:lnTo>
                    <a:pt x="1060" y="293"/>
                  </a:lnTo>
                  <a:lnTo>
                    <a:pt x="1051" y="293"/>
                  </a:lnTo>
                  <a:lnTo>
                    <a:pt x="1051" y="293"/>
                  </a:lnTo>
                  <a:lnTo>
                    <a:pt x="1046" y="293"/>
                  </a:lnTo>
                  <a:lnTo>
                    <a:pt x="1046" y="293"/>
                  </a:lnTo>
                  <a:lnTo>
                    <a:pt x="1036" y="293"/>
                  </a:lnTo>
                  <a:lnTo>
                    <a:pt x="1036" y="288"/>
                  </a:lnTo>
                  <a:lnTo>
                    <a:pt x="1022" y="288"/>
                  </a:lnTo>
                  <a:lnTo>
                    <a:pt x="1022" y="288"/>
                  </a:lnTo>
                  <a:lnTo>
                    <a:pt x="1003" y="288"/>
                  </a:lnTo>
                  <a:lnTo>
                    <a:pt x="1003" y="284"/>
                  </a:lnTo>
                  <a:lnTo>
                    <a:pt x="993" y="284"/>
                  </a:lnTo>
                  <a:lnTo>
                    <a:pt x="993" y="284"/>
                  </a:lnTo>
                  <a:lnTo>
                    <a:pt x="988" y="284"/>
                  </a:lnTo>
                  <a:lnTo>
                    <a:pt x="988" y="279"/>
                  </a:lnTo>
                  <a:lnTo>
                    <a:pt x="984" y="279"/>
                  </a:lnTo>
                  <a:lnTo>
                    <a:pt x="984" y="279"/>
                  </a:lnTo>
                  <a:lnTo>
                    <a:pt x="974" y="279"/>
                  </a:lnTo>
                  <a:lnTo>
                    <a:pt x="974" y="279"/>
                  </a:lnTo>
                  <a:lnTo>
                    <a:pt x="974" y="279"/>
                  </a:lnTo>
                  <a:lnTo>
                    <a:pt x="974" y="279"/>
                  </a:lnTo>
                  <a:lnTo>
                    <a:pt x="945" y="279"/>
                  </a:lnTo>
                  <a:lnTo>
                    <a:pt x="945" y="274"/>
                  </a:lnTo>
                  <a:lnTo>
                    <a:pt x="931" y="274"/>
                  </a:lnTo>
                  <a:lnTo>
                    <a:pt x="931" y="274"/>
                  </a:lnTo>
                  <a:lnTo>
                    <a:pt x="916" y="274"/>
                  </a:lnTo>
                  <a:lnTo>
                    <a:pt x="916" y="274"/>
                  </a:lnTo>
                  <a:lnTo>
                    <a:pt x="916" y="274"/>
                  </a:lnTo>
                  <a:lnTo>
                    <a:pt x="916" y="274"/>
                  </a:lnTo>
                  <a:lnTo>
                    <a:pt x="912" y="274"/>
                  </a:lnTo>
                  <a:lnTo>
                    <a:pt x="912" y="269"/>
                  </a:lnTo>
                  <a:lnTo>
                    <a:pt x="912" y="269"/>
                  </a:lnTo>
                  <a:lnTo>
                    <a:pt x="912" y="269"/>
                  </a:lnTo>
                  <a:lnTo>
                    <a:pt x="883" y="269"/>
                  </a:lnTo>
                  <a:lnTo>
                    <a:pt x="883" y="264"/>
                  </a:lnTo>
                  <a:lnTo>
                    <a:pt x="873" y="264"/>
                  </a:lnTo>
                  <a:lnTo>
                    <a:pt x="873" y="264"/>
                  </a:lnTo>
                  <a:lnTo>
                    <a:pt x="854" y="264"/>
                  </a:lnTo>
                  <a:lnTo>
                    <a:pt x="854" y="264"/>
                  </a:lnTo>
                  <a:lnTo>
                    <a:pt x="849" y="264"/>
                  </a:lnTo>
                  <a:lnTo>
                    <a:pt x="849" y="264"/>
                  </a:lnTo>
                  <a:lnTo>
                    <a:pt x="840" y="264"/>
                  </a:lnTo>
                  <a:lnTo>
                    <a:pt x="840" y="260"/>
                  </a:lnTo>
                  <a:lnTo>
                    <a:pt x="835" y="260"/>
                  </a:lnTo>
                  <a:lnTo>
                    <a:pt x="835" y="260"/>
                  </a:lnTo>
                  <a:lnTo>
                    <a:pt x="825" y="260"/>
                  </a:lnTo>
                  <a:lnTo>
                    <a:pt x="825" y="260"/>
                  </a:lnTo>
                  <a:lnTo>
                    <a:pt x="816" y="260"/>
                  </a:lnTo>
                  <a:lnTo>
                    <a:pt x="816" y="255"/>
                  </a:lnTo>
                  <a:lnTo>
                    <a:pt x="796" y="255"/>
                  </a:lnTo>
                  <a:lnTo>
                    <a:pt x="796" y="255"/>
                  </a:lnTo>
                  <a:lnTo>
                    <a:pt x="763" y="255"/>
                  </a:lnTo>
                  <a:lnTo>
                    <a:pt x="763" y="250"/>
                  </a:lnTo>
                  <a:lnTo>
                    <a:pt x="758" y="250"/>
                  </a:lnTo>
                  <a:lnTo>
                    <a:pt x="758" y="250"/>
                  </a:lnTo>
                  <a:lnTo>
                    <a:pt x="753" y="250"/>
                  </a:lnTo>
                  <a:lnTo>
                    <a:pt x="753" y="250"/>
                  </a:lnTo>
                  <a:lnTo>
                    <a:pt x="744" y="250"/>
                  </a:lnTo>
                  <a:lnTo>
                    <a:pt x="744" y="245"/>
                  </a:lnTo>
                  <a:lnTo>
                    <a:pt x="739" y="245"/>
                  </a:lnTo>
                  <a:lnTo>
                    <a:pt x="739" y="240"/>
                  </a:lnTo>
                  <a:lnTo>
                    <a:pt x="729" y="240"/>
                  </a:lnTo>
                  <a:lnTo>
                    <a:pt x="729" y="240"/>
                  </a:lnTo>
                  <a:lnTo>
                    <a:pt x="724" y="240"/>
                  </a:lnTo>
                  <a:lnTo>
                    <a:pt x="724" y="240"/>
                  </a:lnTo>
                  <a:lnTo>
                    <a:pt x="681" y="240"/>
                  </a:lnTo>
                  <a:lnTo>
                    <a:pt x="681" y="236"/>
                  </a:lnTo>
                  <a:lnTo>
                    <a:pt x="662" y="236"/>
                  </a:lnTo>
                  <a:lnTo>
                    <a:pt x="662" y="236"/>
                  </a:lnTo>
                  <a:lnTo>
                    <a:pt x="662" y="236"/>
                  </a:lnTo>
                  <a:lnTo>
                    <a:pt x="662" y="231"/>
                  </a:lnTo>
                  <a:lnTo>
                    <a:pt x="628" y="231"/>
                  </a:lnTo>
                  <a:lnTo>
                    <a:pt x="628" y="231"/>
                  </a:lnTo>
                  <a:lnTo>
                    <a:pt x="624" y="231"/>
                  </a:lnTo>
                  <a:lnTo>
                    <a:pt x="624" y="226"/>
                  </a:lnTo>
                  <a:lnTo>
                    <a:pt x="624" y="226"/>
                  </a:lnTo>
                  <a:lnTo>
                    <a:pt x="624" y="226"/>
                  </a:lnTo>
                  <a:lnTo>
                    <a:pt x="619" y="226"/>
                  </a:lnTo>
                  <a:lnTo>
                    <a:pt x="619" y="226"/>
                  </a:lnTo>
                  <a:lnTo>
                    <a:pt x="619" y="226"/>
                  </a:lnTo>
                  <a:lnTo>
                    <a:pt x="619" y="221"/>
                  </a:lnTo>
                  <a:lnTo>
                    <a:pt x="609" y="221"/>
                  </a:lnTo>
                  <a:lnTo>
                    <a:pt x="609" y="221"/>
                  </a:lnTo>
                  <a:lnTo>
                    <a:pt x="600" y="221"/>
                  </a:lnTo>
                  <a:lnTo>
                    <a:pt x="600" y="216"/>
                  </a:lnTo>
                  <a:lnTo>
                    <a:pt x="590" y="216"/>
                  </a:lnTo>
                  <a:lnTo>
                    <a:pt x="590" y="216"/>
                  </a:lnTo>
                  <a:lnTo>
                    <a:pt x="590" y="216"/>
                  </a:lnTo>
                  <a:lnTo>
                    <a:pt x="590" y="212"/>
                  </a:lnTo>
                  <a:lnTo>
                    <a:pt x="576" y="212"/>
                  </a:lnTo>
                  <a:lnTo>
                    <a:pt x="576" y="212"/>
                  </a:lnTo>
                  <a:lnTo>
                    <a:pt x="576" y="212"/>
                  </a:lnTo>
                  <a:lnTo>
                    <a:pt x="576" y="207"/>
                  </a:lnTo>
                  <a:lnTo>
                    <a:pt x="556" y="207"/>
                  </a:lnTo>
                  <a:lnTo>
                    <a:pt x="556" y="202"/>
                  </a:lnTo>
                  <a:lnTo>
                    <a:pt x="542" y="202"/>
                  </a:lnTo>
                  <a:lnTo>
                    <a:pt x="542" y="197"/>
                  </a:lnTo>
                  <a:lnTo>
                    <a:pt x="528" y="197"/>
                  </a:lnTo>
                  <a:lnTo>
                    <a:pt x="528" y="197"/>
                  </a:lnTo>
                  <a:lnTo>
                    <a:pt x="523" y="197"/>
                  </a:lnTo>
                  <a:lnTo>
                    <a:pt x="523" y="197"/>
                  </a:lnTo>
                  <a:lnTo>
                    <a:pt x="513" y="197"/>
                  </a:lnTo>
                  <a:lnTo>
                    <a:pt x="513" y="192"/>
                  </a:lnTo>
                  <a:lnTo>
                    <a:pt x="508" y="192"/>
                  </a:lnTo>
                  <a:lnTo>
                    <a:pt x="508" y="192"/>
                  </a:lnTo>
                  <a:lnTo>
                    <a:pt x="494" y="192"/>
                  </a:lnTo>
                  <a:lnTo>
                    <a:pt x="494" y="188"/>
                  </a:lnTo>
                  <a:lnTo>
                    <a:pt x="489" y="188"/>
                  </a:lnTo>
                  <a:lnTo>
                    <a:pt x="489" y="188"/>
                  </a:lnTo>
                  <a:lnTo>
                    <a:pt x="489" y="188"/>
                  </a:lnTo>
                  <a:lnTo>
                    <a:pt x="489" y="183"/>
                  </a:lnTo>
                  <a:lnTo>
                    <a:pt x="484" y="183"/>
                  </a:lnTo>
                  <a:lnTo>
                    <a:pt x="484" y="183"/>
                  </a:lnTo>
                  <a:lnTo>
                    <a:pt x="480" y="183"/>
                  </a:lnTo>
                  <a:lnTo>
                    <a:pt x="480" y="183"/>
                  </a:lnTo>
                  <a:lnTo>
                    <a:pt x="475" y="183"/>
                  </a:lnTo>
                  <a:lnTo>
                    <a:pt x="475" y="178"/>
                  </a:lnTo>
                  <a:lnTo>
                    <a:pt x="475" y="178"/>
                  </a:lnTo>
                  <a:lnTo>
                    <a:pt x="475" y="173"/>
                  </a:lnTo>
                  <a:lnTo>
                    <a:pt x="470" y="173"/>
                  </a:lnTo>
                  <a:lnTo>
                    <a:pt x="470" y="173"/>
                  </a:lnTo>
                  <a:lnTo>
                    <a:pt x="470" y="173"/>
                  </a:lnTo>
                  <a:lnTo>
                    <a:pt x="470" y="168"/>
                  </a:lnTo>
                  <a:lnTo>
                    <a:pt x="456" y="168"/>
                  </a:lnTo>
                  <a:lnTo>
                    <a:pt x="456" y="168"/>
                  </a:lnTo>
                  <a:lnTo>
                    <a:pt x="451" y="168"/>
                  </a:lnTo>
                  <a:lnTo>
                    <a:pt x="451" y="164"/>
                  </a:lnTo>
                  <a:lnTo>
                    <a:pt x="441" y="164"/>
                  </a:lnTo>
                  <a:lnTo>
                    <a:pt x="441" y="164"/>
                  </a:lnTo>
                  <a:lnTo>
                    <a:pt x="441" y="164"/>
                  </a:lnTo>
                  <a:lnTo>
                    <a:pt x="441" y="159"/>
                  </a:lnTo>
                  <a:lnTo>
                    <a:pt x="436" y="159"/>
                  </a:lnTo>
                  <a:lnTo>
                    <a:pt x="436" y="159"/>
                  </a:lnTo>
                  <a:lnTo>
                    <a:pt x="432" y="159"/>
                  </a:lnTo>
                  <a:lnTo>
                    <a:pt x="432" y="159"/>
                  </a:lnTo>
                  <a:lnTo>
                    <a:pt x="432" y="159"/>
                  </a:lnTo>
                  <a:lnTo>
                    <a:pt x="432" y="154"/>
                  </a:lnTo>
                  <a:lnTo>
                    <a:pt x="427" y="154"/>
                  </a:lnTo>
                  <a:lnTo>
                    <a:pt x="427" y="154"/>
                  </a:lnTo>
                  <a:lnTo>
                    <a:pt x="408" y="154"/>
                  </a:lnTo>
                  <a:lnTo>
                    <a:pt x="408" y="149"/>
                  </a:lnTo>
                  <a:lnTo>
                    <a:pt x="403" y="149"/>
                  </a:lnTo>
                  <a:lnTo>
                    <a:pt x="403" y="149"/>
                  </a:lnTo>
                  <a:lnTo>
                    <a:pt x="393" y="149"/>
                  </a:lnTo>
                  <a:lnTo>
                    <a:pt x="393" y="144"/>
                  </a:lnTo>
                  <a:lnTo>
                    <a:pt x="384" y="144"/>
                  </a:lnTo>
                  <a:lnTo>
                    <a:pt x="384" y="144"/>
                  </a:lnTo>
                  <a:lnTo>
                    <a:pt x="384" y="144"/>
                  </a:lnTo>
                  <a:lnTo>
                    <a:pt x="384" y="144"/>
                  </a:lnTo>
                  <a:lnTo>
                    <a:pt x="384" y="144"/>
                  </a:lnTo>
                  <a:lnTo>
                    <a:pt x="384" y="140"/>
                  </a:lnTo>
                  <a:lnTo>
                    <a:pt x="379" y="140"/>
                  </a:lnTo>
                  <a:lnTo>
                    <a:pt x="379" y="140"/>
                  </a:lnTo>
                  <a:lnTo>
                    <a:pt x="369" y="140"/>
                  </a:lnTo>
                  <a:lnTo>
                    <a:pt x="369" y="135"/>
                  </a:lnTo>
                  <a:lnTo>
                    <a:pt x="360" y="135"/>
                  </a:lnTo>
                  <a:lnTo>
                    <a:pt x="360" y="135"/>
                  </a:lnTo>
                  <a:lnTo>
                    <a:pt x="355" y="135"/>
                  </a:lnTo>
                  <a:lnTo>
                    <a:pt x="355" y="130"/>
                  </a:lnTo>
                  <a:lnTo>
                    <a:pt x="355" y="130"/>
                  </a:lnTo>
                  <a:lnTo>
                    <a:pt x="355" y="130"/>
                  </a:lnTo>
                  <a:lnTo>
                    <a:pt x="340" y="130"/>
                  </a:lnTo>
                  <a:lnTo>
                    <a:pt x="340" y="130"/>
                  </a:lnTo>
                  <a:lnTo>
                    <a:pt x="340" y="130"/>
                  </a:lnTo>
                  <a:lnTo>
                    <a:pt x="340" y="125"/>
                  </a:lnTo>
                  <a:lnTo>
                    <a:pt x="331" y="125"/>
                  </a:lnTo>
                  <a:lnTo>
                    <a:pt x="331" y="125"/>
                  </a:lnTo>
                  <a:lnTo>
                    <a:pt x="331" y="125"/>
                  </a:lnTo>
                  <a:lnTo>
                    <a:pt x="331" y="120"/>
                  </a:lnTo>
                  <a:lnTo>
                    <a:pt x="326" y="120"/>
                  </a:lnTo>
                  <a:lnTo>
                    <a:pt x="326" y="116"/>
                  </a:lnTo>
                  <a:lnTo>
                    <a:pt x="321" y="116"/>
                  </a:lnTo>
                  <a:lnTo>
                    <a:pt x="321" y="116"/>
                  </a:lnTo>
                  <a:lnTo>
                    <a:pt x="316" y="116"/>
                  </a:lnTo>
                  <a:lnTo>
                    <a:pt x="316" y="116"/>
                  </a:lnTo>
                  <a:lnTo>
                    <a:pt x="312" y="116"/>
                  </a:lnTo>
                  <a:lnTo>
                    <a:pt x="312" y="111"/>
                  </a:lnTo>
                  <a:lnTo>
                    <a:pt x="307" y="111"/>
                  </a:lnTo>
                  <a:lnTo>
                    <a:pt x="307" y="111"/>
                  </a:lnTo>
                  <a:lnTo>
                    <a:pt x="302" y="111"/>
                  </a:lnTo>
                  <a:lnTo>
                    <a:pt x="302" y="111"/>
                  </a:lnTo>
                  <a:lnTo>
                    <a:pt x="297" y="111"/>
                  </a:lnTo>
                  <a:lnTo>
                    <a:pt x="297" y="106"/>
                  </a:lnTo>
                  <a:lnTo>
                    <a:pt x="292" y="106"/>
                  </a:lnTo>
                  <a:lnTo>
                    <a:pt x="292" y="106"/>
                  </a:lnTo>
                  <a:lnTo>
                    <a:pt x="292" y="106"/>
                  </a:lnTo>
                  <a:lnTo>
                    <a:pt x="292" y="106"/>
                  </a:lnTo>
                  <a:lnTo>
                    <a:pt x="288" y="106"/>
                  </a:lnTo>
                  <a:lnTo>
                    <a:pt x="288" y="101"/>
                  </a:lnTo>
                  <a:lnTo>
                    <a:pt x="283" y="101"/>
                  </a:lnTo>
                  <a:lnTo>
                    <a:pt x="283" y="101"/>
                  </a:lnTo>
                  <a:lnTo>
                    <a:pt x="278" y="101"/>
                  </a:lnTo>
                  <a:lnTo>
                    <a:pt x="278" y="101"/>
                  </a:lnTo>
                  <a:lnTo>
                    <a:pt x="278" y="101"/>
                  </a:lnTo>
                  <a:lnTo>
                    <a:pt x="278" y="96"/>
                  </a:lnTo>
                  <a:lnTo>
                    <a:pt x="273" y="96"/>
                  </a:lnTo>
                  <a:lnTo>
                    <a:pt x="273" y="92"/>
                  </a:lnTo>
                  <a:lnTo>
                    <a:pt x="268" y="92"/>
                  </a:lnTo>
                  <a:lnTo>
                    <a:pt x="268" y="92"/>
                  </a:lnTo>
                  <a:lnTo>
                    <a:pt x="264" y="92"/>
                  </a:lnTo>
                  <a:lnTo>
                    <a:pt x="264" y="92"/>
                  </a:lnTo>
                  <a:lnTo>
                    <a:pt x="249" y="92"/>
                  </a:lnTo>
                  <a:lnTo>
                    <a:pt x="249" y="87"/>
                  </a:lnTo>
                  <a:lnTo>
                    <a:pt x="240" y="87"/>
                  </a:lnTo>
                  <a:lnTo>
                    <a:pt x="240" y="87"/>
                  </a:lnTo>
                  <a:lnTo>
                    <a:pt x="240" y="87"/>
                  </a:lnTo>
                  <a:lnTo>
                    <a:pt x="240" y="82"/>
                  </a:lnTo>
                  <a:lnTo>
                    <a:pt x="235" y="82"/>
                  </a:lnTo>
                  <a:lnTo>
                    <a:pt x="235" y="82"/>
                  </a:lnTo>
                  <a:lnTo>
                    <a:pt x="235" y="82"/>
                  </a:lnTo>
                  <a:lnTo>
                    <a:pt x="235" y="82"/>
                  </a:lnTo>
                  <a:lnTo>
                    <a:pt x="230" y="82"/>
                  </a:lnTo>
                  <a:lnTo>
                    <a:pt x="230" y="77"/>
                  </a:lnTo>
                  <a:lnTo>
                    <a:pt x="225" y="77"/>
                  </a:lnTo>
                  <a:lnTo>
                    <a:pt x="225" y="77"/>
                  </a:lnTo>
                  <a:lnTo>
                    <a:pt x="220" y="77"/>
                  </a:lnTo>
                  <a:lnTo>
                    <a:pt x="220" y="77"/>
                  </a:lnTo>
                  <a:lnTo>
                    <a:pt x="220" y="77"/>
                  </a:lnTo>
                  <a:lnTo>
                    <a:pt x="220" y="72"/>
                  </a:lnTo>
                  <a:lnTo>
                    <a:pt x="216" y="72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6" y="63"/>
                  </a:lnTo>
                  <a:lnTo>
                    <a:pt x="211" y="63"/>
                  </a:lnTo>
                  <a:lnTo>
                    <a:pt x="211" y="63"/>
                  </a:lnTo>
                  <a:lnTo>
                    <a:pt x="206" y="63"/>
                  </a:lnTo>
                  <a:lnTo>
                    <a:pt x="206" y="63"/>
                  </a:lnTo>
                  <a:lnTo>
                    <a:pt x="201" y="63"/>
                  </a:lnTo>
                  <a:lnTo>
                    <a:pt x="201" y="58"/>
                  </a:lnTo>
                  <a:lnTo>
                    <a:pt x="201" y="58"/>
                  </a:lnTo>
                  <a:lnTo>
                    <a:pt x="201" y="58"/>
                  </a:lnTo>
                  <a:lnTo>
                    <a:pt x="196" y="58"/>
                  </a:lnTo>
                  <a:lnTo>
                    <a:pt x="196" y="58"/>
                  </a:lnTo>
                  <a:lnTo>
                    <a:pt x="192" y="58"/>
                  </a:lnTo>
                  <a:lnTo>
                    <a:pt x="192" y="53"/>
                  </a:lnTo>
                  <a:lnTo>
                    <a:pt x="187" y="53"/>
                  </a:lnTo>
                  <a:lnTo>
                    <a:pt x="187" y="53"/>
                  </a:lnTo>
                  <a:lnTo>
                    <a:pt x="182" y="53"/>
                  </a:lnTo>
                  <a:lnTo>
                    <a:pt x="182" y="53"/>
                  </a:lnTo>
                  <a:lnTo>
                    <a:pt x="182" y="53"/>
                  </a:lnTo>
                  <a:lnTo>
                    <a:pt x="182" y="48"/>
                  </a:lnTo>
                  <a:lnTo>
                    <a:pt x="177" y="48"/>
                  </a:lnTo>
                  <a:lnTo>
                    <a:pt x="177" y="48"/>
                  </a:lnTo>
                  <a:lnTo>
                    <a:pt x="177" y="48"/>
                  </a:lnTo>
                  <a:lnTo>
                    <a:pt x="177" y="44"/>
                  </a:lnTo>
                  <a:lnTo>
                    <a:pt x="172" y="44"/>
                  </a:lnTo>
                  <a:lnTo>
                    <a:pt x="172" y="39"/>
                  </a:lnTo>
                  <a:lnTo>
                    <a:pt x="168" y="39"/>
                  </a:lnTo>
                  <a:lnTo>
                    <a:pt x="168" y="39"/>
                  </a:lnTo>
                  <a:lnTo>
                    <a:pt x="163" y="39"/>
                  </a:lnTo>
                  <a:lnTo>
                    <a:pt x="163" y="39"/>
                  </a:lnTo>
                  <a:lnTo>
                    <a:pt x="158" y="39"/>
                  </a:lnTo>
                  <a:lnTo>
                    <a:pt x="158" y="34"/>
                  </a:lnTo>
                  <a:lnTo>
                    <a:pt x="148" y="34"/>
                  </a:lnTo>
                  <a:lnTo>
                    <a:pt x="148" y="34"/>
                  </a:lnTo>
                  <a:lnTo>
                    <a:pt x="144" y="34"/>
                  </a:lnTo>
                  <a:lnTo>
                    <a:pt x="144" y="29"/>
                  </a:lnTo>
                  <a:lnTo>
                    <a:pt x="144" y="29"/>
                  </a:lnTo>
                  <a:lnTo>
                    <a:pt x="144" y="29"/>
                  </a:lnTo>
                  <a:lnTo>
                    <a:pt x="139" y="29"/>
                  </a:lnTo>
                  <a:lnTo>
                    <a:pt x="139" y="24"/>
                  </a:lnTo>
                  <a:lnTo>
                    <a:pt x="134" y="24"/>
                  </a:lnTo>
                  <a:lnTo>
                    <a:pt x="134" y="24"/>
                  </a:lnTo>
                  <a:lnTo>
                    <a:pt x="129" y="24"/>
                  </a:lnTo>
                  <a:lnTo>
                    <a:pt x="129" y="24"/>
                  </a:lnTo>
                  <a:lnTo>
                    <a:pt x="129" y="24"/>
                  </a:lnTo>
                  <a:lnTo>
                    <a:pt x="129" y="20"/>
                  </a:lnTo>
                  <a:lnTo>
                    <a:pt x="120" y="20"/>
                  </a:lnTo>
                  <a:lnTo>
                    <a:pt x="120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5" y="20"/>
                  </a:lnTo>
                  <a:lnTo>
                    <a:pt x="105" y="15"/>
                  </a:lnTo>
                  <a:lnTo>
                    <a:pt x="100" y="15"/>
                  </a:lnTo>
                  <a:lnTo>
                    <a:pt x="100" y="15"/>
                  </a:lnTo>
                  <a:lnTo>
                    <a:pt x="91" y="15"/>
                  </a:lnTo>
                  <a:lnTo>
                    <a:pt x="91" y="10"/>
                  </a:lnTo>
                  <a:lnTo>
                    <a:pt x="67" y="10"/>
                  </a:lnTo>
                  <a:lnTo>
                    <a:pt x="67" y="10"/>
                  </a:lnTo>
                  <a:lnTo>
                    <a:pt x="67" y="10"/>
                  </a:lnTo>
                  <a:lnTo>
                    <a:pt x="67" y="10"/>
                  </a:lnTo>
                  <a:lnTo>
                    <a:pt x="62" y="10"/>
                  </a:lnTo>
                  <a:lnTo>
                    <a:pt x="62" y="5"/>
                  </a:lnTo>
                  <a:lnTo>
                    <a:pt x="52" y="5"/>
                  </a:lnTo>
                  <a:lnTo>
                    <a:pt x="52" y="5"/>
                  </a:lnTo>
                  <a:lnTo>
                    <a:pt x="48" y="5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6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8" name="Rectangle 146"/>
            <p:cNvSpPr>
              <a:spLocks noChangeArrowheads="1"/>
            </p:cNvSpPr>
            <p:nvPr/>
          </p:nvSpPr>
          <p:spPr bwMode="auto">
            <a:xfrm>
              <a:off x="1636440" y="6553200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653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9" name="Rectangle 147"/>
            <p:cNvSpPr>
              <a:spLocks noChangeArrowheads="1"/>
            </p:cNvSpPr>
            <p:nvPr/>
          </p:nvSpPr>
          <p:spPr bwMode="auto">
            <a:xfrm>
              <a:off x="2069827" y="6553200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590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0" name="Rectangle 148"/>
            <p:cNvSpPr>
              <a:spLocks noChangeArrowheads="1"/>
            </p:cNvSpPr>
            <p:nvPr/>
          </p:nvSpPr>
          <p:spPr bwMode="auto">
            <a:xfrm>
              <a:off x="2504802" y="6553200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528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1" name="Rectangle 149"/>
            <p:cNvSpPr>
              <a:spLocks noChangeArrowheads="1"/>
            </p:cNvSpPr>
            <p:nvPr/>
          </p:nvSpPr>
          <p:spPr bwMode="auto">
            <a:xfrm>
              <a:off x="2931840" y="6553200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497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2" name="Rectangle 150"/>
            <p:cNvSpPr>
              <a:spLocks noChangeArrowheads="1"/>
            </p:cNvSpPr>
            <p:nvPr/>
          </p:nvSpPr>
          <p:spPr bwMode="auto">
            <a:xfrm>
              <a:off x="3365227" y="6553200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467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3" name="Rectangle 151"/>
            <p:cNvSpPr>
              <a:spLocks noChangeArrowheads="1"/>
            </p:cNvSpPr>
            <p:nvPr/>
          </p:nvSpPr>
          <p:spPr bwMode="auto">
            <a:xfrm>
              <a:off x="3800202" y="6553200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439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4" name="Rectangle 152"/>
            <p:cNvSpPr>
              <a:spLocks noChangeArrowheads="1"/>
            </p:cNvSpPr>
            <p:nvPr/>
          </p:nvSpPr>
          <p:spPr bwMode="auto">
            <a:xfrm>
              <a:off x="4227240" y="6553200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420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6" name="Rectangle 154"/>
            <p:cNvSpPr>
              <a:spLocks noChangeArrowheads="1"/>
            </p:cNvSpPr>
            <p:nvPr/>
          </p:nvSpPr>
          <p:spPr bwMode="auto">
            <a:xfrm>
              <a:off x="1690415" y="670358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83</a:t>
              </a:r>
            </a:p>
          </p:txBody>
        </p:sp>
        <p:sp>
          <p:nvSpPr>
            <p:cNvPr id="3197" name="Rectangle 155"/>
            <p:cNvSpPr>
              <a:spLocks noChangeArrowheads="1"/>
            </p:cNvSpPr>
            <p:nvPr/>
          </p:nvSpPr>
          <p:spPr bwMode="auto">
            <a:xfrm>
              <a:off x="2123802" y="670358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65</a:t>
              </a:r>
            </a:p>
          </p:txBody>
        </p:sp>
        <p:sp>
          <p:nvSpPr>
            <p:cNvPr id="3198" name="Rectangle 156"/>
            <p:cNvSpPr>
              <a:spLocks noChangeArrowheads="1"/>
            </p:cNvSpPr>
            <p:nvPr/>
          </p:nvSpPr>
          <p:spPr bwMode="auto">
            <a:xfrm>
              <a:off x="2558777" y="670358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53</a:t>
              </a:r>
            </a:p>
          </p:txBody>
        </p:sp>
        <p:sp>
          <p:nvSpPr>
            <p:cNvPr id="3199" name="Rectangle 157"/>
            <p:cNvSpPr>
              <a:spLocks noChangeArrowheads="1"/>
            </p:cNvSpPr>
            <p:nvPr/>
          </p:nvSpPr>
          <p:spPr bwMode="auto">
            <a:xfrm>
              <a:off x="2985815" y="670358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48</a:t>
              </a:r>
            </a:p>
          </p:txBody>
        </p:sp>
        <p:sp>
          <p:nvSpPr>
            <p:cNvPr id="96" name="Rectangle 158"/>
            <p:cNvSpPr>
              <a:spLocks noChangeArrowheads="1"/>
            </p:cNvSpPr>
            <p:nvPr/>
          </p:nvSpPr>
          <p:spPr bwMode="auto">
            <a:xfrm>
              <a:off x="3419202" y="670358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45</a:t>
              </a:r>
            </a:p>
          </p:txBody>
        </p:sp>
        <p:sp>
          <p:nvSpPr>
            <p:cNvPr id="97" name="Rectangle 159"/>
            <p:cNvSpPr>
              <a:spLocks noChangeArrowheads="1"/>
            </p:cNvSpPr>
            <p:nvPr/>
          </p:nvSpPr>
          <p:spPr bwMode="auto">
            <a:xfrm>
              <a:off x="3854177" y="670358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</a:p>
          </p:txBody>
        </p:sp>
        <p:sp>
          <p:nvSpPr>
            <p:cNvPr id="98" name="Rectangle 160"/>
            <p:cNvSpPr>
              <a:spLocks noChangeArrowheads="1"/>
            </p:cNvSpPr>
            <p:nvPr/>
          </p:nvSpPr>
          <p:spPr bwMode="auto">
            <a:xfrm>
              <a:off x="4281215" y="670358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38</a:t>
              </a:r>
            </a:p>
          </p:txBody>
        </p:sp>
        <p:sp>
          <p:nvSpPr>
            <p:cNvPr id="100" name="Freeform 162"/>
            <p:cNvSpPr>
              <a:spLocks/>
            </p:cNvSpPr>
            <p:nvPr/>
          </p:nvSpPr>
          <p:spPr bwMode="auto">
            <a:xfrm>
              <a:off x="1756470" y="3968319"/>
              <a:ext cx="2590800" cy="633413"/>
            </a:xfrm>
            <a:custGeom>
              <a:avLst/>
              <a:gdLst>
                <a:gd name="T0" fmla="*/ 7 w 340"/>
                <a:gd name="T1" fmla="*/ 2 h 83"/>
                <a:gd name="T2" fmla="*/ 14 w 340"/>
                <a:gd name="T3" fmla="*/ 4 h 83"/>
                <a:gd name="T4" fmla="*/ 20 w 340"/>
                <a:gd name="T5" fmla="*/ 5 h 83"/>
                <a:gd name="T6" fmla="*/ 26 w 340"/>
                <a:gd name="T7" fmla="*/ 7 h 83"/>
                <a:gd name="T8" fmla="*/ 29 w 340"/>
                <a:gd name="T9" fmla="*/ 9 h 83"/>
                <a:gd name="T10" fmla="*/ 32 w 340"/>
                <a:gd name="T11" fmla="*/ 11 h 83"/>
                <a:gd name="T12" fmla="*/ 36 w 340"/>
                <a:gd name="T13" fmla="*/ 13 h 83"/>
                <a:gd name="T14" fmla="*/ 39 w 340"/>
                <a:gd name="T15" fmla="*/ 15 h 83"/>
                <a:gd name="T16" fmla="*/ 41 w 340"/>
                <a:gd name="T17" fmla="*/ 17 h 83"/>
                <a:gd name="T18" fmla="*/ 44 w 340"/>
                <a:gd name="T19" fmla="*/ 18 h 83"/>
                <a:gd name="T20" fmla="*/ 46 w 340"/>
                <a:gd name="T21" fmla="*/ 20 h 83"/>
                <a:gd name="T22" fmla="*/ 49 w 340"/>
                <a:gd name="T23" fmla="*/ 22 h 83"/>
                <a:gd name="T24" fmla="*/ 51 w 340"/>
                <a:gd name="T25" fmla="*/ 24 h 83"/>
                <a:gd name="T26" fmla="*/ 57 w 340"/>
                <a:gd name="T27" fmla="*/ 25 h 83"/>
                <a:gd name="T28" fmla="*/ 59 w 340"/>
                <a:gd name="T29" fmla="*/ 27 h 83"/>
                <a:gd name="T30" fmla="*/ 62 w 340"/>
                <a:gd name="T31" fmla="*/ 28 h 83"/>
                <a:gd name="T32" fmla="*/ 65 w 340"/>
                <a:gd name="T33" fmla="*/ 30 h 83"/>
                <a:gd name="T34" fmla="*/ 69 w 340"/>
                <a:gd name="T35" fmla="*/ 31 h 83"/>
                <a:gd name="T36" fmla="*/ 72 w 340"/>
                <a:gd name="T37" fmla="*/ 33 h 83"/>
                <a:gd name="T38" fmla="*/ 76 w 340"/>
                <a:gd name="T39" fmla="*/ 35 h 83"/>
                <a:gd name="T40" fmla="*/ 81 w 340"/>
                <a:gd name="T41" fmla="*/ 37 h 83"/>
                <a:gd name="T42" fmla="*/ 85 w 340"/>
                <a:gd name="T43" fmla="*/ 38 h 83"/>
                <a:gd name="T44" fmla="*/ 91 w 340"/>
                <a:gd name="T45" fmla="*/ 40 h 83"/>
                <a:gd name="T46" fmla="*/ 93 w 340"/>
                <a:gd name="T47" fmla="*/ 41 h 83"/>
                <a:gd name="T48" fmla="*/ 99 w 340"/>
                <a:gd name="T49" fmla="*/ 43 h 83"/>
                <a:gd name="T50" fmla="*/ 101 w 340"/>
                <a:gd name="T51" fmla="*/ 45 h 83"/>
                <a:gd name="T52" fmla="*/ 103 w 340"/>
                <a:gd name="T53" fmla="*/ 47 h 83"/>
                <a:gd name="T54" fmla="*/ 110 w 340"/>
                <a:gd name="T55" fmla="*/ 49 h 83"/>
                <a:gd name="T56" fmla="*/ 117 w 340"/>
                <a:gd name="T57" fmla="*/ 51 h 83"/>
                <a:gd name="T58" fmla="*/ 124 w 340"/>
                <a:gd name="T59" fmla="*/ 53 h 83"/>
                <a:gd name="T60" fmla="*/ 130 w 340"/>
                <a:gd name="T61" fmla="*/ 55 h 83"/>
                <a:gd name="T62" fmla="*/ 132 w 340"/>
                <a:gd name="T63" fmla="*/ 56 h 83"/>
                <a:gd name="T64" fmla="*/ 143 w 340"/>
                <a:gd name="T65" fmla="*/ 58 h 83"/>
                <a:gd name="T66" fmla="*/ 156 w 340"/>
                <a:gd name="T67" fmla="*/ 60 h 83"/>
                <a:gd name="T68" fmla="*/ 160 w 340"/>
                <a:gd name="T69" fmla="*/ 61 h 83"/>
                <a:gd name="T70" fmla="*/ 175 w 340"/>
                <a:gd name="T71" fmla="*/ 63 h 83"/>
                <a:gd name="T72" fmla="*/ 179 w 340"/>
                <a:gd name="T73" fmla="*/ 64 h 83"/>
                <a:gd name="T74" fmla="*/ 191 w 340"/>
                <a:gd name="T75" fmla="*/ 65 h 83"/>
                <a:gd name="T76" fmla="*/ 195 w 340"/>
                <a:gd name="T77" fmla="*/ 66 h 83"/>
                <a:gd name="T78" fmla="*/ 206 w 340"/>
                <a:gd name="T79" fmla="*/ 67 h 83"/>
                <a:gd name="T80" fmla="*/ 210 w 340"/>
                <a:gd name="T81" fmla="*/ 69 h 83"/>
                <a:gd name="T82" fmla="*/ 220 w 340"/>
                <a:gd name="T83" fmla="*/ 70 h 83"/>
                <a:gd name="T84" fmla="*/ 224 w 340"/>
                <a:gd name="T85" fmla="*/ 71 h 83"/>
                <a:gd name="T86" fmla="*/ 237 w 340"/>
                <a:gd name="T87" fmla="*/ 72 h 83"/>
                <a:gd name="T88" fmla="*/ 241 w 340"/>
                <a:gd name="T89" fmla="*/ 73 h 83"/>
                <a:gd name="T90" fmla="*/ 250 w 340"/>
                <a:gd name="T91" fmla="*/ 74 h 83"/>
                <a:gd name="T92" fmla="*/ 257 w 340"/>
                <a:gd name="T93" fmla="*/ 75 h 83"/>
                <a:gd name="T94" fmla="*/ 268 w 340"/>
                <a:gd name="T95" fmla="*/ 76 h 83"/>
                <a:gd name="T96" fmla="*/ 273 w 340"/>
                <a:gd name="T97" fmla="*/ 78 h 83"/>
                <a:gd name="T98" fmla="*/ 278 w 340"/>
                <a:gd name="T99" fmla="*/ 79 h 83"/>
                <a:gd name="T100" fmla="*/ 284 w 340"/>
                <a:gd name="T101" fmla="*/ 80 h 83"/>
                <a:gd name="T102" fmla="*/ 291 w 340"/>
                <a:gd name="T103" fmla="*/ 81 h 83"/>
                <a:gd name="T104" fmla="*/ 301 w 340"/>
                <a:gd name="T105" fmla="*/ 82 h 83"/>
                <a:gd name="T106" fmla="*/ 314 w 340"/>
                <a:gd name="T107" fmla="*/ 82 h 83"/>
                <a:gd name="T108" fmla="*/ 323 w 340"/>
                <a:gd name="T109" fmla="*/ 83 h 83"/>
                <a:gd name="T110" fmla="*/ 340 w 340"/>
                <a:gd name="T1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0" h="83">
                  <a:moveTo>
                    <a:pt x="0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9" y="2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2" y="5"/>
                  </a:lnTo>
                  <a:lnTo>
                    <a:pt x="22" y="6"/>
                  </a:lnTo>
                  <a:lnTo>
                    <a:pt x="23" y="6"/>
                  </a:lnTo>
                  <a:lnTo>
                    <a:pt x="23" y="7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8" y="7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8" y="9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34" y="11"/>
                  </a:lnTo>
                  <a:lnTo>
                    <a:pt x="34" y="12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36" y="12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8" y="13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5"/>
                  </a:lnTo>
                  <a:lnTo>
                    <a:pt x="39" y="15"/>
                  </a:lnTo>
                  <a:lnTo>
                    <a:pt x="39" y="15"/>
                  </a:lnTo>
                  <a:lnTo>
                    <a:pt x="39" y="15"/>
                  </a:lnTo>
                  <a:lnTo>
                    <a:pt x="39" y="16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1" y="16"/>
                  </a:lnTo>
                  <a:lnTo>
                    <a:pt x="41" y="17"/>
                  </a:lnTo>
                  <a:lnTo>
                    <a:pt x="42" y="17"/>
                  </a:lnTo>
                  <a:lnTo>
                    <a:pt x="42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3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5" y="18"/>
                  </a:lnTo>
                  <a:lnTo>
                    <a:pt x="45" y="19"/>
                  </a:lnTo>
                  <a:lnTo>
                    <a:pt x="46" y="19"/>
                  </a:lnTo>
                  <a:lnTo>
                    <a:pt x="46" y="19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7" y="20"/>
                  </a:lnTo>
                  <a:lnTo>
                    <a:pt x="47" y="21"/>
                  </a:lnTo>
                  <a:lnTo>
                    <a:pt x="47" y="21"/>
                  </a:lnTo>
                  <a:lnTo>
                    <a:pt x="47" y="21"/>
                  </a:lnTo>
                  <a:lnTo>
                    <a:pt x="48" y="21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1" y="23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3" y="24"/>
                  </a:lnTo>
                  <a:lnTo>
                    <a:pt x="53" y="25"/>
                  </a:lnTo>
                  <a:lnTo>
                    <a:pt x="56" y="25"/>
                  </a:lnTo>
                  <a:lnTo>
                    <a:pt x="56" y="25"/>
                  </a:lnTo>
                  <a:lnTo>
                    <a:pt x="57" y="25"/>
                  </a:lnTo>
                  <a:lnTo>
                    <a:pt x="57" y="25"/>
                  </a:lnTo>
                  <a:lnTo>
                    <a:pt x="58" y="25"/>
                  </a:lnTo>
                  <a:lnTo>
                    <a:pt x="58" y="26"/>
                  </a:lnTo>
                  <a:lnTo>
                    <a:pt x="59" y="26"/>
                  </a:lnTo>
                  <a:lnTo>
                    <a:pt x="59" y="27"/>
                  </a:lnTo>
                  <a:lnTo>
                    <a:pt x="59" y="27"/>
                  </a:lnTo>
                  <a:lnTo>
                    <a:pt x="59" y="27"/>
                  </a:lnTo>
                  <a:lnTo>
                    <a:pt x="60" y="27"/>
                  </a:lnTo>
                  <a:lnTo>
                    <a:pt x="60" y="27"/>
                  </a:lnTo>
                  <a:lnTo>
                    <a:pt x="61" y="27"/>
                  </a:lnTo>
                  <a:lnTo>
                    <a:pt x="61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29"/>
                  </a:lnTo>
                  <a:lnTo>
                    <a:pt x="63" y="29"/>
                  </a:lnTo>
                  <a:lnTo>
                    <a:pt x="63" y="29"/>
                  </a:lnTo>
                  <a:lnTo>
                    <a:pt x="64" y="29"/>
                  </a:lnTo>
                  <a:lnTo>
                    <a:pt x="64" y="29"/>
                  </a:lnTo>
                  <a:lnTo>
                    <a:pt x="65" y="29"/>
                  </a:lnTo>
                  <a:lnTo>
                    <a:pt x="65" y="30"/>
                  </a:lnTo>
                  <a:lnTo>
                    <a:pt x="66" y="30"/>
                  </a:lnTo>
                  <a:lnTo>
                    <a:pt x="66" y="30"/>
                  </a:lnTo>
                  <a:lnTo>
                    <a:pt x="67" y="30"/>
                  </a:lnTo>
                  <a:lnTo>
                    <a:pt x="67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9" y="31"/>
                  </a:lnTo>
                  <a:lnTo>
                    <a:pt x="69" y="31"/>
                  </a:lnTo>
                  <a:lnTo>
                    <a:pt x="70" y="31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3"/>
                  </a:lnTo>
                  <a:lnTo>
                    <a:pt x="72" y="33"/>
                  </a:lnTo>
                  <a:lnTo>
                    <a:pt x="72" y="33"/>
                  </a:lnTo>
                  <a:lnTo>
                    <a:pt x="72" y="33"/>
                  </a:lnTo>
                  <a:lnTo>
                    <a:pt x="72" y="34"/>
                  </a:lnTo>
                  <a:lnTo>
                    <a:pt x="75" y="34"/>
                  </a:lnTo>
                  <a:lnTo>
                    <a:pt x="75" y="34"/>
                  </a:lnTo>
                  <a:lnTo>
                    <a:pt x="75" y="34"/>
                  </a:lnTo>
                  <a:lnTo>
                    <a:pt x="75" y="35"/>
                  </a:lnTo>
                  <a:lnTo>
                    <a:pt x="76" y="35"/>
                  </a:lnTo>
                  <a:lnTo>
                    <a:pt x="76" y="35"/>
                  </a:lnTo>
                  <a:lnTo>
                    <a:pt x="78" y="35"/>
                  </a:lnTo>
                  <a:lnTo>
                    <a:pt x="78" y="36"/>
                  </a:lnTo>
                  <a:lnTo>
                    <a:pt x="80" y="36"/>
                  </a:lnTo>
                  <a:lnTo>
                    <a:pt x="80" y="36"/>
                  </a:lnTo>
                  <a:lnTo>
                    <a:pt x="81" y="36"/>
                  </a:lnTo>
                  <a:lnTo>
                    <a:pt x="81" y="37"/>
                  </a:lnTo>
                  <a:lnTo>
                    <a:pt x="81" y="37"/>
                  </a:lnTo>
                  <a:lnTo>
                    <a:pt x="81" y="37"/>
                  </a:lnTo>
                  <a:lnTo>
                    <a:pt x="81" y="37"/>
                  </a:lnTo>
                  <a:lnTo>
                    <a:pt x="81" y="37"/>
                  </a:lnTo>
                  <a:lnTo>
                    <a:pt x="83" y="37"/>
                  </a:lnTo>
                  <a:lnTo>
                    <a:pt x="83" y="38"/>
                  </a:lnTo>
                  <a:lnTo>
                    <a:pt x="85" y="38"/>
                  </a:lnTo>
                  <a:lnTo>
                    <a:pt x="85" y="39"/>
                  </a:lnTo>
                  <a:lnTo>
                    <a:pt x="86" y="39"/>
                  </a:lnTo>
                  <a:lnTo>
                    <a:pt x="86" y="39"/>
                  </a:lnTo>
                  <a:lnTo>
                    <a:pt x="90" y="39"/>
                  </a:lnTo>
                  <a:lnTo>
                    <a:pt x="90" y="39"/>
                  </a:lnTo>
                  <a:lnTo>
                    <a:pt x="91" y="39"/>
                  </a:lnTo>
                  <a:lnTo>
                    <a:pt x="91" y="40"/>
                  </a:lnTo>
                  <a:lnTo>
                    <a:pt x="91" y="40"/>
                  </a:lnTo>
                  <a:lnTo>
                    <a:pt x="91" y="40"/>
                  </a:lnTo>
                  <a:lnTo>
                    <a:pt x="92" y="40"/>
                  </a:lnTo>
                  <a:lnTo>
                    <a:pt x="92" y="41"/>
                  </a:lnTo>
                  <a:lnTo>
                    <a:pt x="93" y="41"/>
                  </a:lnTo>
                  <a:lnTo>
                    <a:pt x="93" y="41"/>
                  </a:lnTo>
                  <a:lnTo>
                    <a:pt x="93" y="41"/>
                  </a:lnTo>
                  <a:lnTo>
                    <a:pt x="93" y="41"/>
                  </a:lnTo>
                  <a:lnTo>
                    <a:pt x="95" y="41"/>
                  </a:lnTo>
                  <a:lnTo>
                    <a:pt x="95" y="42"/>
                  </a:lnTo>
                  <a:lnTo>
                    <a:pt x="96" y="42"/>
                  </a:lnTo>
                  <a:lnTo>
                    <a:pt x="96" y="43"/>
                  </a:lnTo>
                  <a:lnTo>
                    <a:pt x="99" y="43"/>
                  </a:lnTo>
                  <a:lnTo>
                    <a:pt x="99" y="43"/>
                  </a:lnTo>
                  <a:lnTo>
                    <a:pt x="99" y="43"/>
                  </a:lnTo>
                  <a:lnTo>
                    <a:pt x="99" y="44"/>
                  </a:lnTo>
                  <a:lnTo>
                    <a:pt x="100" y="44"/>
                  </a:lnTo>
                  <a:lnTo>
                    <a:pt x="100" y="45"/>
                  </a:lnTo>
                  <a:lnTo>
                    <a:pt x="100" y="45"/>
                  </a:lnTo>
                  <a:lnTo>
                    <a:pt x="100" y="45"/>
                  </a:lnTo>
                  <a:lnTo>
                    <a:pt x="101" y="45"/>
                  </a:lnTo>
                  <a:lnTo>
                    <a:pt x="101" y="46"/>
                  </a:lnTo>
                  <a:lnTo>
                    <a:pt x="102" y="46"/>
                  </a:lnTo>
                  <a:lnTo>
                    <a:pt x="102" y="46"/>
                  </a:lnTo>
                  <a:lnTo>
                    <a:pt x="103" y="46"/>
                  </a:lnTo>
                  <a:lnTo>
                    <a:pt x="103" y="47"/>
                  </a:lnTo>
                  <a:lnTo>
                    <a:pt x="103" y="47"/>
                  </a:lnTo>
                  <a:lnTo>
                    <a:pt x="103" y="47"/>
                  </a:lnTo>
                  <a:lnTo>
                    <a:pt x="104" y="47"/>
                  </a:lnTo>
                  <a:lnTo>
                    <a:pt x="104" y="47"/>
                  </a:lnTo>
                  <a:lnTo>
                    <a:pt x="107" y="47"/>
                  </a:lnTo>
                  <a:lnTo>
                    <a:pt x="107" y="48"/>
                  </a:lnTo>
                  <a:lnTo>
                    <a:pt x="108" y="48"/>
                  </a:lnTo>
                  <a:lnTo>
                    <a:pt x="108" y="49"/>
                  </a:lnTo>
                  <a:lnTo>
                    <a:pt x="110" y="49"/>
                  </a:lnTo>
                  <a:lnTo>
                    <a:pt x="110" y="49"/>
                  </a:lnTo>
                  <a:lnTo>
                    <a:pt x="111" y="49"/>
                  </a:lnTo>
                  <a:lnTo>
                    <a:pt x="111" y="49"/>
                  </a:lnTo>
                  <a:lnTo>
                    <a:pt x="114" y="49"/>
                  </a:lnTo>
                  <a:lnTo>
                    <a:pt x="114" y="50"/>
                  </a:lnTo>
                  <a:lnTo>
                    <a:pt x="117" y="50"/>
                  </a:lnTo>
                  <a:lnTo>
                    <a:pt x="117" y="51"/>
                  </a:lnTo>
                  <a:lnTo>
                    <a:pt x="121" y="51"/>
                  </a:lnTo>
                  <a:lnTo>
                    <a:pt x="121" y="52"/>
                  </a:lnTo>
                  <a:lnTo>
                    <a:pt x="121" y="52"/>
                  </a:lnTo>
                  <a:lnTo>
                    <a:pt x="121" y="52"/>
                  </a:lnTo>
                  <a:lnTo>
                    <a:pt x="124" y="52"/>
                  </a:lnTo>
                  <a:lnTo>
                    <a:pt x="124" y="53"/>
                  </a:lnTo>
                  <a:lnTo>
                    <a:pt x="124" y="53"/>
                  </a:lnTo>
                  <a:lnTo>
                    <a:pt x="124" y="53"/>
                  </a:lnTo>
                  <a:lnTo>
                    <a:pt x="126" y="53"/>
                  </a:lnTo>
                  <a:lnTo>
                    <a:pt x="126" y="54"/>
                  </a:lnTo>
                  <a:lnTo>
                    <a:pt x="128" y="54"/>
                  </a:lnTo>
                  <a:lnTo>
                    <a:pt x="128" y="54"/>
                  </a:lnTo>
                  <a:lnTo>
                    <a:pt x="130" y="54"/>
                  </a:lnTo>
                  <a:lnTo>
                    <a:pt x="130" y="55"/>
                  </a:lnTo>
                  <a:lnTo>
                    <a:pt x="130" y="55"/>
                  </a:lnTo>
                  <a:lnTo>
                    <a:pt x="130" y="55"/>
                  </a:lnTo>
                  <a:lnTo>
                    <a:pt x="131" y="55"/>
                  </a:lnTo>
                  <a:lnTo>
                    <a:pt x="131" y="56"/>
                  </a:lnTo>
                  <a:lnTo>
                    <a:pt x="131" y="56"/>
                  </a:lnTo>
                  <a:lnTo>
                    <a:pt x="131" y="56"/>
                  </a:lnTo>
                  <a:lnTo>
                    <a:pt x="132" y="56"/>
                  </a:lnTo>
                  <a:lnTo>
                    <a:pt x="132" y="57"/>
                  </a:lnTo>
                  <a:lnTo>
                    <a:pt x="139" y="57"/>
                  </a:lnTo>
                  <a:lnTo>
                    <a:pt x="139" y="57"/>
                  </a:lnTo>
                  <a:lnTo>
                    <a:pt x="139" y="57"/>
                  </a:lnTo>
                  <a:lnTo>
                    <a:pt x="139" y="58"/>
                  </a:lnTo>
                  <a:lnTo>
                    <a:pt x="143" y="58"/>
                  </a:lnTo>
                  <a:lnTo>
                    <a:pt x="143" y="58"/>
                  </a:lnTo>
                  <a:lnTo>
                    <a:pt x="152" y="58"/>
                  </a:lnTo>
                  <a:lnTo>
                    <a:pt x="152" y="59"/>
                  </a:lnTo>
                  <a:lnTo>
                    <a:pt x="153" y="59"/>
                  </a:lnTo>
                  <a:lnTo>
                    <a:pt x="153" y="59"/>
                  </a:lnTo>
                  <a:lnTo>
                    <a:pt x="155" y="59"/>
                  </a:lnTo>
                  <a:lnTo>
                    <a:pt x="155" y="60"/>
                  </a:lnTo>
                  <a:lnTo>
                    <a:pt x="156" y="60"/>
                  </a:lnTo>
                  <a:lnTo>
                    <a:pt x="156" y="60"/>
                  </a:lnTo>
                  <a:lnTo>
                    <a:pt x="158" y="60"/>
                  </a:lnTo>
                  <a:lnTo>
                    <a:pt x="158" y="61"/>
                  </a:lnTo>
                  <a:lnTo>
                    <a:pt x="159" y="61"/>
                  </a:lnTo>
                  <a:lnTo>
                    <a:pt x="159" y="61"/>
                  </a:lnTo>
                  <a:lnTo>
                    <a:pt x="160" y="61"/>
                  </a:lnTo>
                  <a:lnTo>
                    <a:pt x="160" y="61"/>
                  </a:lnTo>
                  <a:lnTo>
                    <a:pt x="167" y="61"/>
                  </a:lnTo>
                  <a:lnTo>
                    <a:pt x="167" y="62"/>
                  </a:lnTo>
                  <a:lnTo>
                    <a:pt x="171" y="62"/>
                  </a:lnTo>
                  <a:lnTo>
                    <a:pt x="171" y="62"/>
                  </a:lnTo>
                  <a:lnTo>
                    <a:pt x="173" y="62"/>
                  </a:lnTo>
                  <a:lnTo>
                    <a:pt x="173" y="63"/>
                  </a:lnTo>
                  <a:lnTo>
                    <a:pt x="175" y="63"/>
                  </a:lnTo>
                  <a:lnTo>
                    <a:pt x="175" y="63"/>
                  </a:lnTo>
                  <a:lnTo>
                    <a:pt x="176" y="63"/>
                  </a:lnTo>
                  <a:lnTo>
                    <a:pt x="176" y="63"/>
                  </a:lnTo>
                  <a:lnTo>
                    <a:pt x="178" y="63"/>
                  </a:lnTo>
                  <a:lnTo>
                    <a:pt x="178" y="64"/>
                  </a:lnTo>
                  <a:lnTo>
                    <a:pt x="179" y="64"/>
                  </a:lnTo>
                  <a:lnTo>
                    <a:pt x="179" y="64"/>
                  </a:lnTo>
                  <a:lnTo>
                    <a:pt x="183" y="64"/>
                  </a:lnTo>
                  <a:lnTo>
                    <a:pt x="183" y="64"/>
                  </a:lnTo>
                  <a:lnTo>
                    <a:pt x="185" y="64"/>
                  </a:lnTo>
                  <a:lnTo>
                    <a:pt x="185" y="65"/>
                  </a:lnTo>
                  <a:lnTo>
                    <a:pt x="191" y="65"/>
                  </a:lnTo>
                  <a:lnTo>
                    <a:pt x="191" y="65"/>
                  </a:lnTo>
                  <a:lnTo>
                    <a:pt x="191" y="65"/>
                  </a:lnTo>
                  <a:lnTo>
                    <a:pt x="191" y="65"/>
                  </a:lnTo>
                  <a:lnTo>
                    <a:pt x="192" y="65"/>
                  </a:lnTo>
                  <a:lnTo>
                    <a:pt x="192" y="65"/>
                  </a:lnTo>
                  <a:lnTo>
                    <a:pt x="192" y="65"/>
                  </a:lnTo>
                  <a:lnTo>
                    <a:pt x="192" y="66"/>
                  </a:lnTo>
                  <a:lnTo>
                    <a:pt x="195" y="66"/>
                  </a:lnTo>
                  <a:lnTo>
                    <a:pt x="195" y="66"/>
                  </a:lnTo>
                  <a:lnTo>
                    <a:pt x="198" y="66"/>
                  </a:lnTo>
                  <a:lnTo>
                    <a:pt x="198" y="67"/>
                  </a:lnTo>
                  <a:lnTo>
                    <a:pt x="204" y="67"/>
                  </a:lnTo>
                  <a:lnTo>
                    <a:pt x="204" y="67"/>
                  </a:lnTo>
                  <a:lnTo>
                    <a:pt x="204" y="67"/>
                  </a:lnTo>
                  <a:lnTo>
                    <a:pt x="204" y="67"/>
                  </a:lnTo>
                  <a:lnTo>
                    <a:pt x="206" y="67"/>
                  </a:lnTo>
                  <a:lnTo>
                    <a:pt x="206" y="67"/>
                  </a:lnTo>
                  <a:lnTo>
                    <a:pt x="207" y="67"/>
                  </a:lnTo>
                  <a:lnTo>
                    <a:pt x="207" y="68"/>
                  </a:lnTo>
                  <a:lnTo>
                    <a:pt x="208" y="68"/>
                  </a:lnTo>
                  <a:lnTo>
                    <a:pt x="208" y="68"/>
                  </a:lnTo>
                  <a:lnTo>
                    <a:pt x="210" y="68"/>
                  </a:lnTo>
                  <a:lnTo>
                    <a:pt x="210" y="69"/>
                  </a:lnTo>
                  <a:lnTo>
                    <a:pt x="214" y="69"/>
                  </a:lnTo>
                  <a:lnTo>
                    <a:pt x="214" y="69"/>
                  </a:lnTo>
                  <a:lnTo>
                    <a:pt x="217" y="69"/>
                  </a:lnTo>
                  <a:lnTo>
                    <a:pt x="217" y="70"/>
                  </a:lnTo>
                  <a:lnTo>
                    <a:pt x="219" y="70"/>
                  </a:lnTo>
                  <a:lnTo>
                    <a:pt x="219" y="70"/>
                  </a:lnTo>
                  <a:lnTo>
                    <a:pt x="220" y="70"/>
                  </a:lnTo>
                  <a:lnTo>
                    <a:pt x="220" y="70"/>
                  </a:lnTo>
                  <a:lnTo>
                    <a:pt x="222" y="70"/>
                  </a:lnTo>
                  <a:lnTo>
                    <a:pt x="222" y="71"/>
                  </a:lnTo>
                  <a:lnTo>
                    <a:pt x="224" y="71"/>
                  </a:lnTo>
                  <a:lnTo>
                    <a:pt x="224" y="71"/>
                  </a:lnTo>
                  <a:lnTo>
                    <a:pt x="224" y="71"/>
                  </a:lnTo>
                  <a:lnTo>
                    <a:pt x="224" y="71"/>
                  </a:lnTo>
                  <a:lnTo>
                    <a:pt x="224" y="71"/>
                  </a:lnTo>
                  <a:lnTo>
                    <a:pt x="224" y="72"/>
                  </a:lnTo>
                  <a:lnTo>
                    <a:pt x="225" y="72"/>
                  </a:lnTo>
                  <a:lnTo>
                    <a:pt x="225" y="72"/>
                  </a:lnTo>
                  <a:lnTo>
                    <a:pt x="235" y="72"/>
                  </a:lnTo>
                  <a:lnTo>
                    <a:pt x="235" y="72"/>
                  </a:lnTo>
                  <a:lnTo>
                    <a:pt x="237" y="72"/>
                  </a:lnTo>
                  <a:lnTo>
                    <a:pt x="237" y="72"/>
                  </a:lnTo>
                  <a:lnTo>
                    <a:pt x="238" y="72"/>
                  </a:lnTo>
                  <a:lnTo>
                    <a:pt x="238" y="73"/>
                  </a:lnTo>
                  <a:lnTo>
                    <a:pt x="238" y="73"/>
                  </a:lnTo>
                  <a:lnTo>
                    <a:pt x="238" y="73"/>
                  </a:lnTo>
                  <a:lnTo>
                    <a:pt x="241" y="73"/>
                  </a:lnTo>
                  <a:lnTo>
                    <a:pt x="241" y="73"/>
                  </a:lnTo>
                  <a:lnTo>
                    <a:pt x="245" y="73"/>
                  </a:lnTo>
                  <a:lnTo>
                    <a:pt x="245" y="73"/>
                  </a:lnTo>
                  <a:lnTo>
                    <a:pt x="247" y="73"/>
                  </a:lnTo>
                  <a:lnTo>
                    <a:pt x="247" y="74"/>
                  </a:lnTo>
                  <a:lnTo>
                    <a:pt x="249" y="74"/>
                  </a:lnTo>
                  <a:lnTo>
                    <a:pt x="249" y="74"/>
                  </a:lnTo>
                  <a:lnTo>
                    <a:pt x="250" y="74"/>
                  </a:lnTo>
                  <a:lnTo>
                    <a:pt x="250" y="74"/>
                  </a:lnTo>
                  <a:lnTo>
                    <a:pt x="255" y="74"/>
                  </a:lnTo>
                  <a:lnTo>
                    <a:pt x="255" y="75"/>
                  </a:lnTo>
                  <a:lnTo>
                    <a:pt x="256" y="75"/>
                  </a:lnTo>
                  <a:lnTo>
                    <a:pt x="256" y="75"/>
                  </a:lnTo>
                  <a:lnTo>
                    <a:pt x="257" y="75"/>
                  </a:lnTo>
                  <a:lnTo>
                    <a:pt x="257" y="75"/>
                  </a:lnTo>
                  <a:lnTo>
                    <a:pt x="266" y="75"/>
                  </a:lnTo>
                  <a:lnTo>
                    <a:pt x="266" y="76"/>
                  </a:lnTo>
                  <a:lnTo>
                    <a:pt x="266" y="76"/>
                  </a:lnTo>
                  <a:lnTo>
                    <a:pt x="266" y="76"/>
                  </a:lnTo>
                  <a:lnTo>
                    <a:pt x="268" y="76"/>
                  </a:lnTo>
                  <a:lnTo>
                    <a:pt x="268" y="76"/>
                  </a:lnTo>
                  <a:lnTo>
                    <a:pt x="268" y="76"/>
                  </a:lnTo>
                  <a:lnTo>
                    <a:pt x="268" y="77"/>
                  </a:lnTo>
                  <a:lnTo>
                    <a:pt x="270" y="77"/>
                  </a:lnTo>
                  <a:lnTo>
                    <a:pt x="270" y="77"/>
                  </a:lnTo>
                  <a:lnTo>
                    <a:pt x="270" y="77"/>
                  </a:lnTo>
                  <a:lnTo>
                    <a:pt x="270" y="77"/>
                  </a:lnTo>
                  <a:lnTo>
                    <a:pt x="273" y="77"/>
                  </a:lnTo>
                  <a:lnTo>
                    <a:pt x="273" y="78"/>
                  </a:lnTo>
                  <a:lnTo>
                    <a:pt x="275" y="78"/>
                  </a:lnTo>
                  <a:lnTo>
                    <a:pt x="275" y="78"/>
                  </a:lnTo>
                  <a:lnTo>
                    <a:pt x="276" y="78"/>
                  </a:lnTo>
                  <a:lnTo>
                    <a:pt x="276" y="78"/>
                  </a:lnTo>
                  <a:lnTo>
                    <a:pt x="277" y="78"/>
                  </a:lnTo>
                  <a:lnTo>
                    <a:pt x="277" y="79"/>
                  </a:lnTo>
                  <a:lnTo>
                    <a:pt x="278" y="79"/>
                  </a:lnTo>
                  <a:lnTo>
                    <a:pt x="278" y="79"/>
                  </a:lnTo>
                  <a:lnTo>
                    <a:pt x="282" y="79"/>
                  </a:lnTo>
                  <a:lnTo>
                    <a:pt x="282" y="80"/>
                  </a:lnTo>
                  <a:lnTo>
                    <a:pt x="282" y="80"/>
                  </a:lnTo>
                  <a:lnTo>
                    <a:pt x="282" y="80"/>
                  </a:lnTo>
                  <a:lnTo>
                    <a:pt x="284" y="80"/>
                  </a:lnTo>
                  <a:lnTo>
                    <a:pt x="284" y="80"/>
                  </a:lnTo>
                  <a:lnTo>
                    <a:pt x="285" y="80"/>
                  </a:lnTo>
                  <a:lnTo>
                    <a:pt x="285" y="80"/>
                  </a:lnTo>
                  <a:lnTo>
                    <a:pt x="287" y="80"/>
                  </a:lnTo>
                  <a:lnTo>
                    <a:pt x="287" y="80"/>
                  </a:lnTo>
                  <a:lnTo>
                    <a:pt x="288" y="80"/>
                  </a:lnTo>
                  <a:lnTo>
                    <a:pt x="288" y="81"/>
                  </a:lnTo>
                  <a:lnTo>
                    <a:pt x="291" y="81"/>
                  </a:lnTo>
                  <a:lnTo>
                    <a:pt x="291" y="81"/>
                  </a:lnTo>
                  <a:lnTo>
                    <a:pt x="293" y="81"/>
                  </a:lnTo>
                  <a:lnTo>
                    <a:pt x="293" y="81"/>
                  </a:lnTo>
                  <a:lnTo>
                    <a:pt x="299" y="81"/>
                  </a:lnTo>
                  <a:lnTo>
                    <a:pt x="299" y="81"/>
                  </a:lnTo>
                  <a:lnTo>
                    <a:pt x="301" y="81"/>
                  </a:lnTo>
                  <a:lnTo>
                    <a:pt x="301" y="82"/>
                  </a:lnTo>
                  <a:lnTo>
                    <a:pt x="301" y="82"/>
                  </a:lnTo>
                  <a:lnTo>
                    <a:pt x="301" y="82"/>
                  </a:lnTo>
                  <a:lnTo>
                    <a:pt x="304" y="82"/>
                  </a:lnTo>
                  <a:lnTo>
                    <a:pt x="304" y="82"/>
                  </a:lnTo>
                  <a:lnTo>
                    <a:pt x="311" y="82"/>
                  </a:lnTo>
                  <a:lnTo>
                    <a:pt x="311" y="82"/>
                  </a:lnTo>
                  <a:lnTo>
                    <a:pt x="314" y="82"/>
                  </a:lnTo>
                  <a:lnTo>
                    <a:pt x="314" y="82"/>
                  </a:lnTo>
                  <a:lnTo>
                    <a:pt x="315" y="82"/>
                  </a:lnTo>
                  <a:lnTo>
                    <a:pt x="315" y="83"/>
                  </a:lnTo>
                  <a:lnTo>
                    <a:pt x="316" y="83"/>
                  </a:lnTo>
                  <a:lnTo>
                    <a:pt x="316" y="83"/>
                  </a:lnTo>
                  <a:lnTo>
                    <a:pt x="323" y="83"/>
                  </a:lnTo>
                  <a:lnTo>
                    <a:pt x="323" y="83"/>
                  </a:lnTo>
                  <a:lnTo>
                    <a:pt x="334" y="83"/>
                  </a:lnTo>
                  <a:lnTo>
                    <a:pt x="334" y="83"/>
                  </a:lnTo>
                  <a:lnTo>
                    <a:pt x="334" y="83"/>
                  </a:lnTo>
                  <a:lnTo>
                    <a:pt x="334" y="83"/>
                  </a:lnTo>
                  <a:lnTo>
                    <a:pt x="335" y="83"/>
                  </a:lnTo>
                  <a:lnTo>
                    <a:pt x="335" y="83"/>
                  </a:lnTo>
                  <a:lnTo>
                    <a:pt x="340" y="83"/>
                  </a:lnTo>
                  <a:lnTo>
                    <a:pt x="340" y="83"/>
                  </a:lnTo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63"/>
            <p:cNvSpPr>
              <a:spLocks/>
            </p:cNvSpPr>
            <p:nvPr/>
          </p:nvSpPr>
          <p:spPr bwMode="auto">
            <a:xfrm>
              <a:off x="1756470" y="3968319"/>
              <a:ext cx="2590800" cy="1014413"/>
            </a:xfrm>
            <a:custGeom>
              <a:avLst/>
              <a:gdLst>
                <a:gd name="T0" fmla="*/ 1 w 340"/>
                <a:gd name="T1" fmla="*/ 0 h 133"/>
                <a:gd name="T2" fmla="*/ 3 w 340"/>
                <a:gd name="T3" fmla="*/ 3 h 133"/>
                <a:gd name="T4" fmla="*/ 4 w 340"/>
                <a:gd name="T5" fmla="*/ 7 h 133"/>
                <a:gd name="T6" fmla="*/ 6 w 340"/>
                <a:gd name="T7" fmla="*/ 13 h 133"/>
                <a:gd name="T8" fmla="*/ 12 w 340"/>
                <a:gd name="T9" fmla="*/ 16 h 133"/>
                <a:gd name="T10" fmla="*/ 14 w 340"/>
                <a:gd name="T11" fmla="*/ 19 h 133"/>
                <a:gd name="T12" fmla="*/ 16 w 340"/>
                <a:gd name="T13" fmla="*/ 22 h 133"/>
                <a:gd name="T14" fmla="*/ 17 w 340"/>
                <a:gd name="T15" fmla="*/ 25 h 133"/>
                <a:gd name="T16" fmla="*/ 26 w 340"/>
                <a:gd name="T17" fmla="*/ 29 h 133"/>
                <a:gd name="T18" fmla="*/ 27 w 340"/>
                <a:gd name="T19" fmla="*/ 32 h 133"/>
                <a:gd name="T20" fmla="*/ 28 w 340"/>
                <a:gd name="T21" fmla="*/ 35 h 133"/>
                <a:gd name="T22" fmla="*/ 30 w 340"/>
                <a:gd name="T23" fmla="*/ 38 h 133"/>
                <a:gd name="T24" fmla="*/ 33 w 340"/>
                <a:gd name="T25" fmla="*/ 41 h 133"/>
                <a:gd name="T26" fmla="*/ 43 w 340"/>
                <a:gd name="T27" fmla="*/ 44 h 133"/>
                <a:gd name="T28" fmla="*/ 44 w 340"/>
                <a:gd name="T29" fmla="*/ 51 h 133"/>
                <a:gd name="T30" fmla="*/ 46 w 340"/>
                <a:gd name="T31" fmla="*/ 54 h 133"/>
                <a:gd name="T32" fmla="*/ 63 w 340"/>
                <a:gd name="T33" fmla="*/ 57 h 133"/>
                <a:gd name="T34" fmla="*/ 74 w 340"/>
                <a:gd name="T35" fmla="*/ 60 h 133"/>
                <a:gd name="T36" fmla="*/ 77 w 340"/>
                <a:gd name="T37" fmla="*/ 63 h 133"/>
                <a:gd name="T38" fmla="*/ 77 w 340"/>
                <a:gd name="T39" fmla="*/ 69 h 133"/>
                <a:gd name="T40" fmla="*/ 80 w 340"/>
                <a:gd name="T41" fmla="*/ 72 h 133"/>
                <a:gd name="T42" fmla="*/ 84 w 340"/>
                <a:gd name="T43" fmla="*/ 76 h 133"/>
                <a:gd name="T44" fmla="*/ 85 w 340"/>
                <a:gd name="T45" fmla="*/ 79 h 133"/>
                <a:gd name="T46" fmla="*/ 86 w 340"/>
                <a:gd name="T47" fmla="*/ 82 h 133"/>
                <a:gd name="T48" fmla="*/ 98 w 340"/>
                <a:gd name="T49" fmla="*/ 85 h 133"/>
                <a:gd name="T50" fmla="*/ 105 w 340"/>
                <a:gd name="T51" fmla="*/ 88 h 133"/>
                <a:gd name="T52" fmla="*/ 113 w 340"/>
                <a:gd name="T53" fmla="*/ 91 h 133"/>
                <a:gd name="T54" fmla="*/ 117 w 340"/>
                <a:gd name="T55" fmla="*/ 94 h 133"/>
                <a:gd name="T56" fmla="*/ 119 w 340"/>
                <a:gd name="T57" fmla="*/ 98 h 133"/>
                <a:gd name="T58" fmla="*/ 137 w 340"/>
                <a:gd name="T59" fmla="*/ 101 h 133"/>
                <a:gd name="T60" fmla="*/ 141 w 340"/>
                <a:gd name="T61" fmla="*/ 104 h 133"/>
                <a:gd name="T62" fmla="*/ 142 w 340"/>
                <a:gd name="T63" fmla="*/ 107 h 133"/>
                <a:gd name="T64" fmla="*/ 172 w 340"/>
                <a:gd name="T65" fmla="*/ 110 h 133"/>
                <a:gd name="T66" fmla="*/ 186 w 340"/>
                <a:gd name="T67" fmla="*/ 113 h 133"/>
                <a:gd name="T68" fmla="*/ 214 w 340"/>
                <a:gd name="T69" fmla="*/ 116 h 133"/>
                <a:gd name="T70" fmla="*/ 227 w 340"/>
                <a:gd name="T71" fmla="*/ 120 h 133"/>
                <a:gd name="T72" fmla="*/ 236 w 340"/>
                <a:gd name="T73" fmla="*/ 120 h 133"/>
                <a:gd name="T74" fmla="*/ 241 w 340"/>
                <a:gd name="T75" fmla="*/ 123 h 133"/>
                <a:gd name="T76" fmla="*/ 244 w 340"/>
                <a:gd name="T77" fmla="*/ 126 h 133"/>
                <a:gd name="T78" fmla="*/ 258 w 340"/>
                <a:gd name="T79" fmla="*/ 126 h 133"/>
                <a:gd name="T80" fmla="*/ 302 w 340"/>
                <a:gd name="T81" fmla="*/ 129 h 133"/>
                <a:gd name="T82" fmla="*/ 327 w 340"/>
                <a:gd name="T83" fmla="*/ 129 h 133"/>
                <a:gd name="T84" fmla="*/ 340 w 340"/>
                <a:gd name="T8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0" h="133">
                  <a:moveTo>
                    <a:pt x="0" y="0"/>
                  </a:moveTo>
                  <a:lnTo>
                    <a:pt x="1" y="0"/>
                  </a:lnTo>
                  <a:lnTo>
                    <a:pt x="1" y="3"/>
                  </a:lnTo>
                  <a:lnTo>
                    <a:pt x="3" y="3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6" y="16"/>
                  </a:lnTo>
                  <a:lnTo>
                    <a:pt x="12" y="16"/>
                  </a:lnTo>
                  <a:lnTo>
                    <a:pt x="12" y="19"/>
                  </a:lnTo>
                  <a:lnTo>
                    <a:pt x="14" y="19"/>
                  </a:lnTo>
                  <a:lnTo>
                    <a:pt x="14" y="22"/>
                  </a:lnTo>
                  <a:lnTo>
                    <a:pt x="16" y="22"/>
                  </a:lnTo>
                  <a:lnTo>
                    <a:pt x="16" y="25"/>
                  </a:lnTo>
                  <a:lnTo>
                    <a:pt x="17" y="25"/>
                  </a:lnTo>
                  <a:lnTo>
                    <a:pt x="17" y="29"/>
                  </a:lnTo>
                  <a:lnTo>
                    <a:pt x="26" y="29"/>
                  </a:lnTo>
                  <a:lnTo>
                    <a:pt x="26" y="32"/>
                  </a:lnTo>
                  <a:lnTo>
                    <a:pt x="27" y="32"/>
                  </a:lnTo>
                  <a:lnTo>
                    <a:pt x="27" y="35"/>
                  </a:lnTo>
                  <a:lnTo>
                    <a:pt x="28" y="35"/>
                  </a:lnTo>
                  <a:lnTo>
                    <a:pt x="28" y="38"/>
                  </a:lnTo>
                  <a:lnTo>
                    <a:pt x="30" y="38"/>
                  </a:lnTo>
                  <a:lnTo>
                    <a:pt x="30" y="41"/>
                  </a:lnTo>
                  <a:lnTo>
                    <a:pt x="33" y="41"/>
                  </a:lnTo>
                  <a:lnTo>
                    <a:pt x="33" y="44"/>
                  </a:lnTo>
                  <a:lnTo>
                    <a:pt x="43" y="44"/>
                  </a:lnTo>
                  <a:lnTo>
                    <a:pt x="43" y="51"/>
                  </a:lnTo>
                  <a:lnTo>
                    <a:pt x="44" y="51"/>
                  </a:lnTo>
                  <a:lnTo>
                    <a:pt x="44" y="54"/>
                  </a:lnTo>
                  <a:lnTo>
                    <a:pt x="46" y="54"/>
                  </a:lnTo>
                  <a:lnTo>
                    <a:pt x="46" y="57"/>
                  </a:lnTo>
                  <a:lnTo>
                    <a:pt x="63" y="57"/>
                  </a:lnTo>
                  <a:lnTo>
                    <a:pt x="63" y="60"/>
                  </a:lnTo>
                  <a:lnTo>
                    <a:pt x="74" y="60"/>
                  </a:lnTo>
                  <a:lnTo>
                    <a:pt x="74" y="63"/>
                  </a:lnTo>
                  <a:lnTo>
                    <a:pt x="77" y="63"/>
                  </a:lnTo>
                  <a:lnTo>
                    <a:pt x="77" y="69"/>
                  </a:lnTo>
                  <a:lnTo>
                    <a:pt x="77" y="69"/>
                  </a:lnTo>
                  <a:lnTo>
                    <a:pt x="77" y="72"/>
                  </a:lnTo>
                  <a:lnTo>
                    <a:pt x="80" y="72"/>
                  </a:lnTo>
                  <a:lnTo>
                    <a:pt x="80" y="76"/>
                  </a:lnTo>
                  <a:lnTo>
                    <a:pt x="84" y="76"/>
                  </a:lnTo>
                  <a:lnTo>
                    <a:pt x="84" y="79"/>
                  </a:lnTo>
                  <a:lnTo>
                    <a:pt x="85" y="79"/>
                  </a:lnTo>
                  <a:lnTo>
                    <a:pt x="85" y="82"/>
                  </a:lnTo>
                  <a:lnTo>
                    <a:pt x="86" y="82"/>
                  </a:lnTo>
                  <a:lnTo>
                    <a:pt x="86" y="85"/>
                  </a:lnTo>
                  <a:lnTo>
                    <a:pt x="98" y="85"/>
                  </a:lnTo>
                  <a:lnTo>
                    <a:pt x="98" y="88"/>
                  </a:lnTo>
                  <a:lnTo>
                    <a:pt x="105" y="88"/>
                  </a:lnTo>
                  <a:lnTo>
                    <a:pt x="105" y="91"/>
                  </a:lnTo>
                  <a:lnTo>
                    <a:pt x="113" y="91"/>
                  </a:lnTo>
                  <a:lnTo>
                    <a:pt x="113" y="94"/>
                  </a:lnTo>
                  <a:lnTo>
                    <a:pt x="117" y="94"/>
                  </a:lnTo>
                  <a:lnTo>
                    <a:pt x="117" y="98"/>
                  </a:lnTo>
                  <a:lnTo>
                    <a:pt x="119" y="98"/>
                  </a:lnTo>
                  <a:lnTo>
                    <a:pt x="119" y="101"/>
                  </a:lnTo>
                  <a:lnTo>
                    <a:pt x="137" y="101"/>
                  </a:lnTo>
                  <a:lnTo>
                    <a:pt x="137" y="104"/>
                  </a:lnTo>
                  <a:lnTo>
                    <a:pt x="141" y="104"/>
                  </a:lnTo>
                  <a:lnTo>
                    <a:pt x="141" y="107"/>
                  </a:lnTo>
                  <a:lnTo>
                    <a:pt x="142" y="107"/>
                  </a:lnTo>
                  <a:lnTo>
                    <a:pt x="142" y="110"/>
                  </a:lnTo>
                  <a:lnTo>
                    <a:pt x="172" y="110"/>
                  </a:lnTo>
                  <a:lnTo>
                    <a:pt x="172" y="113"/>
                  </a:lnTo>
                  <a:lnTo>
                    <a:pt x="186" y="113"/>
                  </a:lnTo>
                  <a:lnTo>
                    <a:pt x="186" y="116"/>
                  </a:lnTo>
                  <a:lnTo>
                    <a:pt x="214" y="116"/>
                  </a:lnTo>
                  <a:lnTo>
                    <a:pt x="214" y="120"/>
                  </a:lnTo>
                  <a:lnTo>
                    <a:pt x="227" y="120"/>
                  </a:lnTo>
                  <a:lnTo>
                    <a:pt x="227" y="120"/>
                  </a:lnTo>
                  <a:lnTo>
                    <a:pt x="236" y="120"/>
                  </a:lnTo>
                  <a:lnTo>
                    <a:pt x="236" y="123"/>
                  </a:lnTo>
                  <a:lnTo>
                    <a:pt x="241" y="123"/>
                  </a:lnTo>
                  <a:lnTo>
                    <a:pt x="241" y="126"/>
                  </a:lnTo>
                  <a:lnTo>
                    <a:pt x="244" y="126"/>
                  </a:lnTo>
                  <a:lnTo>
                    <a:pt x="244" y="126"/>
                  </a:lnTo>
                  <a:lnTo>
                    <a:pt x="258" y="126"/>
                  </a:lnTo>
                  <a:lnTo>
                    <a:pt x="258" y="129"/>
                  </a:lnTo>
                  <a:lnTo>
                    <a:pt x="302" y="129"/>
                  </a:lnTo>
                  <a:lnTo>
                    <a:pt x="302" y="129"/>
                  </a:lnTo>
                  <a:lnTo>
                    <a:pt x="327" y="129"/>
                  </a:lnTo>
                  <a:lnTo>
                    <a:pt x="327" y="133"/>
                  </a:lnTo>
                  <a:lnTo>
                    <a:pt x="340" y="133"/>
                  </a:lnTo>
                  <a:lnTo>
                    <a:pt x="340" y="133"/>
                  </a:lnTo>
                </a:path>
              </a:pathLst>
            </a:custGeom>
            <a:noFill/>
            <a:ln w="158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Rectangle 45"/>
            <p:cNvSpPr>
              <a:spLocks noChangeArrowheads="1"/>
            </p:cNvSpPr>
            <p:nvPr/>
          </p:nvSpPr>
          <p:spPr bwMode="auto">
            <a:xfrm>
              <a:off x="1295400" y="6553200"/>
              <a:ext cx="25648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none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Rectangle 53"/>
            <p:cNvSpPr>
              <a:spLocks noChangeArrowheads="1"/>
            </p:cNvSpPr>
            <p:nvPr/>
          </p:nvSpPr>
          <p:spPr bwMode="auto">
            <a:xfrm>
              <a:off x="1295400" y="6703582"/>
              <a:ext cx="172582" cy="167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EB</a:t>
              </a:r>
            </a:p>
          </p:txBody>
        </p:sp>
        <p:sp>
          <p:nvSpPr>
            <p:cNvPr id="183" name="Line 134">
              <a:extLst>
                <a:ext uri="{FF2B5EF4-FFF2-40B4-BE49-F238E27FC236}">
                  <a16:creationId xmlns:a16="http://schemas.microsoft.com/office/drawing/2014/main" id="{D4A93781-CA59-3E48-BEB2-0950D658D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0756" y="5207328"/>
              <a:ext cx="135876" cy="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9959" tIns="39979" rIns="79959" bIns="39979" numCol="1" anchor="t" anchorCtr="0" compatLnSpc="1">
              <a:prstTxWarp prst="textNoShape">
                <a:avLst/>
              </a:prstTxWarp>
            </a:bodyPr>
            <a:lstStyle/>
            <a:p>
              <a:endParaRPr lang="en-US" sz="1574"/>
            </a:p>
          </p:txBody>
        </p:sp>
        <p:sp>
          <p:nvSpPr>
            <p:cNvPr id="184" name="Line 135">
              <a:extLst>
                <a:ext uri="{FF2B5EF4-FFF2-40B4-BE49-F238E27FC236}">
                  <a16:creationId xmlns:a16="http://schemas.microsoft.com/office/drawing/2014/main" id="{CD718E05-CB24-1A40-A700-902B17594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0756" y="5348480"/>
              <a:ext cx="135876" cy="0"/>
            </a:xfrm>
            <a:prstGeom prst="line">
              <a:avLst/>
            </a:prstGeom>
            <a:noFill/>
            <a:ln w="158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9959" tIns="39979" rIns="79959" bIns="39979" numCol="1" anchor="t" anchorCtr="0" compatLnSpc="1">
              <a:prstTxWarp prst="textNoShape">
                <a:avLst/>
              </a:prstTxWarp>
            </a:bodyPr>
            <a:lstStyle/>
            <a:p>
              <a:endParaRPr lang="en-US" sz="1574"/>
            </a:p>
          </p:txBody>
        </p:sp>
        <p:sp>
          <p:nvSpPr>
            <p:cNvPr id="185" name="Rectangle 137">
              <a:extLst>
                <a:ext uri="{FF2B5EF4-FFF2-40B4-BE49-F238E27FC236}">
                  <a16:creationId xmlns:a16="http://schemas.microsoft.com/office/drawing/2014/main" id="{E4B0B812-F7DF-8940-88E2-76D802209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2105" y="5159005"/>
              <a:ext cx="469071" cy="176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99551"/>
              <a:r>
                <a:rPr lang="en-US" altLang="en-US" sz="962" dirty="0">
                  <a:solidFill>
                    <a:srgbClr val="000000"/>
                  </a:solidFill>
                </a:rPr>
                <a:t>NONE</a:t>
              </a:r>
              <a:endParaRPr lang="en-US" altLang="en-US" sz="1574" dirty="0"/>
            </a:p>
          </p:txBody>
        </p:sp>
        <p:sp>
          <p:nvSpPr>
            <p:cNvPr id="186" name="Rectangle 138">
              <a:extLst>
                <a:ext uri="{FF2B5EF4-FFF2-40B4-BE49-F238E27FC236}">
                  <a16:creationId xmlns:a16="http://schemas.microsoft.com/office/drawing/2014/main" id="{950E34F8-59C2-C34A-A756-9228E14EA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2106" y="5298888"/>
              <a:ext cx="1136168" cy="178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99551"/>
              <a:r>
                <a:rPr lang="en-US" altLang="en-US" sz="962" dirty="0">
                  <a:solidFill>
                    <a:srgbClr val="000000"/>
                  </a:solidFill>
                </a:rPr>
                <a:t>EB (no SOS/VOD)</a:t>
              </a:r>
              <a:endParaRPr lang="en-US" altLang="en-US" sz="1574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2710465" y="3743723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OS</a:t>
              </a:r>
              <a:endParaRPr lang="en-US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3738200" y="5698798"/>
              <a:ext cx="983189" cy="352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p&lt;0.001</a:t>
              </a:r>
              <a:endParaRPr lang="en-US" sz="1200" dirty="0"/>
            </a:p>
          </p:txBody>
        </p:sp>
      </p:grpSp>
      <p:sp>
        <p:nvSpPr>
          <p:cNvPr id="171" name="Textfeld 170">
            <a:extLst>
              <a:ext uri="{FF2B5EF4-FFF2-40B4-BE49-F238E27FC236}">
                <a16:creationId xmlns:a16="http://schemas.microsoft.com/office/drawing/2014/main" id="{A720F888-72E5-0B47-AEC2-270F95040C45}"/>
              </a:ext>
            </a:extLst>
          </p:cNvPr>
          <p:cNvSpPr txBox="1"/>
          <p:nvPr/>
        </p:nvSpPr>
        <p:spPr>
          <a:xfrm>
            <a:off x="41398" y="-7087"/>
            <a:ext cx="8895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/>
              <a:t>Suppl</a:t>
            </a:r>
            <a:r>
              <a:rPr lang="de-DE" sz="1200" b="1" dirty="0"/>
              <a:t>. </a:t>
            </a:r>
            <a:r>
              <a:rPr lang="de-DE" sz="1200" b="1" dirty="0" err="1"/>
              <a:t>Figure</a:t>
            </a:r>
            <a:r>
              <a:rPr lang="de-DE" sz="1200" b="1" dirty="0"/>
              <a:t> 3: Outcome after </a:t>
            </a:r>
            <a:r>
              <a:rPr lang="de-DE" sz="1200" b="1" dirty="0" err="1"/>
              <a:t>landmark</a:t>
            </a:r>
            <a:r>
              <a:rPr lang="de-DE" sz="1200" b="1" dirty="0"/>
              <a:t> (d+28) in </a:t>
            </a:r>
            <a:r>
              <a:rPr lang="de-DE" sz="1200" b="1" dirty="0" err="1"/>
              <a:t>patients</a:t>
            </a:r>
            <a:r>
              <a:rPr lang="de-DE" sz="1200" b="1" dirty="0"/>
              <a:t> </a:t>
            </a:r>
            <a:r>
              <a:rPr lang="de-DE" sz="1200" b="1" dirty="0" err="1"/>
              <a:t>of</a:t>
            </a:r>
            <a:r>
              <a:rPr lang="de-DE" sz="1200" b="1" dirty="0"/>
              <a:t> </a:t>
            </a:r>
            <a:r>
              <a:rPr lang="de-DE" sz="1200" b="1" dirty="0" err="1"/>
              <a:t>the</a:t>
            </a:r>
            <a:r>
              <a:rPr lang="de-DE" sz="1200" b="1" dirty="0"/>
              <a:t> </a:t>
            </a:r>
            <a:r>
              <a:rPr lang="de-DE" sz="1200" b="1" dirty="0" err="1"/>
              <a:t>training</a:t>
            </a:r>
            <a:r>
              <a:rPr lang="de-DE" sz="1200" b="1" dirty="0"/>
              <a:t> </a:t>
            </a:r>
            <a:r>
              <a:rPr lang="de-DE" sz="1200" b="1" dirty="0" err="1"/>
              <a:t>cohort</a:t>
            </a:r>
            <a:r>
              <a:rPr lang="de-DE" sz="1200" b="1" dirty="0"/>
              <a:t> </a:t>
            </a:r>
            <a:r>
              <a:rPr lang="de-DE" sz="1200" b="1" dirty="0" err="1"/>
              <a:t>without</a:t>
            </a:r>
            <a:r>
              <a:rPr lang="de-DE" sz="1200" b="1" dirty="0"/>
              <a:t> </a:t>
            </a:r>
            <a:r>
              <a:rPr lang="de-DE" sz="1200" b="1" dirty="0" err="1"/>
              <a:t>diagnostic</a:t>
            </a:r>
            <a:r>
              <a:rPr lang="de-DE" sz="1200" b="1" dirty="0"/>
              <a:t> </a:t>
            </a:r>
            <a:r>
              <a:rPr lang="de-DE" sz="1200" b="1" dirty="0" err="1"/>
              <a:t>criteria</a:t>
            </a:r>
            <a:r>
              <a:rPr lang="de-DE" sz="1200" b="1" dirty="0"/>
              <a:t> </a:t>
            </a:r>
            <a:r>
              <a:rPr lang="de-DE" sz="1200" b="1" dirty="0" err="1"/>
              <a:t>for</a:t>
            </a:r>
            <a:r>
              <a:rPr lang="de-DE" sz="1200" b="1" dirty="0"/>
              <a:t> SOS/VOD.</a:t>
            </a:r>
          </a:p>
          <a:p>
            <a:r>
              <a:rPr lang="de-DE" sz="1200" dirty="0"/>
              <a:t>EB, </a:t>
            </a:r>
            <a:r>
              <a:rPr lang="de-DE" sz="1200" dirty="0" err="1"/>
              <a:t>early</a:t>
            </a:r>
            <a:r>
              <a:rPr lang="de-DE" sz="1200" dirty="0"/>
              <a:t> </a:t>
            </a:r>
            <a:r>
              <a:rPr lang="de-DE" sz="1200" dirty="0" err="1"/>
              <a:t>bilirubinaemia</a:t>
            </a:r>
            <a:r>
              <a:rPr lang="de-DE" sz="1200" dirty="0"/>
              <a:t> &gt;3.6 mg/dl </a:t>
            </a:r>
            <a:r>
              <a:rPr lang="de-DE" sz="1200" dirty="0" err="1"/>
              <a:t>between</a:t>
            </a:r>
            <a:r>
              <a:rPr lang="de-DE" sz="1200" dirty="0"/>
              <a:t> </a:t>
            </a:r>
            <a:r>
              <a:rPr lang="de-DE" sz="1200" dirty="0" err="1"/>
              <a:t>days</a:t>
            </a:r>
            <a:r>
              <a:rPr lang="de-DE" sz="1200" dirty="0"/>
              <a:t> 0-28. SOS/VOD, </a:t>
            </a:r>
            <a:r>
              <a:rPr lang="de-DE" sz="1200" dirty="0" err="1"/>
              <a:t>sinusoidal</a:t>
            </a:r>
            <a:r>
              <a:rPr lang="de-DE" sz="1200" dirty="0"/>
              <a:t> </a:t>
            </a:r>
            <a:r>
              <a:rPr lang="de-DE" sz="1200" dirty="0" err="1"/>
              <a:t>obstruction</a:t>
            </a:r>
            <a:r>
              <a:rPr lang="de-DE" sz="1200" dirty="0"/>
              <a:t> </a:t>
            </a:r>
            <a:r>
              <a:rPr lang="de-DE" sz="1200" dirty="0" err="1"/>
              <a:t>syndrome</a:t>
            </a:r>
            <a:r>
              <a:rPr lang="de-DE" sz="1200" dirty="0"/>
              <a:t> / </a:t>
            </a:r>
            <a:r>
              <a:rPr lang="de-DE" sz="1200" dirty="0" err="1"/>
              <a:t>venoocclusive</a:t>
            </a:r>
            <a:r>
              <a:rPr lang="de-DE" sz="1200" dirty="0"/>
              <a:t> </a:t>
            </a:r>
            <a:r>
              <a:rPr lang="de-DE" sz="1200" dirty="0" err="1"/>
              <a:t>disease</a:t>
            </a:r>
            <a:r>
              <a:rPr lang="de-DE" sz="1200" dirty="0"/>
              <a:t>, </a:t>
            </a:r>
            <a:r>
              <a:rPr lang="en-US" sz="1200" dirty="0"/>
              <a:t>OS, overall survival; NRM, non-relapse mortality; TTR, time to relapse.</a:t>
            </a:r>
            <a:r>
              <a:rPr lang="de-DE" sz="1200" dirty="0"/>
              <a:t> </a:t>
            </a:r>
            <a:endParaRPr lang="en-US" sz="1200" dirty="0"/>
          </a:p>
        </p:txBody>
      </p:sp>
      <p:grpSp>
        <p:nvGrpSpPr>
          <p:cNvPr id="3182" name="Gruppieren 3181"/>
          <p:cNvGrpSpPr/>
          <p:nvPr/>
        </p:nvGrpSpPr>
        <p:grpSpPr>
          <a:xfrm>
            <a:off x="5680953" y="1006358"/>
            <a:ext cx="3152156" cy="2719196"/>
            <a:chOff x="5435628" y="228600"/>
            <a:chExt cx="3631798" cy="3165703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6589961" y="2818318"/>
              <a:ext cx="17430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Time After Day 28 (Months)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083330" y="2501592"/>
              <a:ext cx="25908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6083330" y="2501592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6516717" y="2501592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6951692" y="2501592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7378730" y="2501592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7812117" y="2501592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8247092" y="2501592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8674130" y="2501592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6007130" y="2647642"/>
              <a:ext cx="1524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6440517" y="2647642"/>
              <a:ext cx="1524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875492" y="2647642"/>
              <a:ext cx="1524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7261255" y="2647642"/>
              <a:ext cx="2349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7694642" y="2647642"/>
              <a:ext cx="2349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8129617" y="2647642"/>
              <a:ext cx="2349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8556655" y="2647642"/>
              <a:ext cx="2349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 rot="16200000">
              <a:off x="4841110" y="1334779"/>
              <a:ext cx="1371600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Cumulative Incidence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5983317" y="436254"/>
              <a:ext cx="0" cy="198913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H="1">
              <a:off x="5907117" y="2425392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H="1">
              <a:off x="5907117" y="2030104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5907117" y="1633229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H="1">
              <a:off x="5907117" y="1230004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H="1">
              <a:off x="5907117" y="833129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5907117" y="436254"/>
              <a:ext cx="762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 rot="16200000">
              <a:off x="5638830" y="2323791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" name="Rectangle 32"/>
            <p:cNvSpPr>
              <a:spLocks noChangeArrowheads="1"/>
            </p:cNvSpPr>
            <p:nvPr/>
          </p:nvSpPr>
          <p:spPr bwMode="auto">
            <a:xfrm rot="16200000">
              <a:off x="5638830" y="1928504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" name="Rectangle 33"/>
            <p:cNvSpPr>
              <a:spLocks noChangeArrowheads="1"/>
            </p:cNvSpPr>
            <p:nvPr/>
          </p:nvSpPr>
          <p:spPr bwMode="auto">
            <a:xfrm rot="16200000">
              <a:off x="5638830" y="1533216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" name="Rectangle 34"/>
            <p:cNvSpPr>
              <a:spLocks noChangeArrowheads="1"/>
            </p:cNvSpPr>
            <p:nvPr/>
          </p:nvSpPr>
          <p:spPr bwMode="auto">
            <a:xfrm rot="16200000">
              <a:off x="5638830" y="1128404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Rectangle 35"/>
            <p:cNvSpPr>
              <a:spLocks noChangeArrowheads="1"/>
            </p:cNvSpPr>
            <p:nvPr/>
          </p:nvSpPr>
          <p:spPr bwMode="auto">
            <a:xfrm rot="16200000">
              <a:off x="5638830" y="731529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Rectangle 36"/>
            <p:cNvSpPr>
              <a:spLocks noChangeArrowheads="1"/>
            </p:cNvSpPr>
            <p:nvPr/>
          </p:nvSpPr>
          <p:spPr bwMode="auto">
            <a:xfrm rot="16200000">
              <a:off x="5638830" y="334654"/>
              <a:ext cx="282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Freeform 37"/>
            <p:cNvSpPr>
              <a:spLocks/>
            </p:cNvSpPr>
            <p:nvPr/>
          </p:nvSpPr>
          <p:spPr bwMode="auto">
            <a:xfrm>
              <a:off x="6091267" y="1731654"/>
              <a:ext cx="2582863" cy="693738"/>
            </a:xfrm>
            <a:custGeom>
              <a:avLst/>
              <a:gdLst>
                <a:gd name="T0" fmla="*/ 19 w 1627"/>
                <a:gd name="T1" fmla="*/ 428 h 437"/>
                <a:gd name="T2" fmla="*/ 52 w 1627"/>
                <a:gd name="T3" fmla="*/ 418 h 437"/>
                <a:gd name="T4" fmla="*/ 81 w 1627"/>
                <a:gd name="T5" fmla="*/ 408 h 437"/>
                <a:gd name="T6" fmla="*/ 120 w 1627"/>
                <a:gd name="T7" fmla="*/ 389 h 437"/>
                <a:gd name="T8" fmla="*/ 139 w 1627"/>
                <a:gd name="T9" fmla="*/ 365 h 437"/>
                <a:gd name="T10" fmla="*/ 158 w 1627"/>
                <a:gd name="T11" fmla="*/ 346 h 437"/>
                <a:gd name="T12" fmla="*/ 182 w 1627"/>
                <a:gd name="T13" fmla="*/ 327 h 437"/>
                <a:gd name="T14" fmla="*/ 216 w 1627"/>
                <a:gd name="T15" fmla="*/ 317 h 437"/>
                <a:gd name="T16" fmla="*/ 235 w 1627"/>
                <a:gd name="T17" fmla="*/ 303 h 437"/>
                <a:gd name="T18" fmla="*/ 268 w 1627"/>
                <a:gd name="T19" fmla="*/ 293 h 437"/>
                <a:gd name="T20" fmla="*/ 292 w 1627"/>
                <a:gd name="T21" fmla="*/ 279 h 437"/>
                <a:gd name="T22" fmla="*/ 321 w 1627"/>
                <a:gd name="T23" fmla="*/ 264 h 437"/>
                <a:gd name="T24" fmla="*/ 355 w 1627"/>
                <a:gd name="T25" fmla="*/ 255 h 437"/>
                <a:gd name="T26" fmla="*/ 403 w 1627"/>
                <a:gd name="T27" fmla="*/ 240 h 437"/>
                <a:gd name="T28" fmla="*/ 441 w 1627"/>
                <a:gd name="T29" fmla="*/ 231 h 437"/>
                <a:gd name="T30" fmla="*/ 470 w 1627"/>
                <a:gd name="T31" fmla="*/ 226 h 437"/>
                <a:gd name="T32" fmla="*/ 513 w 1627"/>
                <a:gd name="T33" fmla="*/ 216 h 437"/>
                <a:gd name="T34" fmla="*/ 552 w 1627"/>
                <a:gd name="T35" fmla="*/ 212 h 437"/>
                <a:gd name="T36" fmla="*/ 595 w 1627"/>
                <a:gd name="T37" fmla="*/ 197 h 437"/>
                <a:gd name="T38" fmla="*/ 624 w 1627"/>
                <a:gd name="T39" fmla="*/ 188 h 437"/>
                <a:gd name="T40" fmla="*/ 676 w 1627"/>
                <a:gd name="T41" fmla="*/ 178 h 437"/>
                <a:gd name="T42" fmla="*/ 739 w 1627"/>
                <a:gd name="T43" fmla="*/ 164 h 437"/>
                <a:gd name="T44" fmla="*/ 849 w 1627"/>
                <a:gd name="T45" fmla="*/ 154 h 437"/>
                <a:gd name="T46" fmla="*/ 931 w 1627"/>
                <a:gd name="T47" fmla="*/ 144 h 437"/>
                <a:gd name="T48" fmla="*/ 979 w 1627"/>
                <a:gd name="T49" fmla="*/ 130 h 437"/>
                <a:gd name="T50" fmla="*/ 1132 w 1627"/>
                <a:gd name="T51" fmla="*/ 120 h 437"/>
                <a:gd name="T52" fmla="*/ 1228 w 1627"/>
                <a:gd name="T53" fmla="*/ 116 h 437"/>
                <a:gd name="T54" fmla="*/ 1305 w 1627"/>
                <a:gd name="T55" fmla="*/ 111 h 437"/>
                <a:gd name="T56" fmla="*/ 1372 w 1627"/>
                <a:gd name="T57" fmla="*/ 101 h 437"/>
                <a:gd name="T58" fmla="*/ 1502 w 1627"/>
                <a:gd name="T59" fmla="*/ 96 h 437"/>
                <a:gd name="T60" fmla="*/ 1627 w 1627"/>
                <a:gd name="T61" fmla="*/ 92 h 437"/>
                <a:gd name="T62" fmla="*/ 1502 w 1627"/>
                <a:gd name="T63" fmla="*/ 5 h 437"/>
                <a:gd name="T64" fmla="*/ 1372 w 1627"/>
                <a:gd name="T65" fmla="*/ 15 h 437"/>
                <a:gd name="T66" fmla="*/ 1305 w 1627"/>
                <a:gd name="T67" fmla="*/ 20 h 437"/>
                <a:gd name="T68" fmla="*/ 1228 w 1627"/>
                <a:gd name="T69" fmla="*/ 29 h 437"/>
                <a:gd name="T70" fmla="*/ 1132 w 1627"/>
                <a:gd name="T71" fmla="*/ 34 h 437"/>
                <a:gd name="T72" fmla="*/ 979 w 1627"/>
                <a:gd name="T73" fmla="*/ 44 h 437"/>
                <a:gd name="T74" fmla="*/ 931 w 1627"/>
                <a:gd name="T75" fmla="*/ 53 h 437"/>
                <a:gd name="T76" fmla="*/ 849 w 1627"/>
                <a:gd name="T77" fmla="*/ 68 h 437"/>
                <a:gd name="T78" fmla="*/ 739 w 1627"/>
                <a:gd name="T79" fmla="*/ 82 h 437"/>
                <a:gd name="T80" fmla="*/ 676 w 1627"/>
                <a:gd name="T81" fmla="*/ 92 h 437"/>
                <a:gd name="T82" fmla="*/ 624 w 1627"/>
                <a:gd name="T83" fmla="*/ 101 h 437"/>
                <a:gd name="T84" fmla="*/ 595 w 1627"/>
                <a:gd name="T85" fmla="*/ 116 h 437"/>
                <a:gd name="T86" fmla="*/ 552 w 1627"/>
                <a:gd name="T87" fmla="*/ 130 h 437"/>
                <a:gd name="T88" fmla="*/ 513 w 1627"/>
                <a:gd name="T89" fmla="*/ 140 h 437"/>
                <a:gd name="T90" fmla="*/ 470 w 1627"/>
                <a:gd name="T91" fmla="*/ 149 h 437"/>
                <a:gd name="T92" fmla="*/ 441 w 1627"/>
                <a:gd name="T93" fmla="*/ 154 h 437"/>
                <a:gd name="T94" fmla="*/ 403 w 1627"/>
                <a:gd name="T95" fmla="*/ 164 h 437"/>
                <a:gd name="T96" fmla="*/ 355 w 1627"/>
                <a:gd name="T97" fmla="*/ 173 h 437"/>
                <a:gd name="T98" fmla="*/ 321 w 1627"/>
                <a:gd name="T99" fmla="*/ 192 h 437"/>
                <a:gd name="T100" fmla="*/ 292 w 1627"/>
                <a:gd name="T101" fmla="*/ 207 h 437"/>
                <a:gd name="T102" fmla="*/ 268 w 1627"/>
                <a:gd name="T103" fmla="*/ 221 h 437"/>
                <a:gd name="T104" fmla="*/ 235 w 1627"/>
                <a:gd name="T105" fmla="*/ 236 h 437"/>
                <a:gd name="T106" fmla="*/ 216 w 1627"/>
                <a:gd name="T107" fmla="*/ 255 h 437"/>
                <a:gd name="T108" fmla="*/ 182 w 1627"/>
                <a:gd name="T109" fmla="*/ 264 h 437"/>
                <a:gd name="T110" fmla="*/ 158 w 1627"/>
                <a:gd name="T111" fmla="*/ 284 h 437"/>
                <a:gd name="T112" fmla="*/ 139 w 1627"/>
                <a:gd name="T113" fmla="*/ 312 h 437"/>
                <a:gd name="T114" fmla="*/ 120 w 1627"/>
                <a:gd name="T115" fmla="*/ 341 h 437"/>
                <a:gd name="T116" fmla="*/ 81 w 1627"/>
                <a:gd name="T117" fmla="*/ 365 h 437"/>
                <a:gd name="T118" fmla="*/ 52 w 1627"/>
                <a:gd name="T119" fmla="*/ 389 h 437"/>
                <a:gd name="T120" fmla="*/ 19 w 1627"/>
                <a:gd name="T121" fmla="*/ 399 h 437"/>
                <a:gd name="T122" fmla="*/ 1627 w 1627"/>
                <a:gd name="T123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27" h="437">
                  <a:moveTo>
                    <a:pt x="1627" y="437"/>
                  </a:moveTo>
                  <a:lnTo>
                    <a:pt x="0" y="437"/>
                  </a:lnTo>
                  <a:lnTo>
                    <a:pt x="0" y="432"/>
                  </a:lnTo>
                  <a:lnTo>
                    <a:pt x="0" y="432"/>
                  </a:lnTo>
                  <a:lnTo>
                    <a:pt x="0" y="432"/>
                  </a:lnTo>
                  <a:lnTo>
                    <a:pt x="9" y="432"/>
                  </a:lnTo>
                  <a:lnTo>
                    <a:pt x="9" y="432"/>
                  </a:lnTo>
                  <a:lnTo>
                    <a:pt x="9" y="432"/>
                  </a:lnTo>
                  <a:lnTo>
                    <a:pt x="9" y="428"/>
                  </a:lnTo>
                  <a:lnTo>
                    <a:pt x="14" y="428"/>
                  </a:lnTo>
                  <a:lnTo>
                    <a:pt x="14" y="428"/>
                  </a:lnTo>
                  <a:lnTo>
                    <a:pt x="19" y="428"/>
                  </a:lnTo>
                  <a:lnTo>
                    <a:pt x="19" y="428"/>
                  </a:lnTo>
                  <a:lnTo>
                    <a:pt x="19" y="428"/>
                  </a:lnTo>
                  <a:lnTo>
                    <a:pt x="19" y="428"/>
                  </a:lnTo>
                  <a:lnTo>
                    <a:pt x="24" y="428"/>
                  </a:lnTo>
                  <a:lnTo>
                    <a:pt x="24" y="423"/>
                  </a:lnTo>
                  <a:lnTo>
                    <a:pt x="24" y="423"/>
                  </a:lnTo>
                  <a:lnTo>
                    <a:pt x="24" y="423"/>
                  </a:lnTo>
                  <a:lnTo>
                    <a:pt x="28" y="423"/>
                  </a:lnTo>
                  <a:lnTo>
                    <a:pt x="28" y="423"/>
                  </a:lnTo>
                  <a:lnTo>
                    <a:pt x="38" y="423"/>
                  </a:lnTo>
                  <a:lnTo>
                    <a:pt x="38" y="423"/>
                  </a:lnTo>
                  <a:lnTo>
                    <a:pt x="48" y="423"/>
                  </a:lnTo>
                  <a:lnTo>
                    <a:pt x="48" y="418"/>
                  </a:lnTo>
                  <a:lnTo>
                    <a:pt x="48" y="418"/>
                  </a:lnTo>
                  <a:lnTo>
                    <a:pt x="48" y="418"/>
                  </a:lnTo>
                  <a:lnTo>
                    <a:pt x="52" y="418"/>
                  </a:lnTo>
                  <a:lnTo>
                    <a:pt x="52" y="418"/>
                  </a:lnTo>
                  <a:lnTo>
                    <a:pt x="62" y="418"/>
                  </a:lnTo>
                  <a:lnTo>
                    <a:pt x="62" y="418"/>
                  </a:lnTo>
                  <a:lnTo>
                    <a:pt x="62" y="418"/>
                  </a:lnTo>
                  <a:lnTo>
                    <a:pt x="62" y="413"/>
                  </a:lnTo>
                  <a:lnTo>
                    <a:pt x="62" y="413"/>
                  </a:lnTo>
                  <a:lnTo>
                    <a:pt x="62" y="413"/>
                  </a:lnTo>
                  <a:lnTo>
                    <a:pt x="67" y="413"/>
                  </a:lnTo>
                  <a:lnTo>
                    <a:pt x="67" y="413"/>
                  </a:lnTo>
                  <a:lnTo>
                    <a:pt x="67" y="413"/>
                  </a:lnTo>
                  <a:lnTo>
                    <a:pt x="67" y="408"/>
                  </a:lnTo>
                  <a:lnTo>
                    <a:pt x="76" y="408"/>
                  </a:lnTo>
                  <a:lnTo>
                    <a:pt x="76" y="408"/>
                  </a:lnTo>
                  <a:lnTo>
                    <a:pt x="81" y="408"/>
                  </a:lnTo>
                  <a:lnTo>
                    <a:pt x="81" y="404"/>
                  </a:lnTo>
                  <a:lnTo>
                    <a:pt x="91" y="404"/>
                  </a:lnTo>
                  <a:lnTo>
                    <a:pt x="91" y="404"/>
                  </a:lnTo>
                  <a:lnTo>
                    <a:pt x="96" y="404"/>
                  </a:lnTo>
                  <a:lnTo>
                    <a:pt x="96" y="399"/>
                  </a:lnTo>
                  <a:lnTo>
                    <a:pt x="105" y="399"/>
                  </a:lnTo>
                  <a:lnTo>
                    <a:pt x="105" y="394"/>
                  </a:lnTo>
                  <a:lnTo>
                    <a:pt x="110" y="394"/>
                  </a:lnTo>
                  <a:lnTo>
                    <a:pt x="110" y="394"/>
                  </a:lnTo>
                  <a:lnTo>
                    <a:pt x="110" y="394"/>
                  </a:lnTo>
                  <a:lnTo>
                    <a:pt x="110" y="394"/>
                  </a:lnTo>
                  <a:lnTo>
                    <a:pt x="120" y="394"/>
                  </a:lnTo>
                  <a:lnTo>
                    <a:pt x="120" y="389"/>
                  </a:lnTo>
                  <a:lnTo>
                    <a:pt x="120" y="389"/>
                  </a:lnTo>
                  <a:lnTo>
                    <a:pt x="120" y="389"/>
                  </a:lnTo>
                  <a:lnTo>
                    <a:pt x="124" y="389"/>
                  </a:lnTo>
                  <a:lnTo>
                    <a:pt x="124" y="384"/>
                  </a:lnTo>
                  <a:lnTo>
                    <a:pt x="124" y="384"/>
                  </a:lnTo>
                  <a:lnTo>
                    <a:pt x="124" y="380"/>
                  </a:lnTo>
                  <a:lnTo>
                    <a:pt x="129" y="380"/>
                  </a:lnTo>
                  <a:lnTo>
                    <a:pt x="129" y="375"/>
                  </a:lnTo>
                  <a:lnTo>
                    <a:pt x="129" y="375"/>
                  </a:lnTo>
                  <a:lnTo>
                    <a:pt x="129" y="370"/>
                  </a:lnTo>
                  <a:lnTo>
                    <a:pt x="134" y="370"/>
                  </a:lnTo>
                  <a:lnTo>
                    <a:pt x="134" y="365"/>
                  </a:lnTo>
                  <a:lnTo>
                    <a:pt x="139" y="365"/>
                  </a:lnTo>
                  <a:lnTo>
                    <a:pt x="139" y="365"/>
                  </a:lnTo>
                  <a:lnTo>
                    <a:pt x="139" y="365"/>
                  </a:lnTo>
                  <a:lnTo>
                    <a:pt x="139" y="360"/>
                  </a:lnTo>
                  <a:lnTo>
                    <a:pt x="144" y="360"/>
                  </a:lnTo>
                  <a:lnTo>
                    <a:pt x="144" y="356"/>
                  </a:lnTo>
                  <a:lnTo>
                    <a:pt x="144" y="356"/>
                  </a:lnTo>
                  <a:lnTo>
                    <a:pt x="144" y="356"/>
                  </a:lnTo>
                  <a:lnTo>
                    <a:pt x="148" y="356"/>
                  </a:lnTo>
                  <a:lnTo>
                    <a:pt x="148" y="351"/>
                  </a:lnTo>
                  <a:lnTo>
                    <a:pt x="153" y="351"/>
                  </a:lnTo>
                  <a:lnTo>
                    <a:pt x="153" y="346"/>
                  </a:lnTo>
                  <a:lnTo>
                    <a:pt x="153" y="346"/>
                  </a:lnTo>
                  <a:lnTo>
                    <a:pt x="153" y="346"/>
                  </a:lnTo>
                  <a:lnTo>
                    <a:pt x="158" y="346"/>
                  </a:lnTo>
                  <a:lnTo>
                    <a:pt x="158" y="346"/>
                  </a:lnTo>
                  <a:lnTo>
                    <a:pt x="158" y="346"/>
                  </a:lnTo>
                  <a:lnTo>
                    <a:pt x="158" y="341"/>
                  </a:lnTo>
                  <a:lnTo>
                    <a:pt x="163" y="341"/>
                  </a:lnTo>
                  <a:lnTo>
                    <a:pt x="163" y="336"/>
                  </a:lnTo>
                  <a:lnTo>
                    <a:pt x="168" y="336"/>
                  </a:lnTo>
                  <a:lnTo>
                    <a:pt x="168" y="332"/>
                  </a:lnTo>
                  <a:lnTo>
                    <a:pt x="172" y="332"/>
                  </a:lnTo>
                  <a:lnTo>
                    <a:pt x="172" y="332"/>
                  </a:lnTo>
                  <a:lnTo>
                    <a:pt x="172" y="332"/>
                  </a:lnTo>
                  <a:lnTo>
                    <a:pt x="172" y="327"/>
                  </a:lnTo>
                  <a:lnTo>
                    <a:pt x="177" y="327"/>
                  </a:lnTo>
                  <a:lnTo>
                    <a:pt x="177" y="327"/>
                  </a:lnTo>
                  <a:lnTo>
                    <a:pt x="177" y="327"/>
                  </a:lnTo>
                  <a:lnTo>
                    <a:pt x="177" y="327"/>
                  </a:lnTo>
                  <a:lnTo>
                    <a:pt x="182" y="327"/>
                  </a:lnTo>
                  <a:lnTo>
                    <a:pt x="182" y="327"/>
                  </a:lnTo>
                  <a:lnTo>
                    <a:pt x="182" y="327"/>
                  </a:lnTo>
                  <a:lnTo>
                    <a:pt x="182" y="327"/>
                  </a:lnTo>
                  <a:lnTo>
                    <a:pt x="187" y="327"/>
                  </a:lnTo>
                  <a:lnTo>
                    <a:pt x="187" y="322"/>
                  </a:lnTo>
                  <a:lnTo>
                    <a:pt x="192" y="322"/>
                  </a:lnTo>
                  <a:lnTo>
                    <a:pt x="192" y="322"/>
                  </a:lnTo>
                  <a:lnTo>
                    <a:pt x="196" y="322"/>
                  </a:lnTo>
                  <a:lnTo>
                    <a:pt x="196" y="322"/>
                  </a:lnTo>
                  <a:lnTo>
                    <a:pt x="211" y="322"/>
                  </a:lnTo>
                  <a:lnTo>
                    <a:pt x="211" y="322"/>
                  </a:lnTo>
                  <a:lnTo>
                    <a:pt x="216" y="322"/>
                  </a:lnTo>
                  <a:lnTo>
                    <a:pt x="216" y="317"/>
                  </a:lnTo>
                  <a:lnTo>
                    <a:pt x="216" y="317"/>
                  </a:lnTo>
                  <a:lnTo>
                    <a:pt x="216" y="317"/>
                  </a:lnTo>
                  <a:lnTo>
                    <a:pt x="216" y="317"/>
                  </a:lnTo>
                  <a:lnTo>
                    <a:pt x="216" y="312"/>
                  </a:lnTo>
                  <a:lnTo>
                    <a:pt x="220" y="312"/>
                  </a:lnTo>
                  <a:lnTo>
                    <a:pt x="220" y="312"/>
                  </a:lnTo>
                  <a:lnTo>
                    <a:pt x="220" y="312"/>
                  </a:lnTo>
                  <a:lnTo>
                    <a:pt x="220" y="312"/>
                  </a:lnTo>
                  <a:lnTo>
                    <a:pt x="225" y="312"/>
                  </a:lnTo>
                  <a:lnTo>
                    <a:pt x="225" y="308"/>
                  </a:lnTo>
                  <a:lnTo>
                    <a:pt x="225" y="308"/>
                  </a:lnTo>
                  <a:lnTo>
                    <a:pt x="225" y="308"/>
                  </a:lnTo>
                  <a:lnTo>
                    <a:pt x="230" y="308"/>
                  </a:lnTo>
                  <a:lnTo>
                    <a:pt x="230" y="303"/>
                  </a:lnTo>
                  <a:lnTo>
                    <a:pt x="235" y="303"/>
                  </a:lnTo>
                  <a:lnTo>
                    <a:pt x="235" y="303"/>
                  </a:lnTo>
                  <a:lnTo>
                    <a:pt x="235" y="303"/>
                  </a:lnTo>
                  <a:lnTo>
                    <a:pt x="235" y="303"/>
                  </a:lnTo>
                  <a:lnTo>
                    <a:pt x="240" y="303"/>
                  </a:lnTo>
                  <a:lnTo>
                    <a:pt x="240" y="303"/>
                  </a:lnTo>
                  <a:lnTo>
                    <a:pt x="244" y="303"/>
                  </a:lnTo>
                  <a:lnTo>
                    <a:pt x="244" y="298"/>
                  </a:lnTo>
                  <a:lnTo>
                    <a:pt x="249" y="298"/>
                  </a:lnTo>
                  <a:lnTo>
                    <a:pt x="249" y="298"/>
                  </a:lnTo>
                  <a:lnTo>
                    <a:pt x="254" y="298"/>
                  </a:lnTo>
                  <a:lnTo>
                    <a:pt x="254" y="293"/>
                  </a:lnTo>
                  <a:lnTo>
                    <a:pt x="264" y="293"/>
                  </a:lnTo>
                  <a:lnTo>
                    <a:pt x="264" y="293"/>
                  </a:lnTo>
                  <a:lnTo>
                    <a:pt x="268" y="293"/>
                  </a:lnTo>
                  <a:lnTo>
                    <a:pt x="268" y="288"/>
                  </a:lnTo>
                  <a:lnTo>
                    <a:pt x="273" y="288"/>
                  </a:lnTo>
                  <a:lnTo>
                    <a:pt x="273" y="288"/>
                  </a:lnTo>
                  <a:lnTo>
                    <a:pt x="278" y="288"/>
                  </a:lnTo>
                  <a:lnTo>
                    <a:pt x="278" y="284"/>
                  </a:lnTo>
                  <a:lnTo>
                    <a:pt x="278" y="284"/>
                  </a:lnTo>
                  <a:lnTo>
                    <a:pt x="278" y="284"/>
                  </a:lnTo>
                  <a:lnTo>
                    <a:pt x="278" y="284"/>
                  </a:lnTo>
                  <a:lnTo>
                    <a:pt x="278" y="284"/>
                  </a:lnTo>
                  <a:lnTo>
                    <a:pt x="283" y="284"/>
                  </a:lnTo>
                  <a:lnTo>
                    <a:pt x="283" y="279"/>
                  </a:lnTo>
                  <a:lnTo>
                    <a:pt x="288" y="279"/>
                  </a:lnTo>
                  <a:lnTo>
                    <a:pt x="288" y="279"/>
                  </a:lnTo>
                  <a:lnTo>
                    <a:pt x="292" y="279"/>
                  </a:lnTo>
                  <a:lnTo>
                    <a:pt x="292" y="279"/>
                  </a:lnTo>
                  <a:lnTo>
                    <a:pt x="292" y="279"/>
                  </a:lnTo>
                  <a:lnTo>
                    <a:pt x="292" y="274"/>
                  </a:lnTo>
                  <a:lnTo>
                    <a:pt x="297" y="274"/>
                  </a:lnTo>
                  <a:lnTo>
                    <a:pt x="297" y="274"/>
                  </a:lnTo>
                  <a:lnTo>
                    <a:pt x="307" y="274"/>
                  </a:lnTo>
                  <a:lnTo>
                    <a:pt x="307" y="274"/>
                  </a:lnTo>
                  <a:lnTo>
                    <a:pt x="312" y="274"/>
                  </a:lnTo>
                  <a:lnTo>
                    <a:pt x="312" y="269"/>
                  </a:lnTo>
                  <a:lnTo>
                    <a:pt x="316" y="269"/>
                  </a:lnTo>
                  <a:lnTo>
                    <a:pt x="316" y="269"/>
                  </a:lnTo>
                  <a:lnTo>
                    <a:pt x="316" y="269"/>
                  </a:lnTo>
                  <a:lnTo>
                    <a:pt x="316" y="264"/>
                  </a:lnTo>
                  <a:lnTo>
                    <a:pt x="321" y="264"/>
                  </a:lnTo>
                  <a:lnTo>
                    <a:pt x="321" y="264"/>
                  </a:lnTo>
                  <a:lnTo>
                    <a:pt x="331" y="264"/>
                  </a:lnTo>
                  <a:lnTo>
                    <a:pt x="331" y="260"/>
                  </a:lnTo>
                  <a:lnTo>
                    <a:pt x="331" y="260"/>
                  </a:lnTo>
                  <a:lnTo>
                    <a:pt x="331" y="260"/>
                  </a:lnTo>
                  <a:lnTo>
                    <a:pt x="340" y="260"/>
                  </a:lnTo>
                  <a:lnTo>
                    <a:pt x="340" y="260"/>
                  </a:lnTo>
                  <a:lnTo>
                    <a:pt x="340" y="260"/>
                  </a:lnTo>
                  <a:lnTo>
                    <a:pt x="340" y="260"/>
                  </a:lnTo>
                  <a:lnTo>
                    <a:pt x="340" y="260"/>
                  </a:lnTo>
                  <a:lnTo>
                    <a:pt x="340" y="255"/>
                  </a:lnTo>
                  <a:lnTo>
                    <a:pt x="345" y="255"/>
                  </a:lnTo>
                  <a:lnTo>
                    <a:pt x="345" y="255"/>
                  </a:lnTo>
                  <a:lnTo>
                    <a:pt x="355" y="255"/>
                  </a:lnTo>
                  <a:lnTo>
                    <a:pt x="355" y="245"/>
                  </a:lnTo>
                  <a:lnTo>
                    <a:pt x="355" y="245"/>
                  </a:lnTo>
                  <a:lnTo>
                    <a:pt x="355" y="245"/>
                  </a:lnTo>
                  <a:lnTo>
                    <a:pt x="369" y="245"/>
                  </a:lnTo>
                  <a:lnTo>
                    <a:pt x="369" y="245"/>
                  </a:lnTo>
                  <a:lnTo>
                    <a:pt x="384" y="245"/>
                  </a:lnTo>
                  <a:lnTo>
                    <a:pt x="384" y="245"/>
                  </a:lnTo>
                  <a:lnTo>
                    <a:pt x="384" y="245"/>
                  </a:lnTo>
                  <a:lnTo>
                    <a:pt x="384" y="245"/>
                  </a:lnTo>
                  <a:lnTo>
                    <a:pt x="388" y="245"/>
                  </a:lnTo>
                  <a:lnTo>
                    <a:pt x="388" y="240"/>
                  </a:lnTo>
                  <a:lnTo>
                    <a:pt x="393" y="240"/>
                  </a:lnTo>
                  <a:lnTo>
                    <a:pt x="393" y="240"/>
                  </a:lnTo>
                  <a:lnTo>
                    <a:pt x="403" y="240"/>
                  </a:lnTo>
                  <a:lnTo>
                    <a:pt x="403" y="240"/>
                  </a:lnTo>
                  <a:lnTo>
                    <a:pt x="403" y="240"/>
                  </a:lnTo>
                  <a:lnTo>
                    <a:pt x="403" y="236"/>
                  </a:lnTo>
                  <a:lnTo>
                    <a:pt x="408" y="236"/>
                  </a:lnTo>
                  <a:lnTo>
                    <a:pt x="408" y="236"/>
                  </a:lnTo>
                  <a:lnTo>
                    <a:pt x="417" y="236"/>
                  </a:lnTo>
                  <a:lnTo>
                    <a:pt x="417" y="236"/>
                  </a:lnTo>
                  <a:lnTo>
                    <a:pt x="422" y="236"/>
                  </a:lnTo>
                  <a:lnTo>
                    <a:pt x="422" y="231"/>
                  </a:lnTo>
                  <a:lnTo>
                    <a:pt x="432" y="231"/>
                  </a:lnTo>
                  <a:lnTo>
                    <a:pt x="432" y="231"/>
                  </a:lnTo>
                  <a:lnTo>
                    <a:pt x="432" y="231"/>
                  </a:lnTo>
                  <a:lnTo>
                    <a:pt x="432" y="231"/>
                  </a:lnTo>
                  <a:lnTo>
                    <a:pt x="441" y="231"/>
                  </a:lnTo>
                  <a:lnTo>
                    <a:pt x="441" y="231"/>
                  </a:lnTo>
                  <a:lnTo>
                    <a:pt x="441" y="231"/>
                  </a:lnTo>
                  <a:lnTo>
                    <a:pt x="441" y="231"/>
                  </a:lnTo>
                  <a:lnTo>
                    <a:pt x="446" y="231"/>
                  </a:lnTo>
                  <a:lnTo>
                    <a:pt x="446" y="231"/>
                  </a:lnTo>
                  <a:lnTo>
                    <a:pt x="451" y="231"/>
                  </a:lnTo>
                  <a:lnTo>
                    <a:pt x="451" y="231"/>
                  </a:lnTo>
                  <a:lnTo>
                    <a:pt x="456" y="231"/>
                  </a:lnTo>
                  <a:lnTo>
                    <a:pt x="456" y="226"/>
                  </a:lnTo>
                  <a:lnTo>
                    <a:pt x="456" y="226"/>
                  </a:lnTo>
                  <a:lnTo>
                    <a:pt x="456" y="226"/>
                  </a:lnTo>
                  <a:lnTo>
                    <a:pt x="465" y="226"/>
                  </a:lnTo>
                  <a:lnTo>
                    <a:pt x="465" y="226"/>
                  </a:lnTo>
                  <a:lnTo>
                    <a:pt x="470" y="226"/>
                  </a:lnTo>
                  <a:lnTo>
                    <a:pt x="470" y="226"/>
                  </a:lnTo>
                  <a:lnTo>
                    <a:pt x="480" y="226"/>
                  </a:lnTo>
                  <a:lnTo>
                    <a:pt x="480" y="226"/>
                  </a:lnTo>
                  <a:lnTo>
                    <a:pt x="484" y="226"/>
                  </a:lnTo>
                  <a:lnTo>
                    <a:pt x="484" y="221"/>
                  </a:lnTo>
                  <a:lnTo>
                    <a:pt x="489" y="221"/>
                  </a:lnTo>
                  <a:lnTo>
                    <a:pt x="489" y="221"/>
                  </a:lnTo>
                  <a:lnTo>
                    <a:pt x="489" y="221"/>
                  </a:lnTo>
                  <a:lnTo>
                    <a:pt x="489" y="221"/>
                  </a:lnTo>
                  <a:lnTo>
                    <a:pt x="494" y="221"/>
                  </a:lnTo>
                  <a:lnTo>
                    <a:pt x="494" y="221"/>
                  </a:lnTo>
                  <a:lnTo>
                    <a:pt x="508" y="221"/>
                  </a:lnTo>
                  <a:lnTo>
                    <a:pt x="508" y="216"/>
                  </a:lnTo>
                  <a:lnTo>
                    <a:pt x="513" y="216"/>
                  </a:lnTo>
                  <a:lnTo>
                    <a:pt x="513" y="216"/>
                  </a:lnTo>
                  <a:lnTo>
                    <a:pt x="513" y="216"/>
                  </a:lnTo>
                  <a:lnTo>
                    <a:pt x="513" y="216"/>
                  </a:lnTo>
                  <a:lnTo>
                    <a:pt x="518" y="216"/>
                  </a:lnTo>
                  <a:lnTo>
                    <a:pt x="518" y="216"/>
                  </a:lnTo>
                  <a:lnTo>
                    <a:pt x="528" y="216"/>
                  </a:lnTo>
                  <a:lnTo>
                    <a:pt x="528" y="212"/>
                  </a:lnTo>
                  <a:lnTo>
                    <a:pt x="537" y="212"/>
                  </a:lnTo>
                  <a:lnTo>
                    <a:pt x="537" y="212"/>
                  </a:lnTo>
                  <a:lnTo>
                    <a:pt x="542" y="212"/>
                  </a:lnTo>
                  <a:lnTo>
                    <a:pt x="542" y="212"/>
                  </a:lnTo>
                  <a:lnTo>
                    <a:pt x="547" y="212"/>
                  </a:lnTo>
                  <a:lnTo>
                    <a:pt x="547" y="212"/>
                  </a:lnTo>
                  <a:lnTo>
                    <a:pt x="552" y="212"/>
                  </a:lnTo>
                  <a:lnTo>
                    <a:pt x="552" y="207"/>
                  </a:lnTo>
                  <a:lnTo>
                    <a:pt x="566" y="207"/>
                  </a:lnTo>
                  <a:lnTo>
                    <a:pt x="566" y="207"/>
                  </a:lnTo>
                  <a:lnTo>
                    <a:pt x="571" y="207"/>
                  </a:lnTo>
                  <a:lnTo>
                    <a:pt x="571" y="202"/>
                  </a:lnTo>
                  <a:lnTo>
                    <a:pt x="576" y="202"/>
                  </a:lnTo>
                  <a:lnTo>
                    <a:pt x="576" y="202"/>
                  </a:lnTo>
                  <a:lnTo>
                    <a:pt x="590" y="202"/>
                  </a:lnTo>
                  <a:lnTo>
                    <a:pt x="590" y="202"/>
                  </a:lnTo>
                  <a:lnTo>
                    <a:pt x="590" y="202"/>
                  </a:lnTo>
                  <a:lnTo>
                    <a:pt x="590" y="202"/>
                  </a:lnTo>
                  <a:lnTo>
                    <a:pt x="590" y="202"/>
                  </a:lnTo>
                  <a:lnTo>
                    <a:pt x="590" y="197"/>
                  </a:lnTo>
                  <a:lnTo>
                    <a:pt x="595" y="197"/>
                  </a:lnTo>
                  <a:lnTo>
                    <a:pt x="595" y="197"/>
                  </a:lnTo>
                  <a:lnTo>
                    <a:pt x="600" y="197"/>
                  </a:lnTo>
                  <a:lnTo>
                    <a:pt x="600" y="192"/>
                  </a:lnTo>
                  <a:lnTo>
                    <a:pt x="600" y="192"/>
                  </a:lnTo>
                  <a:lnTo>
                    <a:pt x="600" y="192"/>
                  </a:lnTo>
                  <a:lnTo>
                    <a:pt x="604" y="192"/>
                  </a:lnTo>
                  <a:lnTo>
                    <a:pt x="604" y="188"/>
                  </a:lnTo>
                  <a:lnTo>
                    <a:pt x="614" y="188"/>
                  </a:lnTo>
                  <a:lnTo>
                    <a:pt x="614" y="188"/>
                  </a:lnTo>
                  <a:lnTo>
                    <a:pt x="619" y="188"/>
                  </a:lnTo>
                  <a:lnTo>
                    <a:pt x="619" y="188"/>
                  </a:lnTo>
                  <a:lnTo>
                    <a:pt x="619" y="188"/>
                  </a:lnTo>
                  <a:lnTo>
                    <a:pt x="619" y="188"/>
                  </a:lnTo>
                  <a:lnTo>
                    <a:pt x="624" y="188"/>
                  </a:lnTo>
                  <a:lnTo>
                    <a:pt x="624" y="183"/>
                  </a:lnTo>
                  <a:lnTo>
                    <a:pt x="624" y="183"/>
                  </a:lnTo>
                  <a:lnTo>
                    <a:pt x="624" y="183"/>
                  </a:lnTo>
                  <a:lnTo>
                    <a:pt x="643" y="183"/>
                  </a:lnTo>
                  <a:lnTo>
                    <a:pt x="643" y="183"/>
                  </a:lnTo>
                  <a:lnTo>
                    <a:pt x="662" y="183"/>
                  </a:lnTo>
                  <a:lnTo>
                    <a:pt x="662" y="183"/>
                  </a:lnTo>
                  <a:lnTo>
                    <a:pt x="662" y="183"/>
                  </a:lnTo>
                  <a:lnTo>
                    <a:pt x="662" y="178"/>
                  </a:lnTo>
                  <a:lnTo>
                    <a:pt x="662" y="178"/>
                  </a:lnTo>
                  <a:lnTo>
                    <a:pt x="662" y="178"/>
                  </a:lnTo>
                  <a:lnTo>
                    <a:pt x="672" y="178"/>
                  </a:lnTo>
                  <a:lnTo>
                    <a:pt x="672" y="178"/>
                  </a:lnTo>
                  <a:lnTo>
                    <a:pt x="676" y="178"/>
                  </a:lnTo>
                  <a:lnTo>
                    <a:pt x="676" y="173"/>
                  </a:lnTo>
                  <a:lnTo>
                    <a:pt x="686" y="173"/>
                  </a:lnTo>
                  <a:lnTo>
                    <a:pt x="686" y="173"/>
                  </a:lnTo>
                  <a:lnTo>
                    <a:pt x="686" y="173"/>
                  </a:lnTo>
                  <a:lnTo>
                    <a:pt x="686" y="173"/>
                  </a:lnTo>
                  <a:lnTo>
                    <a:pt x="696" y="173"/>
                  </a:lnTo>
                  <a:lnTo>
                    <a:pt x="696" y="168"/>
                  </a:lnTo>
                  <a:lnTo>
                    <a:pt x="720" y="168"/>
                  </a:lnTo>
                  <a:lnTo>
                    <a:pt x="720" y="164"/>
                  </a:lnTo>
                  <a:lnTo>
                    <a:pt x="720" y="164"/>
                  </a:lnTo>
                  <a:lnTo>
                    <a:pt x="720" y="164"/>
                  </a:lnTo>
                  <a:lnTo>
                    <a:pt x="729" y="164"/>
                  </a:lnTo>
                  <a:lnTo>
                    <a:pt x="729" y="164"/>
                  </a:lnTo>
                  <a:lnTo>
                    <a:pt x="739" y="164"/>
                  </a:lnTo>
                  <a:lnTo>
                    <a:pt x="739" y="164"/>
                  </a:lnTo>
                  <a:lnTo>
                    <a:pt x="744" y="164"/>
                  </a:lnTo>
                  <a:lnTo>
                    <a:pt x="744" y="164"/>
                  </a:lnTo>
                  <a:lnTo>
                    <a:pt x="763" y="164"/>
                  </a:lnTo>
                  <a:lnTo>
                    <a:pt x="763" y="159"/>
                  </a:lnTo>
                  <a:lnTo>
                    <a:pt x="763" y="159"/>
                  </a:lnTo>
                  <a:lnTo>
                    <a:pt x="763" y="159"/>
                  </a:lnTo>
                  <a:lnTo>
                    <a:pt x="782" y="159"/>
                  </a:lnTo>
                  <a:lnTo>
                    <a:pt x="782" y="159"/>
                  </a:lnTo>
                  <a:lnTo>
                    <a:pt x="840" y="159"/>
                  </a:lnTo>
                  <a:lnTo>
                    <a:pt x="840" y="154"/>
                  </a:lnTo>
                  <a:lnTo>
                    <a:pt x="844" y="154"/>
                  </a:lnTo>
                  <a:lnTo>
                    <a:pt x="844" y="154"/>
                  </a:lnTo>
                  <a:lnTo>
                    <a:pt x="849" y="154"/>
                  </a:lnTo>
                  <a:lnTo>
                    <a:pt x="849" y="149"/>
                  </a:lnTo>
                  <a:lnTo>
                    <a:pt x="854" y="149"/>
                  </a:lnTo>
                  <a:lnTo>
                    <a:pt x="854" y="149"/>
                  </a:lnTo>
                  <a:lnTo>
                    <a:pt x="873" y="149"/>
                  </a:lnTo>
                  <a:lnTo>
                    <a:pt x="873" y="149"/>
                  </a:lnTo>
                  <a:lnTo>
                    <a:pt x="892" y="149"/>
                  </a:lnTo>
                  <a:lnTo>
                    <a:pt x="892" y="149"/>
                  </a:lnTo>
                  <a:lnTo>
                    <a:pt x="902" y="149"/>
                  </a:lnTo>
                  <a:lnTo>
                    <a:pt x="902" y="144"/>
                  </a:lnTo>
                  <a:lnTo>
                    <a:pt x="916" y="144"/>
                  </a:lnTo>
                  <a:lnTo>
                    <a:pt x="916" y="144"/>
                  </a:lnTo>
                  <a:lnTo>
                    <a:pt x="916" y="144"/>
                  </a:lnTo>
                  <a:lnTo>
                    <a:pt x="916" y="144"/>
                  </a:lnTo>
                  <a:lnTo>
                    <a:pt x="931" y="144"/>
                  </a:lnTo>
                  <a:lnTo>
                    <a:pt x="931" y="140"/>
                  </a:lnTo>
                  <a:lnTo>
                    <a:pt x="936" y="140"/>
                  </a:lnTo>
                  <a:lnTo>
                    <a:pt x="936" y="140"/>
                  </a:lnTo>
                  <a:lnTo>
                    <a:pt x="940" y="140"/>
                  </a:lnTo>
                  <a:lnTo>
                    <a:pt x="940" y="135"/>
                  </a:lnTo>
                  <a:lnTo>
                    <a:pt x="945" y="135"/>
                  </a:lnTo>
                  <a:lnTo>
                    <a:pt x="945" y="135"/>
                  </a:lnTo>
                  <a:lnTo>
                    <a:pt x="955" y="135"/>
                  </a:lnTo>
                  <a:lnTo>
                    <a:pt x="955" y="135"/>
                  </a:lnTo>
                  <a:lnTo>
                    <a:pt x="974" y="135"/>
                  </a:lnTo>
                  <a:lnTo>
                    <a:pt x="974" y="130"/>
                  </a:lnTo>
                  <a:lnTo>
                    <a:pt x="974" y="130"/>
                  </a:lnTo>
                  <a:lnTo>
                    <a:pt x="974" y="130"/>
                  </a:lnTo>
                  <a:lnTo>
                    <a:pt x="979" y="130"/>
                  </a:lnTo>
                  <a:lnTo>
                    <a:pt x="979" y="130"/>
                  </a:lnTo>
                  <a:lnTo>
                    <a:pt x="998" y="130"/>
                  </a:lnTo>
                  <a:lnTo>
                    <a:pt x="998" y="125"/>
                  </a:lnTo>
                  <a:lnTo>
                    <a:pt x="1041" y="125"/>
                  </a:lnTo>
                  <a:lnTo>
                    <a:pt x="1041" y="125"/>
                  </a:lnTo>
                  <a:lnTo>
                    <a:pt x="1046" y="125"/>
                  </a:lnTo>
                  <a:lnTo>
                    <a:pt x="1046" y="125"/>
                  </a:lnTo>
                  <a:lnTo>
                    <a:pt x="1070" y="125"/>
                  </a:lnTo>
                  <a:lnTo>
                    <a:pt x="1070" y="125"/>
                  </a:lnTo>
                  <a:lnTo>
                    <a:pt x="1075" y="125"/>
                  </a:lnTo>
                  <a:lnTo>
                    <a:pt x="1075" y="120"/>
                  </a:lnTo>
                  <a:lnTo>
                    <a:pt x="1075" y="120"/>
                  </a:lnTo>
                  <a:lnTo>
                    <a:pt x="1075" y="120"/>
                  </a:lnTo>
                  <a:lnTo>
                    <a:pt x="1132" y="120"/>
                  </a:lnTo>
                  <a:lnTo>
                    <a:pt x="1132" y="120"/>
                  </a:lnTo>
                  <a:lnTo>
                    <a:pt x="1152" y="120"/>
                  </a:lnTo>
                  <a:lnTo>
                    <a:pt x="1152" y="120"/>
                  </a:lnTo>
                  <a:lnTo>
                    <a:pt x="1171" y="120"/>
                  </a:lnTo>
                  <a:lnTo>
                    <a:pt x="1171" y="120"/>
                  </a:lnTo>
                  <a:lnTo>
                    <a:pt x="1185" y="120"/>
                  </a:lnTo>
                  <a:lnTo>
                    <a:pt x="1185" y="120"/>
                  </a:lnTo>
                  <a:lnTo>
                    <a:pt x="1195" y="120"/>
                  </a:lnTo>
                  <a:lnTo>
                    <a:pt x="1195" y="120"/>
                  </a:lnTo>
                  <a:lnTo>
                    <a:pt x="1214" y="120"/>
                  </a:lnTo>
                  <a:lnTo>
                    <a:pt x="1214" y="116"/>
                  </a:lnTo>
                  <a:lnTo>
                    <a:pt x="1224" y="116"/>
                  </a:lnTo>
                  <a:lnTo>
                    <a:pt x="1224" y="116"/>
                  </a:lnTo>
                  <a:lnTo>
                    <a:pt x="1228" y="116"/>
                  </a:lnTo>
                  <a:lnTo>
                    <a:pt x="1228" y="116"/>
                  </a:lnTo>
                  <a:lnTo>
                    <a:pt x="1248" y="116"/>
                  </a:lnTo>
                  <a:lnTo>
                    <a:pt x="1248" y="116"/>
                  </a:lnTo>
                  <a:lnTo>
                    <a:pt x="1252" y="116"/>
                  </a:lnTo>
                  <a:lnTo>
                    <a:pt x="1252" y="111"/>
                  </a:lnTo>
                  <a:lnTo>
                    <a:pt x="1272" y="111"/>
                  </a:lnTo>
                  <a:lnTo>
                    <a:pt x="1272" y="111"/>
                  </a:lnTo>
                  <a:lnTo>
                    <a:pt x="1272" y="111"/>
                  </a:lnTo>
                  <a:lnTo>
                    <a:pt x="1272" y="111"/>
                  </a:lnTo>
                  <a:lnTo>
                    <a:pt x="1291" y="111"/>
                  </a:lnTo>
                  <a:lnTo>
                    <a:pt x="1291" y="111"/>
                  </a:lnTo>
                  <a:lnTo>
                    <a:pt x="1291" y="111"/>
                  </a:lnTo>
                  <a:lnTo>
                    <a:pt x="1291" y="111"/>
                  </a:lnTo>
                  <a:lnTo>
                    <a:pt x="1305" y="111"/>
                  </a:lnTo>
                  <a:lnTo>
                    <a:pt x="1305" y="111"/>
                  </a:lnTo>
                  <a:lnTo>
                    <a:pt x="1320" y="111"/>
                  </a:lnTo>
                  <a:lnTo>
                    <a:pt x="1320" y="111"/>
                  </a:lnTo>
                  <a:lnTo>
                    <a:pt x="1320" y="111"/>
                  </a:lnTo>
                  <a:lnTo>
                    <a:pt x="1320" y="106"/>
                  </a:lnTo>
                  <a:lnTo>
                    <a:pt x="1344" y="106"/>
                  </a:lnTo>
                  <a:lnTo>
                    <a:pt x="1344" y="106"/>
                  </a:lnTo>
                  <a:lnTo>
                    <a:pt x="1348" y="106"/>
                  </a:lnTo>
                  <a:lnTo>
                    <a:pt x="1348" y="106"/>
                  </a:lnTo>
                  <a:lnTo>
                    <a:pt x="1363" y="106"/>
                  </a:lnTo>
                  <a:lnTo>
                    <a:pt x="1363" y="106"/>
                  </a:lnTo>
                  <a:lnTo>
                    <a:pt x="1368" y="106"/>
                  </a:lnTo>
                  <a:lnTo>
                    <a:pt x="1368" y="101"/>
                  </a:lnTo>
                  <a:lnTo>
                    <a:pt x="1372" y="101"/>
                  </a:lnTo>
                  <a:lnTo>
                    <a:pt x="1372" y="101"/>
                  </a:lnTo>
                  <a:lnTo>
                    <a:pt x="1382" y="101"/>
                  </a:lnTo>
                  <a:lnTo>
                    <a:pt x="1382" y="101"/>
                  </a:lnTo>
                  <a:lnTo>
                    <a:pt x="1382" y="101"/>
                  </a:lnTo>
                  <a:lnTo>
                    <a:pt x="1382" y="101"/>
                  </a:lnTo>
                  <a:lnTo>
                    <a:pt x="1392" y="101"/>
                  </a:lnTo>
                  <a:lnTo>
                    <a:pt x="1392" y="101"/>
                  </a:lnTo>
                  <a:lnTo>
                    <a:pt x="1411" y="101"/>
                  </a:lnTo>
                  <a:lnTo>
                    <a:pt x="1411" y="96"/>
                  </a:lnTo>
                  <a:lnTo>
                    <a:pt x="1440" y="96"/>
                  </a:lnTo>
                  <a:lnTo>
                    <a:pt x="1440" y="96"/>
                  </a:lnTo>
                  <a:lnTo>
                    <a:pt x="1483" y="96"/>
                  </a:lnTo>
                  <a:lnTo>
                    <a:pt x="1483" y="96"/>
                  </a:lnTo>
                  <a:lnTo>
                    <a:pt x="1502" y="96"/>
                  </a:lnTo>
                  <a:lnTo>
                    <a:pt x="1502" y="96"/>
                  </a:lnTo>
                  <a:lnTo>
                    <a:pt x="1545" y="96"/>
                  </a:lnTo>
                  <a:lnTo>
                    <a:pt x="1545" y="96"/>
                  </a:lnTo>
                  <a:lnTo>
                    <a:pt x="1584" y="96"/>
                  </a:lnTo>
                  <a:lnTo>
                    <a:pt x="1584" y="92"/>
                  </a:lnTo>
                  <a:lnTo>
                    <a:pt x="1598" y="92"/>
                  </a:lnTo>
                  <a:lnTo>
                    <a:pt x="1598" y="92"/>
                  </a:lnTo>
                  <a:lnTo>
                    <a:pt x="1603" y="92"/>
                  </a:lnTo>
                  <a:lnTo>
                    <a:pt x="1603" y="92"/>
                  </a:lnTo>
                  <a:lnTo>
                    <a:pt x="1608" y="92"/>
                  </a:lnTo>
                  <a:lnTo>
                    <a:pt x="1608" y="92"/>
                  </a:lnTo>
                  <a:lnTo>
                    <a:pt x="1627" y="92"/>
                  </a:lnTo>
                  <a:lnTo>
                    <a:pt x="1627" y="92"/>
                  </a:lnTo>
                  <a:lnTo>
                    <a:pt x="1627" y="92"/>
                  </a:lnTo>
                  <a:lnTo>
                    <a:pt x="1627" y="0"/>
                  </a:lnTo>
                  <a:lnTo>
                    <a:pt x="1627" y="0"/>
                  </a:lnTo>
                  <a:lnTo>
                    <a:pt x="1627" y="0"/>
                  </a:lnTo>
                  <a:lnTo>
                    <a:pt x="1608" y="0"/>
                  </a:lnTo>
                  <a:lnTo>
                    <a:pt x="1608" y="5"/>
                  </a:lnTo>
                  <a:lnTo>
                    <a:pt x="1603" y="5"/>
                  </a:lnTo>
                  <a:lnTo>
                    <a:pt x="1603" y="5"/>
                  </a:lnTo>
                  <a:lnTo>
                    <a:pt x="1598" y="5"/>
                  </a:lnTo>
                  <a:lnTo>
                    <a:pt x="1598" y="5"/>
                  </a:lnTo>
                  <a:lnTo>
                    <a:pt x="1584" y="5"/>
                  </a:lnTo>
                  <a:lnTo>
                    <a:pt x="1584" y="5"/>
                  </a:lnTo>
                  <a:lnTo>
                    <a:pt x="1545" y="5"/>
                  </a:lnTo>
                  <a:lnTo>
                    <a:pt x="1545" y="5"/>
                  </a:lnTo>
                  <a:lnTo>
                    <a:pt x="1502" y="5"/>
                  </a:lnTo>
                  <a:lnTo>
                    <a:pt x="1502" y="5"/>
                  </a:lnTo>
                  <a:lnTo>
                    <a:pt x="1483" y="5"/>
                  </a:lnTo>
                  <a:lnTo>
                    <a:pt x="1483" y="10"/>
                  </a:lnTo>
                  <a:lnTo>
                    <a:pt x="1440" y="10"/>
                  </a:lnTo>
                  <a:lnTo>
                    <a:pt x="1440" y="10"/>
                  </a:lnTo>
                  <a:lnTo>
                    <a:pt x="1411" y="10"/>
                  </a:lnTo>
                  <a:lnTo>
                    <a:pt x="1411" y="10"/>
                  </a:lnTo>
                  <a:lnTo>
                    <a:pt x="1392" y="10"/>
                  </a:lnTo>
                  <a:lnTo>
                    <a:pt x="1392" y="10"/>
                  </a:lnTo>
                  <a:lnTo>
                    <a:pt x="1382" y="10"/>
                  </a:lnTo>
                  <a:lnTo>
                    <a:pt x="1382" y="15"/>
                  </a:lnTo>
                  <a:lnTo>
                    <a:pt x="1382" y="15"/>
                  </a:lnTo>
                  <a:lnTo>
                    <a:pt x="1382" y="15"/>
                  </a:lnTo>
                  <a:lnTo>
                    <a:pt x="1372" y="15"/>
                  </a:lnTo>
                  <a:lnTo>
                    <a:pt x="1372" y="15"/>
                  </a:lnTo>
                  <a:lnTo>
                    <a:pt x="1368" y="15"/>
                  </a:lnTo>
                  <a:lnTo>
                    <a:pt x="1368" y="15"/>
                  </a:lnTo>
                  <a:lnTo>
                    <a:pt x="1363" y="15"/>
                  </a:lnTo>
                  <a:lnTo>
                    <a:pt x="1363" y="15"/>
                  </a:lnTo>
                  <a:lnTo>
                    <a:pt x="1348" y="15"/>
                  </a:lnTo>
                  <a:lnTo>
                    <a:pt x="1348" y="15"/>
                  </a:lnTo>
                  <a:lnTo>
                    <a:pt x="1344" y="15"/>
                  </a:lnTo>
                  <a:lnTo>
                    <a:pt x="1344" y="20"/>
                  </a:lnTo>
                  <a:lnTo>
                    <a:pt x="1320" y="20"/>
                  </a:lnTo>
                  <a:lnTo>
                    <a:pt x="1320" y="20"/>
                  </a:lnTo>
                  <a:lnTo>
                    <a:pt x="1320" y="20"/>
                  </a:lnTo>
                  <a:lnTo>
                    <a:pt x="1320" y="20"/>
                  </a:lnTo>
                  <a:lnTo>
                    <a:pt x="1305" y="20"/>
                  </a:lnTo>
                  <a:lnTo>
                    <a:pt x="1305" y="20"/>
                  </a:lnTo>
                  <a:lnTo>
                    <a:pt x="1291" y="20"/>
                  </a:lnTo>
                  <a:lnTo>
                    <a:pt x="1291" y="20"/>
                  </a:lnTo>
                  <a:lnTo>
                    <a:pt x="1291" y="20"/>
                  </a:lnTo>
                  <a:lnTo>
                    <a:pt x="1291" y="20"/>
                  </a:lnTo>
                  <a:lnTo>
                    <a:pt x="1272" y="20"/>
                  </a:lnTo>
                  <a:lnTo>
                    <a:pt x="1272" y="24"/>
                  </a:lnTo>
                  <a:lnTo>
                    <a:pt x="1272" y="24"/>
                  </a:lnTo>
                  <a:lnTo>
                    <a:pt x="1272" y="24"/>
                  </a:lnTo>
                  <a:lnTo>
                    <a:pt x="1252" y="24"/>
                  </a:lnTo>
                  <a:lnTo>
                    <a:pt x="1252" y="29"/>
                  </a:lnTo>
                  <a:lnTo>
                    <a:pt x="1248" y="29"/>
                  </a:lnTo>
                  <a:lnTo>
                    <a:pt x="1248" y="29"/>
                  </a:lnTo>
                  <a:lnTo>
                    <a:pt x="1228" y="29"/>
                  </a:lnTo>
                  <a:lnTo>
                    <a:pt x="1228" y="29"/>
                  </a:lnTo>
                  <a:lnTo>
                    <a:pt x="1224" y="29"/>
                  </a:lnTo>
                  <a:lnTo>
                    <a:pt x="1224" y="29"/>
                  </a:lnTo>
                  <a:lnTo>
                    <a:pt x="1214" y="29"/>
                  </a:lnTo>
                  <a:lnTo>
                    <a:pt x="1214" y="29"/>
                  </a:lnTo>
                  <a:lnTo>
                    <a:pt x="1195" y="29"/>
                  </a:lnTo>
                  <a:lnTo>
                    <a:pt x="1195" y="29"/>
                  </a:lnTo>
                  <a:lnTo>
                    <a:pt x="1185" y="29"/>
                  </a:lnTo>
                  <a:lnTo>
                    <a:pt x="1185" y="34"/>
                  </a:lnTo>
                  <a:lnTo>
                    <a:pt x="1171" y="34"/>
                  </a:lnTo>
                  <a:lnTo>
                    <a:pt x="1171" y="34"/>
                  </a:lnTo>
                  <a:lnTo>
                    <a:pt x="1152" y="34"/>
                  </a:lnTo>
                  <a:lnTo>
                    <a:pt x="1152" y="34"/>
                  </a:lnTo>
                  <a:lnTo>
                    <a:pt x="1132" y="34"/>
                  </a:lnTo>
                  <a:lnTo>
                    <a:pt x="1132" y="34"/>
                  </a:lnTo>
                  <a:lnTo>
                    <a:pt x="1075" y="34"/>
                  </a:lnTo>
                  <a:lnTo>
                    <a:pt x="1075" y="34"/>
                  </a:lnTo>
                  <a:lnTo>
                    <a:pt x="1075" y="34"/>
                  </a:lnTo>
                  <a:lnTo>
                    <a:pt x="1075" y="39"/>
                  </a:lnTo>
                  <a:lnTo>
                    <a:pt x="1070" y="39"/>
                  </a:lnTo>
                  <a:lnTo>
                    <a:pt x="1070" y="39"/>
                  </a:lnTo>
                  <a:lnTo>
                    <a:pt x="1046" y="39"/>
                  </a:lnTo>
                  <a:lnTo>
                    <a:pt x="1046" y="39"/>
                  </a:lnTo>
                  <a:lnTo>
                    <a:pt x="1041" y="39"/>
                  </a:lnTo>
                  <a:lnTo>
                    <a:pt x="1041" y="39"/>
                  </a:lnTo>
                  <a:lnTo>
                    <a:pt x="998" y="39"/>
                  </a:lnTo>
                  <a:lnTo>
                    <a:pt x="998" y="44"/>
                  </a:lnTo>
                  <a:lnTo>
                    <a:pt x="979" y="44"/>
                  </a:lnTo>
                  <a:lnTo>
                    <a:pt x="979" y="44"/>
                  </a:lnTo>
                  <a:lnTo>
                    <a:pt x="974" y="44"/>
                  </a:lnTo>
                  <a:lnTo>
                    <a:pt x="974" y="44"/>
                  </a:lnTo>
                  <a:lnTo>
                    <a:pt x="974" y="44"/>
                  </a:lnTo>
                  <a:lnTo>
                    <a:pt x="974" y="48"/>
                  </a:lnTo>
                  <a:lnTo>
                    <a:pt x="955" y="48"/>
                  </a:lnTo>
                  <a:lnTo>
                    <a:pt x="955" y="48"/>
                  </a:lnTo>
                  <a:lnTo>
                    <a:pt x="945" y="48"/>
                  </a:lnTo>
                  <a:lnTo>
                    <a:pt x="945" y="53"/>
                  </a:lnTo>
                  <a:lnTo>
                    <a:pt x="940" y="53"/>
                  </a:lnTo>
                  <a:lnTo>
                    <a:pt x="940" y="53"/>
                  </a:lnTo>
                  <a:lnTo>
                    <a:pt x="936" y="53"/>
                  </a:lnTo>
                  <a:lnTo>
                    <a:pt x="936" y="53"/>
                  </a:lnTo>
                  <a:lnTo>
                    <a:pt x="931" y="53"/>
                  </a:lnTo>
                  <a:lnTo>
                    <a:pt x="931" y="58"/>
                  </a:lnTo>
                  <a:lnTo>
                    <a:pt x="916" y="58"/>
                  </a:lnTo>
                  <a:lnTo>
                    <a:pt x="916" y="58"/>
                  </a:lnTo>
                  <a:lnTo>
                    <a:pt x="916" y="58"/>
                  </a:lnTo>
                  <a:lnTo>
                    <a:pt x="916" y="63"/>
                  </a:lnTo>
                  <a:lnTo>
                    <a:pt x="902" y="63"/>
                  </a:lnTo>
                  <a:lnTo>
                    <a:pt x="902" y="63"/>
                  </a:lnTo>
                  <a:lnTo>
                    <a:pt x="892" y="63"/>
                  </a:lnTo>
                  <a:lnTo>
                    <a:pt x="892" y="63"/>
                  </a:lnTo>
                  <a:lnTo>
                    <a:pt x="873" y="63"/>
                  </a:lnTo>
                  <a:lnTo>
                    <a:pt x="873" y="68"/>
                  </a:lnTo>
                  <a:lnTo>
                    <a:pt x="854" y="68"/>
                  </a:lnTo>
                  <a:lnTo>
                    <a:pt x="854" y="68"/>
                  </a:lnTo>
                  <a:lnTo>
                    <a:pt x="849" y="68"/>
                  </a:lnTo>
                  <a:lnTo>
                    <a:pt x="849" y="68"/>
                  </a:lnTo>
                  <a:lnTo>
                    <a:pt x="844" y="68"/>
                  </a:lnTo>
                  <a:lnTo>
                    <a:pt x="844" y="72"/>
                  </a:lnTo>
                  <a:lnTo>
                    <a:pt x="840" y="72"/>
                  </a:lnTo>
                  <a:lnTo>
                    <a:pt x="840" y="72"/>
                  </a:lnTo>
                  <a:lnTo>
                    <a:pt x="782" y="72"/>
                  </a:lnTo>
                  <a:lnTo>
                    <a:pt x="782" y="77"/>
                  </a:lnTo>
                  <a:lnTo>
                    <a:pt x="763" y="77"/>
                  </a:lnTo>
                  <a:lnTo>
                    <a:pt x="763" y="77"/>
                  </a:lnTo>
                  <a:lnTo>
                    <a:pt x="763" y="77"/>
                  </a:lnTo>
                  <a:lnTo>
                    <a:pt x="763" y="77"/>
                  </a:lnTo>
                  <a:lnTo>
                    <a:pt x="744" y="77"/>
                  </a:lnTo>
                  <a:lnTo>
                    <a:pt x="744" y="82"/>
                  </a:lnTo>
                  <a:lnTo>
                    <a:pt x="739" y="82"/>
                  </a:lnTo>
                  <a:lnTo>
                    <a:pt x="739" y="82"/>
                  </a:lnTo>
                  <a:lnTo>
                    <a:pt x="729" y="82"/>
                  </a:lnTo>
                  <a:lnTo>
                    <a:pt x="729" y="82"/>
                  </a:lnTo>
                  <a:lnTo>
                    <a:pt x="720" y="82"/>
                  </a:lnTo>
                  <a:lnTo>
                    <a:pt x="720" y="82"/>
                  </a:lnTo>
                  <a:lnTo>
                    <a:pt x="720" y="82"/>
                  </a:lnTo>
                  <a:lnTo>
                    <a:pt x="720" y="87"/>
                  </a:lnTo>
                  <a:lnTo>
                    <a:pt x="696" y="87"/>
                  </a:lnTo>
                  <a:lnTo>
                    <a:pt x="696" y="87"/>
                  </a:lnTo>
                  <a:lnTo>
                    <a:pt x="686" y="87"/>
                  </a:lnTo>
                  <a:lnTo>
                    <a:pt x="686" y="92"/>
                  </a:lnTo>
                  <a:lnTo>
                    <a:pt x="686" y="92"/>
                  </a:lnTo>
                  <a:lnTo>
                    <a:pt x="686" y="92"/>
                  </a:lnTo>
                  <a:lnTo>
                    <a:pt x="676" y="92"/>
                  </a:lnTo>
                  <a:lnTo>
                    <a:pt x="676" y="96"/>
                  </a:lnTo>
                  <a:lnTo>
                    <a:pt x="672" y="96"/>
                  </a:lnTo>
                  <a:lnTo>
                    <a:pt x="672" y="96"/>
                  </a:lnTo>
                  <a:lnTo>
                    <a:pt x="662" y="96"/>
                  </a:lnTo>
                  <a:lnTo>
                    <a:pt x="662" y="96"/>
                  </a:lnTo>
                  <a:lnTo>
                    <a:pt x="662" y="96"/>
                  </a:lnTo>
                  <a:lnTo>
                    <a:pt x="662" y="101"/>
                  </a:lnTo>
                  <a:lnTo>
                    <a:pt x="662" y="101"/>
                  </a:lnTo>
                  <a:lnTo>
                    <a:pt x="662" y="101"/>
                  </a:lnTo>
                  <a:lnTo>
                    <a:pt x="643" y="101"/>
                  </a:lnTo>
                  <a:lnTo>
                    <a:pt x="643" y="101"/>
                  </a:lnTo>
                  <a:lnTo>
                    <a:pt x="624" y="101"/>
                  </a:lnTo>
                  <a:lnTo>
                    <a:pt x="624" y="101"/>
                  </a:lnTo>
                  <a:lnTo>
                    <a:pt x="624" y="101"/>
                  </a:lnTo>
                  <a:lnTo>
                    <a:pt x="624" y="106"/>
                  </a:lnTo>
                  <a:lnTo>
                    <a:pt x="619" y="106"/>
                  </a:lnTo>
                  <a:lnTo>
                    <a:pt x="619" y="106"/>
                  </a:lnTo>
                  <a:lnTo>
                    <a:pt x="619" y="106"/>
                  </a:lnTo>
                  <a:lnTo>
                    <a:pt x="619" y="106"/>
                  </a:lnTo>
                  <a:lnTo>
                    <a:pt x="614" y="106"/>
                  </a:lnTo>
                  <a:lnTo>
                    <a:pt x="614" y="111"/>
                  </a:lnTo>
                  <a:lnTo>
                    <a:pt x="604" y="111"/>
                  </a:lnTo>
                  <a:lnTo>
                    <a:pt x="604" y="111"/>
                  </a:lnTo>
                  <a:lnTo>
                    <a:pt x="600" y="111"/>
                  </a:lnTo>
                  <a:lnTo>
                    <a:pt x="600" y="111"/>
                  </a:lnTo>
                  <a:lnTo>
                    <a:pt x="600" y="111"/>
                  </a:lnTo>
                  <a:lnTo>
                    <a:pt x="600" y="116"/>
                  </a:lnTo>
                  <a:lnTo>
                    <a:pt x="595" y="116"/>
                  </a:lnTo>
                  <a:lnTo>
                    <a:pt x="595" y="120"/>
                  </a:lnTo>
                  <a:lnTo>
                    <a:pt x="590" y="120"/>
                  </a:lnTo>
                  <a:lnTo>
                    <a:pt x="590" y="120"/>
                  </a:lnTo>
                  <a:lnTo>
                    <a:pt x="590" y="120"/>
                  </a:lnTo>
                  <a:lnTo>
                    <a:pt x="590" y="125"/>
                  </a:lnTo>
                  <a:lnTo>
                    <a:pt x="590" y="125"/>
                  </a:lnTo>
                  <a:lnTo>
                    <a:pt x="590" y="125"/>
                  </a:lnTo>
                  <a:lnTo>
                    <a:pt x="576" y="125"/>
                  </a:lnTo>
                  <a:lnTo>
                    <a:pt x="576" y="125"/>
                  </a:lnTo>
                  <a:lnTo>
                    <a:pt x="571" y="125"/>
                  </a:lnTo>
                  <a:lnTo>
                    <a:pt x="571" y="125"/>
                  </a:lnTo>
                  <a:lnTo>
                    <a:pt x="566" y="125"/>
                  </a:lnTo>
                  <a:lnTo>
                    <a:pt x="566" y="130"/>
                  </a:lnTo>
                  <a:lnTo>
                    <a:pt x="552" y="130"/>
                  </a:lnTo>
                  <a:lnTo>
                    <a:pt x="552" y="130"/>
                  </a:lnTo>
                  <a:lnTo>
                    <a:pt x="547" y="130"/>
                  </a:lnTo>
                  <a:lnTo>
                    <a:pt x="547" y="135"/>
                  </a:lnTo>
                  <a:lnTo>
                    <a:pt x="542" y="135"/>
                  </a:lnTo>
                  <a:lnTo>
                    <a:pt x="542" y="135"/>
                  </a:lnTo>
                  <a:lnTo>
                    <a:pt x="537" y="135"/>
                  </a:lnTo>
                  <a:lnTo>
                    <a:pt x="537" y="135"/>
                  </a:lnTo>
                  <a:lnTo>
                    <a:pt x="528" y="135"/>
                  </a:lnTo>
                  <a:lnTo>
                    <a:pt x="528" y="140"/>
                  </a:lnTo>
                  <a:lnTo>
                    <a:pt x="518" y="140"/>
                  </a:lnTo>
                  <a:lnTo>
                    <a:pt x="518" y="140"/>
                  </a:lnTo>
                  <a:lnTo>
                    <a:pt x="513" y="140"/>
                  </a:lnTo>
                  <a:lnTo>
                    <a:pt x="513" y="140"/>
                  </a:lnTo>
                  <a:lnTo>
                    <a:pt x="513" y="140"/>
                  </a:lnTo>
                  <a:lnTo>
                    <a:pt x="513" y="140"/>
                  </a:lnTo>
                  <a:lnTo>
                    <a:pt x="508" y="140"/>
                  </a:lnTo>
                  <a:lnTo>
                    <a:pt x="508" y="144"/>
                  </a:lnTo>
                  <a:lnTo>
                    <a:pt x="494" y="144"/>
                  </a:lnTo>
                  <a:lnTo>
                    <a:pt x="494" y="144"/>
                  </a:lnTo>
                  <a:lnTo>
                    <a:pt x="489" y="144"/>
                  </a:lnTo>
                  <a:lnTo>
                    <a:pt x="489" y="144"/>
                  </a:lnTo>
                  <a:lnTo>
                    <a:pt x="489" y="144"/>
                  </a:lnTo>
                  <a:lnTo>
                    <a:pt x="489" y="144"/>
                  </a:lnTo>
                  <a:lnTo>
                    <a:pt x="484" y="144"/>
                  </a:lnTo>
                  <a:lnTo>
                    <a:pt x="484" y="149"/>
                  </a:lnTo>
                  <a:lnTo>
                    <a:pt x="480" y="149"/>
                  </a:lnTo>
                  <a:lnTo>
                    <a:pt x="480" y="149"/>
                  </a:lnTo>
                  <a:lnTo>
                    <a:pt x="470" y="149"/>
                  </a:lnTo>
                  <a:lnTo>
                    <a:pt x="470" y="149"/>
                  </a:lnTo>
                  <a:lnTo>
                    <a:pt x="465" y="149"/>
                  </a:lnTo>
                  <a:lnTo>
                    <a:pt x="465" y="149"/>
                  </a:lnTo>
                  <a:lnTo>
                    <a:pt x="456" y="149"/>
                  </a:lnTo>
                  <a:lnTo>
                    <a:pt x="456" y="149"/>
                  </a:lnTo>
                  <a:lnTo>
                    <a:pt x="456" y="149"/>
                  </a:lnTo>
                  <a:lnTo>
                    <a:pt x="456" y="154"/>
                  </a:lnTo>
                  <a:lnTo>
                    <a:pt x="451" y="154"/>
                  </a:lnTo>
                  <a:lnTo>
                    <a:pt x="451" y="154"/>
                  </a:lnTo>
                  <a:lnTo>
                    <a:pt x="446" y="154"/>
                  </a:lnTo>
                  <a:lnTo>
                    <a:pt x="446" y="154"/>
                  </a:lnTo>
                  <a:lnTo>
                    <a:pt x="441" y="154"/>
                  </a:lnTo>
                  <a:lnTo>
                    <a:pt x="441" y="154"/>
                  </a:lnTo>
                  <a:lnTo>
                    <a:pt x="441" y="154"/>
                  </a:lnTo>
                  <a:lnTo>
                    <a:pt x="441" y="154"/>
                  </a:lnTo>
                  <a:lnTo>
                    <a:pt x="432" y="154"/>
                  </a:lnTo>
                  <a:lnTo>
                    <a:pt x="432" y="154"/>
                  </a:lnTo>
                  <a:lnTo>
                    <a:pt x="432" y="154"/>
                  </a:lnTo>
                  <a:lnTo>
                    <a:pt x="432" y="159"/>
                  </a:lnTo>
                  <a:lnTo>
                    <a:pt x="422" y="159"/>
                  </a:lnTo>
                  <a:lnTo>
                    <a:pt x="422" y="159"/>
                  </a:lnTo>
                  <a:lnTo>
                    <a:pt x="417" y="159"/>
                  </a:lnTo>
                  <a:lnTo>
                    <a:pt x="417" y="164"/>
                  </a:lnTo>
                  <a:lnTo>
                    <a:pt x="408" y="164"/>
                  </a:lnTo>
                  <a:lnTo>
                    <a:pt x="408" y="164"/>
                  </a:lnTo>
                  <a:lnTo>
                    <a:pt x="403" y="164"/>
                  </a:lnTo>
                  <a:lnTo>
                    <a:pt x="403" y="164"/>
                  </a:lnTo>
                  <a:lnTo>
                    <a:pt x="403" y="164"/>
                  </a:lnTo>
                  <a:lnTo>
                    <a:pt x="403" y="164"/>
                  </a:lnTo>
                  <a:lnTo>
                    <a:pt x="393" y="164"/>
                  </a:lnTo>
                  <a:lnTo>
                    <a:pt x="393" y="168"/>
                  </a:lnTo>
                  <a:lnTo>
                    <a:pt x="388" y="168"/>
                  </a:lnTo>
                  <a:lnTo>
                    <a:pt x="388" y="173"/>
                  </a:lnTo>
                  <a:lnTo>
                    <a:pt x="384" y="173"/>
                  </a:lnTo>
                  <a:lnTo>
                    <a:pt x="384" y="173"/>
                  </a:lnTo>
                  <a:lnTo>
                    <a:pt x="384" y="173"/>
                  </a:lnTo>
                  <a:lnTo>
                    <a:pt x="384" y="173"/>
                  </a:lnTo>
                  <a:lnTo>
                    <a:pt x="369" y="173"/>
                  </a:lnTo>
                  <a:lnTo>
                    <a:pt x="369" y="173"/>
                  </a:lnTo>
                  <a:lnTo>
                    <a:pt x="355" y="173"/>
                  </a:lnTo>
                  <a:lnTo>
                    <a:pt x="355" y="173"/>
                  </a:lnTo>
                  <a:lnTo>
                    <a:pt x="355" y="173"/>
                  </a:lnTo>
                  <a:lnTo>
                    <a:pt x="355" y="178"/>
                  </a:lnTo>
                  <a:lnTo>
                    <a:pt x="345" y="178"/>
                  </a:lnTo>
                  <a:lnTo>
                    <a:pt x="345" y="183"/>
                  </a:lnTo>
                  <a:lnTo>
                    <a:pt x="340" y="183"/>
                  </a:lnTo>
                  <a:lnTo>
                    <a:pt x="340" y="188"/>
                  </a:lnTo>
                  <a:lnTo>
                    <a:pt x="340" y="188"/>
                  </a:lnTo>
                  <a:lnTo>
                    <a:pt x="340" y="188"/>
                  </a:lnTo>
                  <a:lnTo>
                    <a:pt x="340" y="188"/>
                  </a:lnTo>
                  <a:lnTo>
                    <a:pt x="340" y="192"/>
                  </a:lnTo>
                  <a:lnTo>
                    <a:pt x="331" y="192"/>
                  </a:lnTo>
                  <a:lnTo>
                    <a:pt x="331" y="192"/>
                  </a:lnTo>
                  <a:lnTo>
                    <a:pt x="331" y="192"/>
                  </a:lnTo>
                  <a:lnTo>
                    <a:pt x="331" y="192"/>
                  </a:lnTo>
                  <a:lnTo>
                    <a:pt x="321" y="192"/>
                  </a:lnTo>
                  <a:lnTo>
                    <a:pt x="321" y="192"/>
                  </a:lnTo>
                  <a:lnTo>
                    <a:pt x="316" y="192"/>
                  </a:lnTo>
                  <a:lnTo>
                    <a:pt x="316" y="197"/>
                  </a:lnTo>
                  <a:lnTo>
                    <a:pt x="316" y="197"/>
                  </a:lnTo>
                  <a:lnTo>
                    <a:pt x="316" y="202"/>
                  </a:lnTo>
                  <a:lnTo>
                    <a:pt x="312" y="202"/>
                  </a:lnTo>
                  <a:lnTo>
                    <a:pt x="312" y="202"/>
                  </a:lnTo>
                  <a:lnTo>
                    <a:pt x="307" y="202"/>
                  </a:lnTo>
                  <a:lnTo>
                    <a:pt x="307" y="202"/>
                  </a:lnTo>
                  <a:lnTo>
                    <a:pt x="297" y="202"/>
                  </a:lnTo>
                  <a:lnTo>
                    <a:pt x="297" y="207"/>
                  </a:lnTo>
                  <a:lnTo>
                    <a:pt x="292" y="207"/>
                  </a:lnTo>
                  <a:lnTo>
                    <a:pt x="292" y="207"/>
                  </a:lnTo>
                  <a:lnTo>
                    <a:pt x="292" y="207"/>
                  </a:lnTo>
                  <a:lnTo>
                    <a:pt x="292" y="212"/>
                  </a:lnTo>
                  <a:lnTo>
                    <a:pt x="288" y="212"/>
                  </a:lnTo>
                  <a:lnTo>
                    <a:pt x="288" y="212"/>
                  </a:lnTo>
                  <a:lnTo>
                    <a:pt x="283" y="212"/>
                  </a:lnTo>
                  <a:lnTo>
                    <a:pt x="283" y="216"/>
                  </a:lnTo>
                  <a:lnTo>
                    <a:pt x="278" y="216"/>
                  </a:lnTo>
                  <a:lnTo>
                    <a:pt x="278" y="216"/>
                  </a:lnTo>
                  <a:lnTo>
                    <a:pt x="278" y="216"/>
                  </a:lnTo>
                  <a:lnTo>
                    <a:pt x="278" y="216"/>
                  </a:lnTo>
                  <a:lnTo>
                    <a:pt x="278" y="216"/>
                  </a:lnTo>
                  <a:lnTo>
                    <a:pt x="278" y="221"/>
                  </a:lnTo>
                  <a:lnTo>
                    <a:pt x="273" y="221"/>
                  </a:lnTo>
                  <a:lnTo>
                    <a:pt x="273" y="221"/>
                  </a:lnTo>
                  <a:lnTo>
                    <a:pt x="268" y="221"/>
                  </a:lnTo>
                  <a:lnTo>
                    <a:pt x="268" y="226"/>
                  </a:lnTo>
                  <a:lnTo>
                    <a:pt x="264" y="226"/>
                  </a:lnTo>
                  <a:lnTo>
                    <a:pt x="264" y="231"/>
                  </a:lnTo>
                  <a:lnTo>
                    <a:pt x="254" y="231"/>
                  </a:lnTo>
                  <a:lnTo>
                    <a:pt x="254" y="231"/>
                  </a:lnTo>
                  <a:lnTo>
                    <a:pt x="249" y="231"/>
                  </a:lnTo>
                  <a:lnTo>
                    <a:pt x="249" y="231"/>
                  </a:lnTo>
                  <a:lnTo>
                    <a:pt x="244" y="231"/>
                  </a:lnTo>
                  <a:lnTo>
                    <a:pt x="244" y="236"/>
                  </a:lnTo>
                  <a:lnTo>
                    <a:pt x="240" y="236"/>
                  </a:lnTo>
                  <a:lnTo>
                    <a:pt x="240" y="236"/>
                  </a:lnTo>
                  <a:lnTo>
                    <a:pt x="235" y="236"/>
                  </a:lnTo>
                  <a:lnTo>
                    <a:pt x="235" y="236"/>
                  </a:lnTo>
                  <a:lnTo>
                    <a:pt x="235" y="236"/>
                  </a:lnTo>
                  <a:lnTo>
                    <a:pt x="235" y="240"/>
                  </a:lnTo>
                  <a:lnTo>
                    <a:pt x="230" y="240"/>
                  </a:lnTo>
                  <a:lnTo>
                    <a:pt x="230" y="240"/>
                  </a:lnTo>
                  <a:lnTo>
                    <a:pt x="225" y="240"/>
                  </a:lnTo>
                  <a:lnTo>
                    <a:pt x="225" y="245"/>
                  </a:lnTo>
                  <a:lnTo>
                    <a:pt x="225" y="245"/>
                  </a:lnTo>
                  <a:lnTo>
                    <a:pt x="225" y="250"/>
                  </a:lnTo>
                  <a:lnTo>
                    <a:pt x="220" y="250"/>
                  </a:lnTo>
                  <a:lnTo>
                    <a:pt x="220" y="250"/>
                  </a:lnTo>
                  <a:lnTo>
                    <a:pt x="220" y="250"/>
                  </a:lnTo>
                  <a:lnTo>
                    <a:pt x="220" y="250"/>
                  </a:lnTo>
                  <a:lnTo>
                    <a:pt x="216" y="250"/>
                  </a:lnTo>
                  <a:lnTo>
                    <a:pt x="216" y="255"/>
                  </a:lnTo>
                  <a:lnTo>
                    <a:pt x="216" y="255"/>
                  </a:lnTo>
                  <a:lnTo>
                    <a:pt x="216" y="255"/>
                  </a:lnTo>
                  <a:lnTo>
                    <a:pt x="216" y="255"/>
                  </a:lnTo>
                  <a:lnTo>
                    <a:pt x="216" y="260"/>
                  </a:lnTo>
                  <a:lnTo>
                    <a:pt x="211" y="260"/>
                  </a:lnTo>
                  <a:lnTo>
                    <a:pt x="211" y="260"/>
                  </a:lnTo>
                  <a:lnTo>
                    <a:pt x="196" y="260"/>
                  </a:lnTo>
                  <a:lnTo>
                    <a:pt x="196" y="264"/>
                  </a:lnTo>
                  <a:lnTo>
                    <a:pt x="192" y="264"/>
                  </a:lnTo>
                  <a:lnTo>
                    <a:pt x="192" y="264"/>
                  </a:lnTo>
                  <a:lnTo>
                    <a:pt x="187" y="264"/>
                  </a:lnTo>
                  <a:lnTo>
                    <a:pt x="187" y="264"/>
                  </a:lnTo>
                  <a:lnTo>
                    <a:pt x="182" y="264"/>
                  </a:lnTo>
                  <a:lnTo>
                    <a:pt x="182" y="264"/>
                  </a:lnTo>
                  <a:lnTo>
                    <a:pt x="182" y="264"/>
                  </a:lnTo>
                  <a:lnTo>
                    <a:pt x="182" y="264"/>
                  </a:lnTo>
                  <a:lnTo>
                    <a:pt x="177" y="264"/>
                  </a:lnTo>
                  <a:lnTo>
                    <a:pt x="177" y="264"/>
                  </a:lnTo>
                  <a:lnTo>
                    <a:pt x="177" y="264"/>
                  </a:lnTo>
                  <a:lnTo>
                    <a:pt x="177" y="269"/>
                  </a:lnTo>
                  <a:lnTo>
                    <a:pt x="172" y="269"/>
                  </a:lnTo>
                  <a:lnTo>
                    <a:pt x="172" y="269"/>
                  </a:lnTo>
                  <a:lnTo>
                    <a:pt x="172" y="269"/>
                  </a:lnTo>
                  <a:lnTo>
                    <a:pt x="172" y="274"/>
                  </a:lnTo>
                  <a:lnTo>
                    <a:pt x="168" y="274"/>
                  </a:lnTo>
                  <a:lnTo>
                    <a:pt x="168" y="279"/>
                  </a:lnTo>
                  <a:lnTo>
                    <a:pt x="163" y="279"/>
                  </a:lnTo>
                  <a:lnTo>
                    <a:pt x="163" y="284"/>
                  </a:lnTo>
                  <a:lnTo>
                    <a:pt x="158" y="284"/>
                  </a:lnTo>
                  <a:lnTo>
                    <a:pt x="158" y="288"/>
                  </a:lnTo>
                  <a:lnTo>
                    <a:pt x="158" y="288"/>
                  </a:lnTo>
                  <a:lnTo>
                    <a:pt x="158" y="288"/>
                  </a:lnTo>
                  <a:lnTo>
                    <a:pt x="153" y="288"/>
                  </a:lnTo>
                  <a:lnTo>
                    <a:pt x="153" y="293"/>
                  </a:lnTo>
                  <a:lnTo>
                    <a:pt x="153" y="293"/>
                  </a:lnTo>
                  <a:lnTo>
                    <a:pt x="153" y="298"/>
                  </a:lnTo>
                  <a:lnTo>
                    <a:pt x="148" y="298"/>
                  </a:lnTo>
                  <a:lnTo>
                    <a:pt x="148" y="303"/>
                  </a:lnTo>
                  <a:lnTo>
                    <a:pt x="144" y="303"/>
                  </a:lnTo>
                  <a:lnTo>
                    <a:pt x="144" y="303"/>
                  </a:lnTo>
                  <a:lnTo>
                    <a:pt x="144" y="303"/>
                  </a:lnTo>
                  <a:lnTo>
                    <a:pt x="144" y="312"/>
                  </a:lnTo>
                  <a:lnTo>
                    <a:pt x="139" y="312"/>
                  </a:lnTo>
                  <a:lnTo>
                    <a:pt x="139" y="312"/>
                  </a:lnTo>
                  <a:lnTo>
                    <a:pt x="139" y="312"/>
                  </a:lnTo>
                  <a:lnTo>
                    <a:pt x="139" y="317"/>
                  </a:lnTo>
                  <a:lnTo>
                    <a:pt x="134" y="317"/>
                  </a:lnTo>
                  <a:lnTo>
                    <a:pt x="134" y="322"/>
                  </a:lnTo>
                  <a:lnTo>
                    <a:pt x="129" y="322"/>
                  </a:lnTo>
                  <a:lnTo>
                    <a:pt x="129" y="327"/>
                  </a:lnTo>
                  <a:lnTo>
                    <a:pt x="129" y="327"/>
                  </a:lnTo>
                  <a:lnTo>
                    <a:pt x="129" y="332"/>
                  </a:lnTo>
                  <a:lnTo>
                    <a:pt x="124" y="332"/>
                  </a:lnTo>
                  <a:lnTo>
                    <a:pt x="124" y="336"/>
                  </a:lnTo>
                  <a:lnTo>
                    <a:pt x="124" y="336"/>
                  </a:lnTo>
                  <a:lnTo>
                    <a:pt x="124" y="341"/>
                  </a:lnTo>
                  <a:lnTo>
                    <a:pt x="120" y="341"/>
                  </a:lnTo>
                  <a:lnTo>
                    <a:pt x="120" y="346"/>
                  </a:lnTo>
                  <a:lnTo>
                    <a:pt x="120" y="346"/>
                  </a:lnTo>
                  <a:lnTo>
                    <a:pt x="120" y="351"/>
                  </a:lnTo>
                  <a:lnTo>
                    <a:pt x="110" y="351"/>
                  </a:lnTo>
                  <a:lnTo>
                    <a:pt x="110" y="351"/>
                  </a:lnTo>
                  <a:lnTo>
                    <a:pt x="110" y="351"/>
                  </a:lnTo>
                  <a:lnTo>
                    <a:pt x="110" y="356"/>
                  </a:lnTo>
                  <a:lnTo>
                    <a:pt x="105" y="356"/>
                  </a:lnTo>
                  <a:lnTo>
                    <a:pt x="105" y="360"/>
                  </a:lnTo>
                  <a:lnTo>
                    <a:pt x="96" y="360"/>
                  </a:lnTo>
                  <a:lnTo>
                    <a:pt x="96" y="365"/>
                  </a:lnTo>
                  <a:lnTo>
                    <a:pt x="91" y="365"/>
                  </a:lnTo>
                  <a:lnTo>
                    <a:pt x="91" y="365"/>
                  </a:lnTo>
                  <a:lnTo>
                    <a:pt x="81" y="365"/>
                  </a:lnTo>
                  <a:lnTo>
                    <a:pt x="81" y="370"/>
                  </a:lnTo>
                  <a:lnTo>
                    <a:pt x="76" y="370"/>
                  </a:lnTo>
                  <a:lnTo>
                    <a:pt x="76" y="375"/>
                  </a:lnTo>
                  <a:lnTo>
                    <a:pt x="67" y="375"/>
                  </a:lnTo>
                  <a:lnTo>
                    <a:pt x="67" y="375"/>
                  </a:lnTo>
                  <a:lnTo>
                    <a:pt x="67" y="375"/>
                  </a:lnTo>
                  <a:lnTo>
                    <a:pt x="67" y="380"/>
                  </a:lnTo>
                  <a:lnTo>
                    <a:pt x="62" y="380"/>
                  </a:lnTo>
                  <a:lnTo>
                    <a:pt x="62" y="384"/>
                  </a:lnTo>
                  <a:lnTo>
                    <a:pt x="62" y="384"/>
                  </a:lnTo>
                  <a:lnTo>
                    <a:pt x="62" y="384"/>
                  </a:lnTo>
                  <a:lnTo>
                    <a:pt x="62" y="384"/>
                  </a:lnTo>
                  <a:lnTo>
                    <a:pt x="62" y="389"/>
                  </a:lnTo>
                  <a:lnTo>
                    <a:pt x="52" y="389"/>
                  </a:lnTo>
                  <a:lnTo>
                    <a:pt x="52" y="389"/>
                  </a:lnTo>
                  <a:lnTo>
                    <a:pt x="48" y="389"/>
                  </a:lnTo>
                  <a:lnTo>
                    <a:pt x="48" y="389"/>
                  </a:lnTo>
                  <a:lnTo>
                    <a:pt x="48" y="389"/>
                  </a:lnTo>
                  <a:lnTo>
                    <a:pt x="48" y="394"/>
                  </a:lnTo>
                  <a:lnTo>
                    <a:pt x="38" y="394"/>
                  </a:lnTo>
                  <a:lnTo>
                    <a:pt x="38" y="394"/>
                  </a:lnTo>
                  <a:lnTo>
                    <a:pt x="28" y="394"/>
                  </a:lnTo>
                  <a:lnTo>
                    <a:pt x="28" y="394"/>
                  </a:lnTo>
                  <a:lnTo>
                    <a:pt x="24" y="394"/>
                  </a:lnTo>
                  <a:lnTo>
                    <a:pt x="24" y="399"/>
                  </a:lnTo>
                  <a:lnTo>
                    <a:pt x="24" y="399"/>
                  </a:lnTo>
                  <a:lnTo>
                    <a:pt x="24" y="399"/>
                  </a:lnTo>
                  <a:lnTo>
                    <a:pt x="19" y="399"/>
                  </a:lnTo>
                  <a:lnTo>
                    <a:pt x="19" y="404"/>
                  </a:lnTo>
                  <a:lnTo>
                    <a:pt x="19" y="404"/>
                  </a:lnTo>
                  <a:lnTo>
                    <a:pt x="19" y="404"/>
                  </a:lnTo>
                  <a:lnTo>
                    <a:pt x="14" y="404"/>
                  </a:lnTo>
                  <a:lnTo>
                    <a:pt x="14" y="408"/>
                  </a:lnTo>
                  <a:lnTo>
                    <a:pt x="9" y="408"/>
                  </a:lnTo>
                  <a:lnTo>
                    <a:pt x="9" y="408"/>
                  </a:lnTo>
                  <a:lnTo>
                    <a:pt x="9" y="408"/>
                  </a:lnTo>
                  <a:lnTo>
                    <a:pt x="9" y="413"/>
                  </a:lnTo>
                  <a:lnTo>
                    <a:pt x="0" y="413"/>
                  </a:lnTo>
                  <a:lnTo>
                    <a:pt x="0" y="413"/>
                  </a:lnTo>
                  <a:lnTo>
                    <a:pt x="0" y="413"/>
                  </a:lnTo>
                  <a:lnTo>
                    <a:pt x="0" y="437"/>
                  </a:lnTo>
                  <a:lnTo>
                    <a:pt x="1627" y="4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Rectangle 38"/>
            <p:cNvSpPr>
              <a:spLocks noChangeArrowheads="1"/>
            </p:cNvSpPr>
            <p:nvPr/>
          </p:nvSpPr>
          <p:spPr bwMode="auto">
            <a:xfrm>
              <a:off x="5944943" y="3057217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653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0" name="Rectangle 39"/>
            <p:cNvSpPr>
              <a:spLocks noChangeArrowheads="1"/>
            </p:cNvSpPr>
            <p:nvPr/>
          </p:nvSpPr>
          <p:spPr bwMode="auto">
            <a:xfrm>
              <a:off x="6378330" y="3057217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533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Rectangle 40"/>
            <p:cNvSpPr>
              <a:spLocks noChangeArrowheads="1"/>
            </p:cNvSpPr>
            <p:nvPr/>
          </p:nvSpPr>
          <p:spPr bwMode="auto">
            <a:xfrm>
              <a:off x="6813305" y="3057217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463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Rectangle 41"/>
            <p:cNvSpPr>
              <a:spLocks noChangeArrowheads="1"/>
            </p:cNvSpPr>
            <p:nvPr/>
          </p:nvSpPr>
          <p:spPr bwMode="auto">
            <a:xfrm>
              <a:off x="7240343" y="3057217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423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Rectangle 42"/>
            <p:cNvSpPr>
              <a:spLocks noChangeArrowheads="1"/>
            </p:cNvSpPr>
            <p:nvPr/>
          </p:nvSpPr>
          <p:spPr bwMode="auto">
            <a:xfrm>
              <a:off x="7673730" y="3057217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398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Rectangle 43"/>
            <p:cNvSpPr>
              <a:spLocks noChangeArrowheads="1"/>
            </p:cNvSpPr>
            <p:nvPr/>
          </p:nvSpPr>
          <p:spPr bwMode="auto">
            <a:xfrm>
              <a:off x="8108705" y="3057217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378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5" name="Rectangle 44"/>
            <p:cNvSpPr>
              <a:spLocks noChangeArrowheads="1"/>
            </p:cNvSpPr>
            <p:nvPr/>
          </p:nvSpPr>
          <p:spPr bwMode="auto">
            <a:xfrm>
              <a:off x="8535743" y="3057217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362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6" name="Rectangle 45"/>
            <p:cNvSpPr>
              <a:spLocks noChangeArrowheads="1"/>
            </p:cNvSpPr>
            <p:nvPr/>
          </p:nvSpPr>
          <p:spPr bwMode="auto">
            <a:xfrm>
              <a:off x="5617273" y="3057217"/>
              <a:ext cx="25648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none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7" name="Rectangle 46"/>
            <p:cNvSpPr>
              <a:spLocks noChangeArrowheads="1"/>
            </p:cNvSpPr>
            <p:nvPr/>
          </p:nvSpPr>
          <p:spPr bwMode="auto">
            <a:xfrm>
              <a:off x="5998918" y="323306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83</a:t>
              </a:r>
            </a:p>
          </p:txBody>
        </p:sp>
        <p:sp>
          <p:nvSpPr>
            <p:cNvPr id="3088" name="Rectangle 47"/>
            <p:cNvSpPr>
              <a:spLocks noChangeArrowheads="1"/>
            </p:cNvSpPr>
            <p:nvPr/>
          </p:nvSpPr>
          <p:spPr bwMode="auto">
            <a:xfrm>
              <a:off x="6432305" y="323306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59</a:t>
              </a:r>
            </a:p>
          </p:txBody>
        </p:sp>
        <p:sp>
          <p:nvSpPr>
            <p:cNvPr id="3089" name="Rectangle 48"/>
            <p:cNvSpPr>
              <a:spLocks noChangeArrowheads="1"/>
            </p:cNvSpPr>
            <p:nvPr/>
          </p:nvSpPr>
          <p:spPr bwMode="auto">
            <a:xfrm>
              <a:off x="6867280" y="323306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46</a:t>
              </a:r>
            </a:p>
          </p:txBody>
        </p:sp>
        <p:sp>
          <p:nvSpPr>
            <p:cNvPr id="3090" name="Rectangle 49"/>
            <p:cNvSpPr>
              <a:spLocks noChangeArrowheads="1"/>
            </p:cNvSpPr>
            <p:nvPr/>
          </p:nvSpPr>
          <p:spPr bwMode="auto">
            <a:xfrm>
              <a:off x="7294318" y="323306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42</a:t>
              </a:r>
            </a:p>
          </p:txBody>
        </p:sp>
        <p:sp>
          <p:nvSpPr>
            <p:cNvPr id="3091" name="Rectangle 50"/>
            <p:cNvSpPr>
              <a:spLocks noChangeArrowheads="1"/>
            </p:cNvSpPr>
            <p:nvPr/>
          </p:nvSpPr>
          <p:spPr bwMode="auto">
            <a:xfrm>
              <a:off x="7727705" y="323306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</a:p>
          </p:txBody>
        </p:sp>
        <p:sp>
          <p:nvSpPr>
            <p:cNvPr id="3092" name="Rectangle 51"/>
            <p:cNvSpPr>
              <a:spLocks noChangeArrowheads="1"/>
            </p:cNvSpPr>
            <p:nvPr/>
          </p:nvSpPr>
          <p:spPr bwMode="auto">
            <a:xfrm>
              <a:off x="8162680" y="323306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36</a:t>
              </a:r>
            </a:p>
          </p:txBody>
        </p:sp>
        <p:sp>
          <p:nvSpPr>
            <p:cNvPr id="3093" name="Rectangle 52"/>
            <p:cNvSpPr>
              <a:spLocks noChangeArrowheads="1"/>
            </p:cNvSpPr>
            <p:nvPr/>
          </p:nvSpPr>
          <p:spPr bwMode="auto">
            <a:xfrm>
              <a:off x="8589718" y="323306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33</a:t>
              </a:r>
            </a:p>
          </p:txBody>
        </p:sp>
        <p:sp>
          <p:nvSpPr>
            <p:cNvPr id="3094" name="Rectangle 53"/>
            <p:cNvSpPr>
              <a:spLocks noChangeArrowheads="1"/>
            </p:cNvSpPr>
            <p:nvPr/>
          </p:nvSpPr>
          <p:spPr bwMode="auto">
            <a:xfrm>
              <a:off x="5617273" y="3233062"/>
              <a:ext cx="177304" cy="161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EB</a:t>
              </a:r>
            </a:p>
          </p:txBody>
        </p:sp>
        <p:sp>
          <p:nvSpPr>
            <p:cNvPr id="3095" name="Freeform 54"/>
            <p:cNvSpPr>
              <a:spLocks/>
            </p:cNvSpPr>
            <p:nvPr/>
          </p:nvSpPr>
          <p:spPr bwMode="auto">
            <a:xfrm>
              <a:off x="6083330" y="1807854"/>
              <a:ext cx="2590800" cy="617538"/>
            </a:xfrm>
            <a:custGeom>
              <a:avLst/>
              <a:gdLst>
                <a:gd name="T0" fmla="*/ 3 w 340"/>
                <a:gd name="T1" fmla="*/ 78 h 81"/>
                <a:gd name="T2" fmla="*/ 5 w 340"/>
                <a:gd name="T3" fmla="*/ 77 h 81"/>
                <a:gd name="T4" fmla="*/ 7 w 340"/>
                <a:gd name="T5" fmla="*/ 76 h 81"/>
                <a:gd name="T6" fmla="*/ 12 w 340"/>
                <a:gd name="T7" fmla="*/ 75 h 81"/>
                <a:gd name="T8" fmla="*/ 14 w 340"/>
                <a:gd name="T9" fmla="*/ 74 h 81"/>
                <a:gd name="T10" fmla="*/ 18 w 340"/>
                <a:gd name="T11" fmla="*/ 72 h 81"/>
                <a:gd name="T12" fmla="*/ 23 w 340"/>
                <a:gd name="T13" fmla="*/ 69 h 81"/>
                <a:gd name="T14" fmla="*/ 26 w 340"/>
                <a:gd name="T15" fmla="*/ 68 h 81"/>
                <a:gd name="T16" fmla="*/ 28 w 340"/>
                <a:gd name="T17" fmla="*/ 64 h 81"/>
                <a:gd name="T18" fmla="*/ 30 w 340"/>
                <a:gd name="T19" fmla="*/ 61 h 81"/>
                <a:gd name="T20" fmla="*/ 32 w 340"/>
                <a:gd name="T21" fmla="*/ 58 h 81"/>
                <a:gd name="T22" fmla="*/ 34 w 340"/>
                <a:gd name="T23" fmla="*/ 56 h 81"/>
                <a:gd name="T24" fmla="*/ 37 w 340"/>
                <a:gd name="T25" fmla="*/ 53 h 81"/>
                <a:gd name="T26" fmla="*/ 39 w 340"/>
                <a:gd name="T27" fmla="*/ 52 h 81"/>
                <a:gd name="T28" fmla="*/ 41 w 340"/>
                <a:gd name="T29" fmla="*/ 52 h 81"/>
                <a:gd name="T30" fmla="*/ 46 w 340"/>
                <a:gd name="T31" fmla="*/ 50 h 81"/>
                <a:gd name="T32" fmla="*/ 47 w 340"/>
                <a:gd name="T33" fmla="*/ 49 h 81"/>
                <a:gd name="T34" fmla="*/ 50 w 340"/>
                <a:gd name="T35" fmla="*/ 47 h 81"/>
                <a:gd name="T36" fmla="*/ 52 w 340"/>
                <a:gd name="T37" fmla="*/ 46 h 81"/>
                <a:gd name="T38" fmla="*/ 57 w 340"/>
                <a:gd name="T39" fmla="*/ 45 h 81"/>
                <a:gd name="T40" fmla="*/ 59 w 340"/>
                <a:gd name="T41" fmla="*/ 42 h 81"/>
                <a:gd name="T42" fmla="*/ 62 w 340"/>
                <a:gd name="T43" fmla="*/ 42 h 81"/>
                <a:gd name="T44" fmla="*/ 65 w 340"/>
                <a:gd name="T45" fmla="*/ 40 h 81"/>
                <a:gd name="T46" fmla="*/ 68 w 340"/>
                <a:gd name="T47" fmla="*/ 38 h 81"/>
                <a:gd name="T48" fmla="*/ 72 w 340"/>
                <a:gd name="T49" fmla="*/ 37 h 81"/>
                <a:gd name="T50" fmla="*/ 75 w 340"/>
                <a:gd name="T51" fmla="*/ 36 h 81"/>
                <a:gd name="T52" fmla="*/ 81 w 340"/>
                <a:gd name="T53" fmla="*/ 34 h 81"/>
                <a:gd name="T54" fmla="*/ 85 w 340"/>
                <a:gd name="T55" fmla="*/ 33 h 81"/>
                <a:gd name="T56" fmla="*/ 88 w 340"/>
                <a:gd name="T57" fmla="*/ 32 h 81"/>
                <a:gd name="T58" fmla="*/ 93 w 340"/>
                <a:gd name="T59" fmla="*/ 31 h 81"/>
                <a:gd name="T60" fmla="*/ 95 w 340"/>
                <a:gd name="T61" fmla="*/ 30 h 81"/>
                <a:gd name="T62" fmla="*/ 99 w 340"/>
                <a:gd name="T63" fmla="*/ 29 h 81"/>
                <a:gd name="T64" fmla="*/ 103 w 340"/>
                <a:gd name="T65" fmla="*/ 29 h 81"/>
                <a:gd name="T66" fmla="*/ 108 w 340"/>
                <a:gd name="T67" fmla="*/ 28 h 81"/>
                <a:gd name="T68" fmla="*/ 111 w 340"/>
                <a:gd name="T69" fmla="*/ 27 h 81"/>
                <a:gd name="T70" fmla="*/ 116 w 340"/>
                <a:gd name="T71" fmla="*/ 26 h 81"/>
                <a:gd name="T72" fmla="*/ 121 w 340"/>
                <a:gd name="T73" fmla="*/ 24 h 81"/>
                <a:gd name="T74" fmla="*/ 125 w 340"/>
                <a:gd name="T75" fmla="*/ 24 h 81"/>
                <a:gd name="T76" fmla="*/ 127 w 340"/>
                <a:gd name="T77" fmla="*/ 22 h 81"/>
                <a:gd name="T78" fmla="*/ 131 w 340"/>
                <a:gd name="T79" fmla="*/ 21 h 81"/>
                <a:gd name="T80" fmla="*/ 139 w 340"/>
                <a:gd name="T81" fmla="*/ 20 h 81"/>
                <a:gd name="T82" fmla="*/ 142 w 340"/>
                <a:gd name="T83" fmla="*/ 19 h 81"/>
                <a:gd name="T84" fmla="*/ 146 w 340"/>
                <a:gd name="T85" fmla="*/ 17 h 81"/>
                <a:gd name="T86" fmla="*/ 155 w 340"/>
                <a:gd name="T87" fmla="*/ 16 h 81"/>
                <a:gd name="T88" fmla="*/ 160 w 340"/>
                <a:gd name="T89" fmla="*/ 15 h 81"/>
                <a:gd name="T90" fmla="*/ 178 w 340"/>
                <a:gd name="T91" fmla="*/ 14 h 81"/>
                <a:gd name="T92" fmla="*/ 187 w 340"/>
                <a:gd name="T93" fmla="*/ 12 h 81"/>
                <a:gd name="T94" fmla="*/ 195 w 340"/>
                <a:gd name="T95" fmla="*/ 12 h 81"/>
                <a:gd name="T96" fmla="*/ 198 w 340"/>
                <a:gd name="T97" fmla="*/ 10 h 81"/>
                <a:gd name="T98" fmla="*/ 205 w 340"/>
                <a:gd name="T99" fmla="*/ 9 h 81"/>
                <a:gd name="T100" fmla="*/ 219 w 340"/>
                <a:gd name="T101" fmla="*/ 7 h 81"/>
                <a:gd name="T102" fmla="*/ 237 w 340"/>
                <a:gd name="T103" fmla="*/ 7 h 81"/>
                <a:gd name="T104" fmla="*/ 248 w 340"/>
                <a:gd name="T105" fmla="*/ 6 h 81"/>
                <a:gd name="T106" fmla="*/ 257 w 340"/>
                <a:gd name="T107" fmla="*/ 6 h 81"/>
                <a:gd name="T108" fmla="*/ 266 w 340"/>
                <a:gd name="T109" fmla="*/ 4 h 81"/>
                <a:gd name="T110" fmla="*/ 273 w 340"/>
                <a:gd name="T111" fmla="*/ 4 h 81"/>
                <a:gd name="T112" fmla="*/ 281 w 340"/>
                <a:gd name="T113" fmla="*/ 3 h 81"/>
                <a:gd name="T114" fmla="*/ 287 w 340"/>
                <a:gd name="T115" fmla="*/ 3 h 81"/>
                <a:gd name="T116" fmla="*/ 291 w 340"/>
                <a:gd name="T117" fmla="*/ 2 h 81"/>
                <a:gd name="T118" fmla="*/ 314 w 340"/>
                <a:gd name="T119" fmla="*/ 1 h 81"/>
                <a:gd name="T120" fmla="*/ 334 w 340"/>
                <a:gd name="T12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0" h="81">
                  <a:moveTo>
                    <a:pt x="0" y="81"/>
                  </a:moveTo>
                  <a:lnTo>
                    <a:pt x="1" y="81"/>
                  </a:lnTo>
                  <a:lnTo>
                    <a:pt x="1" y="79"/>
                  </a:lnTo>
                  <a:lnTo>
                    <a:pt x="1" y="79"/>
                  </a:lnTo>
                  <a:lnTo>
                    <a:pt x="1" y="79"/>
                  </a:lnTo>
                  <a:lnTo>
                    <a:pt x="3" y="79"/>
                  </a:lnTo>
                  <a:lnTo>
                    <a:pt x="3" y="78"/>
                  </a:lnTo>
                  <a:lnTo>
                    <a:pt x="3" y="78"/>
                  </a:lnTo>
                  <a:lnTo>
                    <a:pt x="3" y="78"/>
                  </a:lnTo>
                  <a:lnTo>
                    <a:pt x="4" y="78"/>
                  </a:lnTo>
                  <a:lnTo>
                    <a:pt x="4" y="77"/>
                  </a:lnTo>
                  <a:lnTo>
                    <a:pt x="5" y="77"/>
                  </a:lnTo>
                  <a:lnTo>
                    <a:pt x="5" y="77"/>
                  </a:lnTo>
                  <a:lnTo>
                    <a:pt x="5" y="77"/>
                  </a:lnTo>
                  <a:lnTo>
                    <a:pt x="5" y="77"/>
                  </a:lnTo>
                  <a:lnTo>
                    <a:pt x="6" y="77"/>
                  </a:lnTo>
                  <a:lnTo>
                    <a:pt x="6" y="76"/>
                  </a:lnTo>
                  <a:lnTo>
                    <a:pt x="6" y="76"/>
                  </a:lnTo>
                  <a:lnTo>
                    <a:pt x="6" y="76"/>
                  </a:lnTo>
                  <a:lnTo>
                    <a:pt x="7" y="76"/>
                  </a:lnTo>
                  <a:lnTo>
                    <a:pt x="7" y="76"/>
                  </a:lnTo>
                  <a:lnTo>
                    <a:pt x="9" y="76"/>
                  </a:lnTo>
                  <a:lnTo>
                    <a:pt x="9" y="76"/>
                  </a:lnTo>
                  <a:lnTo>
                    <a:pt x="11" y="76"/>
                  </a:lnTo>
                  <a:lnTo>
                    <a:pt x="11" y="75"/>
                  </a:lnTo>
                  <a:lnTo>
                    <a:pt x="11" y="75"/>
                  </a:lnTo>
                  <a:lnTo>
                    <a:pt x="11" y="75"/>
                  </a:lnTo>
                  <a:lnTo>
                    <a:pt x="12" y="75"/>
                  </a:lnTo>
                  <a:lnTo>
                    <a:pt x="12" y="75"/>
                  </a:lnTo>
                  <a:lnTo>
                    <a:pt x="14" y="75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5" y="74"/>
                  </a:lnTo>
                  <a:lnTo>
                    <a:pt x="15" y="73"/>
                  </a:lnTo>
                  <a:lnTo>
                    <a:pt x="15" y="73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2"/>
                  </a:lnTo>
                  <a:lnTo>
                    <a:pt x="18" y="72"/>
                  </a:lnTo>
                  <a:lnTo>
                    <a:pt x="18" y="71"/>
                  </a:lnTo>
                  <a:lnTo>
                    <a:pt x="20" y="71"/>
                  </a:lnTo>
                  <a:lnTo>
                    <a:pt x="20" y="70"/>
                  </a:lnTo>
                  <a:lnTo>
                    <a:pt x="21" y="70"/>
                  </a:lnTo>
                  <a:lnTo>
                    <a:pt x="21" y="70"/>
                  </a:lnTo>
                  <a:lnTo>
                    <a:pt x="23" y="70"/>
                  </a:lnTo>
                  <a:lnTo>
                    <a:pt x="23" y="69"/>
                  </a:lnTo>
                  <a:lnTo>
                    <a:pt x="24" y="69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67"/>
                  </a:lnTo>
                  <a:lnTo>
                    <a:pt x="27" y="67"/>
                  </a:lnTo>
                  <a:lnTo>
                    <a:pt x="27" y="66"/>
                  </a:lnTo>
                  <a:lnTo>
                    <a:pt x="27" y="66"/>
                  </a:lnTo>
                  <a:lnTo>
                    <a:pt x="27" y="65"/>
                  </a:lnTo>
                  <a:lnTo>
                    <a:pt x="28" y="65"/>
                  </a:lnTo>
                  <a:lnTo>
                    <a:pt x="28" y="64"/>
                  </a:lnTo>
                  <a:lnTo>
                    <a:pt x="28" y="64"/>
                  </a:lnTo>
                  <a:lnTo>
                    <a:pt x="28" y="63"/>
                  </a:lnTo>
                  <a:lnTo>
                    <a:pt x="29" y="63"/>
                  </a:lnTo>
                  <a:lnTo>
                    <a:pt x="29" y="62"/>
                  </a:lnTo>
                  <a:lnTo>
                    <a:pt x="30" y="62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31" y="61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31" y="59"/>
                  </a:lnTo>
                  <a:lnTo>
                    <a:pt x="32" y="59"/>
                  </a:lnTo>
                  <a:lnTo>
                    <a:pt x="32" y="58"/>
                  </a:lnTo>
                  <a:lnTo>
                    <a:pt x="33" y="58"/>
                  </a:lnTo>
                  <a:lnTo>
                    <a:pt x="33" y="57"/>
                  </a:lnTo>
                  <a:lnTo>
                    <a:pt x="33" y="57"/>
                  </a:lnTo>
                  <a:lnTo>
                    <a:pt x="33" y="57"/>
                  </a:lnTo>
                  <a:lnTo>
                    <a:pt x="34" y="57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5" y="56"/>
                  </a:lnTo>
                  <a:lnTo>
                    <a:pt x="35" y="55"/>
                  </a:lnTo>
                  <a:lnTo>
                    <a:pt x="36" y="55"/>
                  </a:lnTo>
                  <a:lnTo>
                    <a:pt x="36" y="54"/>
                  </a:lnTo>
                  <a:lnTo>
                    <a:pt x="37" y="54"/>
                  </a:lnTo>
                  <a:lnTo>
                    <a:pt x="37" y="53"/>
                  </a:lnTo>
                  <a:lnTo>
                    <a:pt x="37" y="53"/>
                  </a:lnTo>
                  <a:lnTo>
                    <a:pt x="37" y="53"/>
                  </a:lnTo>
                  <a:lnTo>
                    <a:pt x="38" y="53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40" y="52"/>
                  </a:lnTo>
                  <a:lnTo>
                    <a:pt x="40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2" y="52"/>
                  </a:lnTo>
                  <a:lnTo>
                    <a:pt x="42" y="51"/>
                  </a:lnTo>
                  <a:lnTo>
                    <a:pt x="45" y="51"/>
                  </a:lnTo>
                  <a:lnTo>
                    <a:pt x="45" y="51"/>
                  </a:lnTo>
                  <a:lnTo>
                    <a:pt x="46" y="51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7" y="50"/>
                  </a:lnTo>
                  <a:lnTo>
                    <a:pt x="47" y="49"/>
                  </a:lnTo>
                  <a:lnTo>
                    <a:pt x="47" y="49"/>
                  </a:lnTo>
                  <a:lnTo>
                    <a:pt x="47" y="49"/>
                  </a:lnTo>
                  <a:lnTo>
                    <a:pt x="48" y="49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9" y="48"/>
                  </a:lnTo>
                  <a:lnTo>
                    <a:pt x="49" y="47"/>
                  </a:lnTo>
                  <a:lnTo>
                    <a:pt x="50" y="47"/>
                  </a:lnTo>
                  <a:lnTo>
                    <a:pt x="50" y="47"/>
                  </a:lnTo>
                  <a:lnTo>
                    <a:pt x="50" y="47"/>
                  </a:lnTo>
                  <a:lnTo>
                    <a:pt x="50" y="47"/>
                  </a:lnTo>
                  <a:lnTo>
                    <a:pt x="51" y="47"/>
                  </a:lnTo>
                  <a:lnTo>
                    <a:pt x="51" y="46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53" y="46"/>
                  </a:lnTo>
                  <a:lnTo>
                    <a:pt x="53" y="46"/>
                  </a:lnTo>
                  <a:lnTo>
                    <a:pt x="54" y="46"/>
                  </a:lnTo>
                  <a:lnTo>
                    <a:pt x="54" y="45"/>
                  </a:lnTo>
                  <a:lnTo>
                    <a:pt x="56" y="45"/>
                  </a:lnTo>
                  <a:lnTo>
                    <a:pt x="56" y="45"/>
                  </a:lnTo>
                  <a:lnTo>
                    <a:pt x="57" y="45"/>
                  </a:lnTo>
                  <a:lnTo>
                    <a:pt x="57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9" y="44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2"/>
                  </a:lnTo>
                  <a:lnTo>
                    <a:pt x="59" y="42"/>
                  </a:lnTo>
                  <a:lnTo>
                    <a:pt x="59" y="42"/>
                  </a:lnTo>
                  <a:lnTo>
                    <a:pt x="60" y="42"/>
                  </a:lnTo>
                  <a:lnTo>
                    <a:pt x="60" y="42"/>
                  </a:lnTo>
                  <a:lnTo>
                    <a:pt x="61" y="42"/>
                  </a:lnTo>
                  <a:lnTo>
                    <a:pt x="61" y="42"/>
                  </a:lnTo>
                  <a:lnTo>
                    <a:pt x="62" y="42"/>
                  </a:lnTo>
                  <a:lnTo>
                    <a:pt x="62" y="41"/>
                  </a:lnTo>
                  <a:lnTo>
                    <a:pt x="62" y="41"/>
                  </a:lnTo>
                  <a:lnTo>
                    <a:pt x="62" y="41"/>
                  </a:lnTo>
                  <a:lnTo>
                    <a:pt x="63" y="41"/>
                  </a:lnTo>
                  <a:lnTo>
                    <a:pt x="63" y="40"/>
                  </a:lnTo>
                  <a:lnTo>
                    <a:pt x="65" y="40"/>
                  </a:lnTo>
                  <a:lnTo>
                    <a:pt x="65" y="40"/>
                  </a:lnTo>
                  <a:lnTo>
                    <a:pt x="66" y="40"/>
                  </a:lnTo>
                  <a:lnTo>
                    <a:pt x="66" y="40"/>
                  </a:lnTo>
                  <a:lnTo>
                    <a:pt x="67" y="40"/>
                  </a:lnTo>
                  <a:lnTo>
                    <a:pt x="67" y="39"/>
                  </a:lnTo>
                  <a:lnTo>
                    <a:pt x="67" y="39"/>
                  </a:lnTo>
                  <a:lnTo>
                    <a:pt x="67" y="38"/>
                  </a:lnTo>
                  <a:lnTo>
                    <a:pt x="68" y="38"/>
                  </a:lnTo>
                  <a:lnTo>
                    <a:pt x="68" y="38"/>
                  </a:lnTo>
                  <a:lnTo>
                    <a:pt x="70" y="38"/>
                  </a:lnTo>
                  <a:lnTo>
                    <a:pt x="70" y="38"/>
                  </a:lnTo>
                  <a:lnTo>
                    <a:pt x="70" y="38"/>
                  </a:lnTo>
                  <a:lnTo>
                    <a:pt x="70" y="38"/>
                  </a:lnTo>
                  <a:lnTo>
                    <a:pt x="72" y="38"/>
                  </a:lnTo>
                  <a:lnTo>
                    <a:pt x="72" y="37"/>
                  </a:lnTo>
                  <a:lnTo>
                    <a:pt x="72" y="37"/>
                  </a:lnTo>
                  <a:lnTo>
                    <a:pt x="72" y="37"/>
                  </a:lnTo>
                  <a:lnTo>
                    <a:pt x="72" y="37"/>
                  </a:lnTo>
                  <a:lnTo>
                    <a:pt x="72" y="36"/>
                  </a:lnTo>
                  <a:lnTo>
                    <a:pt x="73" y="36"/>
                  </a:lnTo>
                  <a:lnTo>
                    <a:pt x="73" y="36"/>
                  </a:lnTo>
                  <a:lnTo>
                    <a:pt x="75" y="36"/>
                  </a:lnTo>
                  <a:lnTo>
                    <a:pt x="75" y="34"/>
                  </a:lnTo>
                  <a:lnTo>
                    <a:pt x="75" y="34"/>
                  </a:lnTo>
                  <a:lnTo>
                    <a:pt x="75" y="34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81" y="34"/>
                  </a:lnTo>
                  <a:lnTo>
                    <a:pt x="81" y="34"/>
                  </a:lnTo>
                  <a:lnTo>
                    <a:pt x="81" y="34"/>
                  </a:lnTo>
                  <a:lnTo>
                    <a:pt x="81" y="34"/>
                  </a:lnTo>
                  <a:lnTo>
                    <a:pt x="82" y="34"/>
                  </a:lnTo>
                  <a:lnTo>
                    <a:pt x="82" y="33"/>
                  </a:lnTo>
                  <a:lnTo>
                    <a:pt x="83" y="33"/>
                  </a:lnTo>
                  <a:lnTo>
                    <a:pt x="83" y="33"/>
                  </a:lnTo>
                  <a:lnTo>
                    <a:pt x="85" y="33"/>
                  </a:lnTo>
                  <a:lnTo>
                    <a:pt x="85" y="32"/>
                  </a:lnTo>
                  <a:lnTo>
                    <a:pt x="85" y="32"/>
                  </a:lnTo>
                  <a:lnTo>
                    <a:pt x="85" y="32"/>
                  </a:lnTo>
                  <a:lnTo>
                    <a:pt x="86" y="32"/>
                  </a:lnTo>
                  <a:lnTo>
                    <a:pt x="86" y="32"/>
                  </a:lnTo>
                  <a:lnTo>
                    <a:pt x="88" y="32"/>
                  </a:lnTo>
                  <a:lnTo>
                    <a:pt x="88" y="32"/>
                  </a:lnTo>
                  <a:lnTo>
                    <a:pt x="89" y="32"/>
                  </a:lnTo>
                  <a:lnTo>
                    <a:pt x="89" y="31"/>
                  </a:lnTo>
                  <a:lnTo>
                    <a:pt x="91" y="31"/>
                  </a:lnTo>
                  <a:lnTo>
                    <a:pt x="91" y="31"/>
                  </a:lnTo>
                  <a:lnTo>
                    <a:pt x="91" y="31"/>
                  </a:lnTo>
                  <a:lnTo>
                    <a:pt x="91" y="31"/>
                  </a:lnTo>
                  <a:lnTo>
                    <a:pt x="93" y="31"/>
                  </a:lnTo>
                  <a:lnTo>
                    <a:pt x="93" y="31"/>
                  </a:lnTo>
                  <a:lnTo>
                    <a:pt x="93" y="31"/>
                  </a:lnTo>
                  <a:lnTo>
                    <a:pt x="93" y="31"/>
                  </a:lnTo>
                  <a:lnTo>
                    <a:pt x="94" y="31"/>
                  </a:lnTo>
                  <a:lnTo>
                    <a:pt x="94" y="30"/>
                  </a:lnTo>
                  <a:lnTo>
                    <a:pt x="95" y="30"/>
                  </a:lnTo>
                  <a:lnTo>
                    <a:pt x="95" y="30"/>
                  </a:lnTo>
                  <a:lnTo>
                    <a:pt x="96" y="30"/>
                  </a:lnTo>
                  <a:lnTo>
                    <a:pt x="96" y="30"/>
                  </a:lnTo>
                  <a:lnTo>
                    <a:pt x="96" y="30"/>
                  </a:lnTo>
                  <a:lnTo>
                    <a:pt x="96" y="30"/>
                  </a:lnTo>
                  <a:lnTo>
                    <a:pt x="98" y="30"/>
                  </a:lnTo>
                  <a:lnTo>
                    <a:pt x="98" y="29"/>
                  </a:lnTo>
                  <a:lnTo>
                    <a:pt x="99" y="29"/>
                  </a:lnTo>
                  <a:lnTo>
                    <a:pt x="99" y="29"/>
                  </a:lnTo>
                  <a:lnTo>
                    <a:pt x="101" y="29"/>
                  </a:lnTo>
                  <a:lnTo>
                    <a:pt x="101" y="29"/>
                  </a:lnTo>
                  <a:lnTo>
                    <a:pt x="102" y="29"/>
                  </a:lnTo>
                  <a:lnTo>
                    <a:pt x="102" y="29"/>
                  </a:lnTo>
                  <a:lnTo>
                    <a:pt x="103" y="29"/>
                  </a:lnTo>
                  <a:lnTo>
                    <a:pt x="103" y="29"/>
                  </a:lnTo>
                  <a:lnTo>
                    <a:pt x="103" y="29"/>
                  </a:lnTo>
                  <a:lnTo>
                    <a:pt x="103" y="29"/>
                  </a:lnTo>
                  <a:lnTo>
                    <a:pt x="104" y="29"/>
                  </a:lnTo>
                  <a:lnTo>
                    <a:pt x="104" y="28"/>
                  </a:lnTo>
                  <a:lnTo>
                    <a:pt x="107" y="28"/>
                  </a:lnTo>
                  <a:lnTo>
                    <a:pt x="107" y="28"/>
                  </a:lnTo>
                  <a:lnTo>
                    <a:pt x="108" y="28"/>
                  </a:lnTo>
                  <a:lnTo>
                    <a:pt x="108" y="28"/>
                  </a:lnTo>
                  <a:lnTo>
                    <a:pt x="108" y="28"/>
                  </a:lnTo>
                  <a:lnTo>
                    <a:pt x="108" y="28"/>
                  </a:lnTo>
                  <a:lnTo>
                    <a:pt x="109" y="28"/>
                  </a:lnTo>
                  <a:lnTo>
                    <a:pt x="109" y="27"/>
                  </a:lnTo>
                  <a:lnTo>
                    <a:pt x="111" y="27"/>
                  </a:lnTo>
                  <a:lnTo>
                    <a:pt x="111" y="27"/>
                  </a:lnTo>
                  <a:lnTo>
                    <a:pt x="113" y="27"/>
                  </a:lnTo>
                  <a:lnTo>
                    <a:pt x="113" y="26"/>
                  </a:lnTo>
                  <a:lnTo>
                    <a:pt x="114" y="26"/>
                  </a:lnTo>
                  <a:lnTo>
                    <a:pt x="114" y="26"/>
                  </a:lnTo>
                  <a:lnTo>
                    <a:pt x="115" y="26"/>
                  </a:lnTo>
                  <a:lnTo>
                    <a:pt x="115" y="26"/>
                  </a:lnTo>
                  <a:lnTo>
                    <a:pt x="116" y="26"/>
                  </a:lnTo>
                  <a:lnTo>
                    <a:pt x="116" y="26"/>
                  </a:lnTo>
                  <a:lnTo>
                    <a:pt x="119" y="26"/>
                  </a:lnTo>
                  <a:lnTo>
                    <a:pt x="119" y="25"/>
                  </a:lnTo>
                  <a:lnTo>
                    <a:pt x="120" y="25"/>
                  </a:lnTo>
                  <a:lnTo>
                    <a:pt x="120" y="25"/>
                  </a:lnTo>
                  <a:lnTo>
                    <a:pt x="121" y="25"/>
                  </a:lnTo>
                  <a:lnTo>
                    <a:pt x="121" y="24"/>
                  </a:lnTo>
                  <a:lnTo>
                    <a:pt x="124" y="24"/>
                  </a:lnTo>
                  <a:lnTo>
                    <a:pt x="124" y="24"/>
                  </a:lnTo>
                  <a:lnTo>
                    <a:pt x="124" y="24"/>
                  </a:lnTo>
                  <a:lnTo>
                    <a:pt x="124" y="24"/>
                  </a:lnTo>
                  <a:lnTo>
                    <a:pt x="124" y="24"/>
                  </a:lnTo>
                  <a:lnTo>
                    <a:pt x="124" y="24"/>
                  </a:lnTo>
                  <a:lnTo>
                    <a:pt x="125" y="24"/>
                  </a:lnTo>
                  <a:lnTo>
                    <a:pt x="125" y="23"/>
                  </a:lnTo>
                  <a:lnTo>
                    <a:pt x="126" y="23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27" y="22"/>
                  </a:lnTo>
                  <a:lnTo>
                    <a:pt x="127" y="22"/>
                  </a:lnTo>
                  <a:lnTo>
                    <a:pt x="129" y="22"/>
                  </a:lnTo>
                  <a:lnTo>
                    <a:pt x="129" y="21"/>
                  </a:lnTo>
                  <a:lnTo>
                    <a:pt x="130" y="21"/>
                  </a:lnTo>
                  <a:lnTo>
                    <a:pt x="130" y="21"/>
                  </a:lnTo>
                  <a:lnTo>
                    <a:pt x="130" y="21"/>
                  </a:lnTo>
                  <a:lnTo>
                    <a:pt x="130" y="21"/>
                  </a:lnTo>
                  <a:lnTo>
                    <a:pt x="131" y="21"/>
                  </a:lnTo>
                  <a:lnTo>
                    <a:pt x="131" y="20"/>
                  </a:lnTo>
                  <a:lnTo>
                    <a:pt x="131" y="20"/>
                  </a:lnTo>
                  <a:lnTo>
                    <a:pt x="131" y="20"/>
                  </a:lnTo>
                  <a:lnTo>
                    <a:pt x="135" y="20"/>
                  </a:lnTo>
                  <a:lnTo>
                    <a:pt x="135" y="20"/>
                  </a:lnTo>
                  <a:lnTo>
                    <a:pt x="139" y="20"/>
                  </a:lnTo>
                  <a:lnTo>
                    <a:pt x="139" y="20"/>
                  </a:lnTo>
                  <a:lnTo>
                    <a:pt x="139" y="20"/>
                  </a:lnTo>
                  <a:lnTo>
                    <a:pt x="139" y="19"/>
                  </a:lnTo>
                  <a:lnTo>
                    <a:pt x="139" y="19"/>
                  </a:lnTo>
                  <a:lnTo>
                    <a:pt x="139" y="19"/>
                  </a:lnTo>
                  <a:lnTo>
                    <a:pt x="141" y="19"/>
                  </a:lnTo>
                  <a:lnTo>
                    <a:pt x="141" y="19"/>
                  </a:lnTo>
                  <a:lnTo>
                    <a:pt x="142" y="19"/>
                  </a:lnTo>
                  <a:lnTo>
                    <a:pt x="142" y="18"/>
                  </a:lnTo>
                  <a:lnTo>
                    <a:pt x="144" y="18"/>
                  </a:lnTo>
                  <a:lnTo>
                    <a:pt x="144" y="18"/>
                  </a:lnTo>
                  <a:lnTo>
                    <a:pt x="144" y="18"/>
                  </a:lnTo>
                  <a:lnTo>
                    <a:pt x="144" y="18"/>
                  </a:lnTo>
                  <a:lnTo>
                    <a:pt x="146" y="18"/>
                  </a:lnTo>
                  <a:lnTo>
                    <a:pt x="146" y="17"/>
                  </a:lnTo>
                  <a:lnTo>
                    <a:pt x="151" y="17"/>
                  </a:lnTo>
                  <a:lnTo>
                    <a:pt x="151" y="16"/>
                  </a:lnTo>
                  <a:lnTo>
                    <a:pt x="151" y="16"/>
                  </a:lnTo>
                  <a:lnTo>
                    <a:pt x="151" y="16"/>
                  </a:lnTo>
                  <a:lnTo>
                    <a:pt x="153" y="16"/>
                  </a:lnTo>
                  <a:lnTo>
                    <a:pt x="153" y="16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56" y="16"/>
                  </a:lnTo>
                  <a:lnTo>
                    <a:pt x="156" y="16"/>
                  </a:lnTo>
                  <a:lnTo>
                    <a:pt x="160" y="16"/>
                  </a:lnTo>
                  <a:lnTo>
                    <a:pt x="160" y="15"/>
                  </a:lnTo>
                  <a:lnTo>
                    <a:pt x="160" y="15"/>
                  </a:lnTo>
                  <a:lnTo>
                    <a:pt x="160" y="15"/>
                  </a:lnTo>
                  <a:lnTo>
                    <a:pt x="164" y="15"/>
                  </a:lnTo>
                  <a:lnTo>
                    <a:pt x="164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7" y="14"/>
                  </a:lnTo>
                  <a:lnTo>
                    <a:pt x="177" y="14"/>
                  </a:lnTo>
                  <a:lnTo>
                    <a:pt x="178" y="14"/>
                  </a:lnTo>
                  <a:lnTo>
                    <a:pt x="178" y="13"/>
                  </a:lnTo>
                  <a:lnTo>
                    <a:pt x="179" y="13"/>
                  </a:lnTo>
                  <a:lnTo>
                    <a:pt x="179" y="13"/>
                  </a:lnTo>
                  <a:lnTo>
                    <a:pt x="183" y="13"/>
                  </a:lnTo>
                  <a:lnTo>
                    <a:pt x="183" y="13"/>
                  </a:lnTo>
                  <a:lnTo>
                    <a:pt x="187" y="13"/>
                  </a:lnTo>
                  <a:lnTo>
                    <a:pt x="187" y="12"/>
                  </a:lnTo>
                  <a:lnTo>
                    <a:pt x="189" y="12"/>
                  </a:lnTo>
                  <a:lnTo>
                    <a:pt x="189" y="12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5" y="12"/>
                  </a:lnTo>
                  <a:lnTo>
                    <a:pt x="195" y="11"/>
                  </a:lnTo>
                  <a:lnTo>
                    <a:pt x="196" y="11"/>
                  </a:lnTo>
                  <a:lnTo>
                    <a:pt x="196" y="10"/>
                  </a:lnTo>
                  <a:lnTo>
                    <a:pt x="197" y="10"/>
                  </a:lnTo>
                  <a:lnTo>
                    <a:pt x="197" y="10"/>
                  </a:lnTo>
                  <a:lnTo>
                    <a:pt x="198" y="10"/>
                  </a:lnTo>
                  <a:lnTo>
                    <a:pt x="198" y="10"/>
                  </a:lnTo>
                  <a:lnTo>
                    <a:pt x="200" y="10"/>
                  </a:lnTo>
                  <a:lnTo>
                    <a:pt x="200" y="9"/>
                  </a:lnTo>
                  <a:lnTo>
                    <a:pt x="204" y="9"/>
                  </a:lnTo>
                  <a:lnTo>
                    <a:pt x="204" y="9"/>
                  </a:lnTo>
                  <a:lnTo>
                    <a:pt x="204" y="9"/>
                  </a:lnTo>
                  <a:lnTo>
                    <a:pt x="204" y="9"/>
                  </a:lnTo>
                  <a:lnTo>
                    <a:pt x="205" y="9"/>
                  </a:lnTo>
                  <a:lnTo>
                    <a:pt x="205" y="8"/>
                  </a:lnTo>
                  <a:lnTo>
                    <a:pt x="209" y="8"/>
                  </a:lnTo>
                  <a:lnTo>
                    <a:pt x="209" y="8"/>
                  </a:lnTo>
                  <a:lnTo>
                    <a:pt x="218" y="8"/>
                  </a:lnTo>
                  <a:lnTo>
                    <a:pt x="218" y="7"/>
                  </a:lnTo>
                  <a:lnTo>
                    <a:pt x="219" y="7"/>
                  </a:lnTo>
                  <a:lnTo>
                    <a:pt x="219" y="7"/>
                  </a:lnTo>
                  <a:lnTo>
                    <a:pt x="224" y="7"/>
                  </a:lnTo>
                  <a:lnTo>
                    <a:pt x="224" y="7"/>
                  </a:lnTo>
                  <a:lnTo>
                    <a:pt x="225" y="7"/>
                  </a:lnTo>
                  <a:lnTo>
                    <a:pt x="225" y="7"/>
                  </a:lnTo>
                  <a:lnTo>
                    <a:pt x="225" y="7"/>
                  </a:lnTo>
                  <a:lnTo>
                    <a:pt x="225" y="7"/>
                  </a:lnTo>
                  <a:lnTo>
                    <a:pt x="237" y="7"/>
                  </a:lnTo>
                  <a:lnTo>
                    <a:pt x="237" y="6"/>
                  </a:lnTo>
                  <a:lnTo>
                    <a:pt x="241" y="6"/>
                  </a:lnTo>
                  <a:lnTo>
                    <a:pt x="241" y="6"/>
                  </a:lnTo>
                  <a:lnTo>
                    <a:pt x="245" y="6"/>
                  </a:lnTo>
                  <a:lnTo>
                    <a:pt x="245" y="6"/>
                  </a:lnTo>
                  <a:lnTo>
                    <a:pt x="248" y="6"/>
                  </a:lnTo>
                  <a:lnTo>
                    <a:pt x="248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54" y="6"/>
                  </a:lnTo>
                  <a:lnTo>
                    <a:pt x="254" y="6"/>
                  </a:lnTo>
                  <a:lnTo>
                    <a:pt x="256" y="6"/>
                  </a:lnTo>
                  <a:lnTo>
                    <a:pt x="256" y="6"/>
                  </a:lnTo>
                  <a:lnTo>
                    <a:pt x="257" y="6"/>
                  </a:lnTo>
                  <a:lnTo>
                    <a:pt x="257" y="6"/>
                  </a:lnTo>
                  <a:lnTo>
                    <a:pt x="261" y="6"/>
                  </a:lnTo>
                  <a:lnTo>
                    <a:pt x="261" y="5"/>
                  </a:lnTo>
                  <a:lnTo>
                    <a:pt x="262" y="5"/>
                  </a:lnTo>
                  <a:lnTo>
                    <a:pt x="262" y="5"/>
                  </a:lnTo>
                  <a:lnTo>
                    <a:pt x="266" y="5"/>
                  </a:lnTo>
                  <a:lnTo>
                    <a:pt x="266" y="4"/>
                  </a:lnTo>
                  <a:lnTo>
                    <a:pt x="266" y="4"/>
                  </a:lnTo>
                  <a:lnTo>
                    <a:pt x="266" y="4"/>
                  </a:lnTo>
                  <a:lnTo>
                    <a:pt x="270" y="4"/>
                  </a:lnTo>
                  <a:lnTo>
                    <a:pt x="270" y="4"/>
                  </a:lnTo>
                  <a:lnTo>
                    <a:pt x="270" y="4"/>
                  </a:lnTo>
                  <a:lnTo>
                    <a:pt x="270" y="4"/>
                  </a:lnTo>
                  <a:lnTo>
                    <a:pt x="273" y="4"/>
                  </a:lnTo>
                  <a:lnTo>
                    <a:pt x="273" y="4"/>
                  </a:lnTo>
                  <a:lnTo>
                    <a:pt x="276" y="4"/>
                  </a:lnTo>
                  <a:lnTo>
                    <a:pt x="276" y="4"/>
                  </a:lnTo>
                  <a:lnTo>
                    <a:pt x="276" y="4"/>
                  </a:lnTo>
                  <a:lnTo>
                    <a:pt x="276" y="4"/>
                  </a:lnTo>
                  <a:lnTo>
                    <a:pt x="281" y="4"/>
                  </a:lnTo>
                  <a:lnTo>
                    <a:pt x="281" y="3"/>
                  </a:lnTo>
                  <a:lnTo>
                    <a:pt x="282" y="3"/>
                  </a:lnTo>
                  <a:lnTo>
                    <a:pt x="282" y="3"/>
                  </a:lnTo>
                  <a:lnTo>
                    <a:pt x="285" y="3"/>
                  </a:lnTo>
                  <a:lnTo>
                    <a:pt x="285" y="3"/>
                  </a:lnTo>
                  <a:lnTo>
                    <a:pt x="286" y="3"/>
                  </a:lnTo>
                  <a:lnTo>
                    <a:pt x="286" y="3"/>
                  </a:lnTo>
                  <a:lnTo>
                    <a:pt x="287" y="3"/>
                  </a:lnTo>
                  <a:lnTo>
                    <a:pt x="287" y="3"/>
                  </a:lnTo>
                  <a:lnTo>
                    <a:pt x="289" y="3"/>
                  </a:lnTo>
                  <a:lnTo>
                    <a:pt x="289" y="2"/>
                  </a:lnTo>
                  <a:lnTo>
                    <a:pt x="289" y="2"/>
                  </a:lnTo>
                  <a:lnTo>
                    <a:pt x="289" y="2"/>
                  </a:lnTo>
                  <a:lnTo>
                    <a:pt x="291" y="2"/>
                  </a:lnTo>
                  <a:lnTo>
                    <a:pt x="291" y="2"/>
                  </a:lnTo>
                  <a:lnTo>
                    <a:pt x="295" y="2"/>
                  </a:lnTo>
                  <a:lnTo>
                    <a:pt x="295" y="2"/>
                  </a:lnTo>
                  <a:lnTo>
                    <a:pt x="301" y="2"/>
                  </a:lnTo>
                  <a:lnTo>
                    <a:pt x="301" y="2"/>
                  </a:lnTo>
                  <a:lnTo>
                    <a:pt x="310" y="2"/>
                  </a:lnTo>
                  <a:lnTo>
                    <a:pt x="310" y="1"/>
                  </a:lnTo>
                  <a:lnTo>
                    <a:pt x="314" y="1"/>
                  </a:lnTo>
                  <a:lnTo>
                    <a:pt x="314" y="1"/>
                  </a:lnTo>
                  <a:lnTo>
                    <a:pt x="323" y="1"/>
                  </a:lnTo>
                  <a:lnTo>
                    <a:pt x="323" y="1"/>
                  </a:lnTo>
                  <a:lnTo>
                    <a:pt x="331" y="1"/>
                  </a:lnTo>
                  <a:lnTo>
                    <a:pt x="331" y="1"/>
                  </a:lnTo>
                  <a:lnTo>
                    <a:pt x="334" y="1"/>
                  </a:lnTo>
                  <a:lnTo>
                    <a:pt x="334" y="1"/>
                  </a:lnTo>
                  <a:lnTo>
                    <a:pt x="335" y="1"/>
                  </a:lnTo>
                  <a:lnTo>
                    <a:pt x="335" y="1"/>
                  </a:lnTo>
                  <a:lnTo>
                    <a:pt x="336" y="1"/>
                  </a:lnTo>
                  <a:lnTo>
                    <a:pt x="336" y="0"/>
                  </a:lnTo>
                  <a:lnTo>
                    <a:pt x="340" y="0"/>
                  </a:lnTo>
                  <a:lnTo>
                    <a:pt x="340" y="0"/>
                  </a:lnTo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6" name="Freeform 55"/>
            <p:cNvSpPr>
              <a:spLocks/>
            </p:cNvSpPr>
            <p:nvPr/>
          </p:nvSpPr>
          <p:spPr bwMode="auto">
            <a:xfrm>
              <a:off x="6083330" y="1938029"/>
              <a:ext cx="2590800" cy="487363"/>
            </a:xfrm>
            <a:custGeom>
              <a:avLst/>
              <a:gdLst>
                <a:gd name="T0" fmla="*/ 1 w 340"/>
                <a:gd name="T1" fmla="*/ 64 h 64"/>
                <a:gd name="T2" fmla="*/ 3 w 340"/>
                <a:gd name="T3" fmla="*/ 64 h 64"/>
                <a:gd name="T4" fmla="*/ 4 w 340"/>
                <a:gd name="T5" fmla="*/ 64 h 64"/>
                <a:gd name="T6" fmla="*/ 6 w 340"/>
                <a:gd name="T7" fmla="*/ 64 h 64"/>
                <a:gd name="T8" fmla="*/ 6 w 340"/>
                <a:gd name="T9" fmla="*/ 64 h 64"/>
                <a:gd name="T10" fmla="*/ 12 w 340"/>
                <a:gd name="T11" fmla="*/ 61 h 64"/>
                <a:gd name="T12" fmla="*/ 14 w 340"/>
                <a:gd name="T13" fmla="*/ 61 h 64"/>
                <a:gd name="T14" fmla="*/ 14 w 340"/>
                <a:gd name="T15" fmla="*/ 57 h 64"/>
                <a:gd name="T16" fmla="*/ 16 w 340"/>
                <a:gd name="T17" fmla="*/ 57 h 64"/>
                <a:gd name="T18" fmla="*/ 17 w 340"/>
                <a:gd name="T19" fmla="*/ 57 h 64"/>
                <a:gd name="T20" fmla="*/ 18 w 340"/>
                <a:gd name="T21" fmla="*/ 57 h 64"/>
                <a:gd name="T22" fmla="*/ 23 w 340"/>
                <a:gd name="T23" fmla="*/ 54 h 64"/>
                <a:gd name="T24" fmla="*/ 25 w 340"/>
                <a:gd name="T25" fmla="*/ 51 h 64"/>
                <a:gd name="T26" fmla="*/ 26 w 340"/>
                <a:gd name="T27" fmla="*/ 48 h 64"/>
                <a:gd name="T28" fmla="*/ 30 w 340"/>
                <a:gd name="T29" fmla="*/ 48 h 64"/>
                <a:gd name="T30" fmla="*/ 33 w 340"/>
                <a:gd name="T31" fmla="*/ 48 h 64"/>
                <a:gd name="T32" fmla="*/ 36 w 340"/>
                <a:gd name="T33" fmla="*/ 48 h 64"/>
                <a:gd name="T34" fmla="*/ 36 w 340"/>
                <a:gd name="T35" fmla="*/ 45 h 64"/>
                <a:gd name="T36" fmla="*/ 37 w 340"/>
                <a:gd name="T37" fmla="*/ 42 h 64"/>
                <a:gd name="T38" fmla="*/ 43 w 340"/>
                <a:gd name="T39" fmla="*/ 35 h 64"/>
                <a:gd name="T40" fmla="*/ 46 w 340"/>
                <a:gd name="T41" fmla="*/ 35 h 64"/>
                <a:gd name="T42" fmla="*/ 71 w 340"/>
                <a:gd name="T43" fmla="*/ 35 h 64"/>
                <a:gd name="T44" fmla="*/ 74 w 340"/>
                <a:gd name="T45" fmla="*/ 32 h 64"/>
                <a:gd name="T46" fmla="*/ 77 w 340"/>
                <a:gd name="T47" fmla="*/ 29 h 64"/>
                <a:gd name="T48" fmla="*/ 77 w 340"/>
                <a:gd name="T49" fmla="*/ 29 h 64"/>
                <a:gd name="T50" fmla="*/ 80 w 340"/>
                <a:gd name="T51" fmla="*/ 29 h 64"/>
                <a:gd name="T52" fmla="*/ 83 w 340"/>
                <a:gd name="T53" fmla="*/ 29 h 64"/>
                <a:gd name="T54" fmla="*/ 85 w 340"/>
                <a:gd name="T55" fmla="*/ 26 h 64"/>
                <a:gd name="T56" fmla="*/ 93 w 340"/>
                <a:gd name="T57" fmla="*/ 23 h 64"/>
                <a:gd name="T58" fmla="*/ 96 w 340"/>
                <a:gd name="T59" fmla="*/ 20 h 64"/>
                <a:gd name="T60" fmla="*/ 113 w 340"/>
                <a:gd name="T61" fmla="*/ 17 h 64"/>
                <a:gd name="T62" fmla="*/ 119 w 340"/>
                <a:gd name="T63" fmla="*/ 17 h 64"/>
                <a:gd name="T64" fmla="*/ 123 w 340"/>
                <a:gd name="T65" fmla="*/ 17 h 64"/>
                <a:gd name="T66" fmla="*/ 141 w 340"/>
                <a:gd name="T67" fmla="*/ 13 h 64"/>
                <a:gd name="T68" fmla="*/ 165 w 340"/>
                <a:gd name="T69" fmla="*/ 13 h 64"/>
                <a:gd name="T70" fmla="*/ 214 w 340"/>
                <a:gd name="T71" fmla="*/ 10 h 64"/>
                <a:gd name="T72" fmla="*/ 220 w 340"/>
                <a:gd name="T73" fmla="*/ 10 h 64"/>
                <a:gd name="T74" fmla="*/ 227 w 340"/>
                <a:gd name="T75" fmla="*/ 7 h 64"/>
                <a:gd name="T76" fmla="*/ 236 w 340"/>
                <a:gd name="T77" fmla="*/ 7 h 64"/>
                <a:gd name="T78" fmla="*/ 241 w 340"/>
                <a:gd name="T79" fmla="*/ 7 h 64"/>
                <a:gd name="T80" fmla="*/ 244 w 340"/>
                <a:gd name="T81" fmla="*/ 7 h 64"/>
                <a:gd name="T82" fmla="*/ 302 w 340"/>
                <a:gd name="T83" fmla="*/ 7 h 64"/>
                <a:gd name="T84" fmla="*/ 309 w 340"/>
                <a:gd name="T85" fmla="*/ 7 h 64"/>
                <a:gd name="T86" fmla="*/ 310 w 340"/>
                <a:gd name="T87" fmla="*/ 4 h 64"/>
                <a:gd name="T88" fmla="*/ 340 w 340"/>
                <a:gd name="T8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0" h="64">
                  <a:moveTo>
                    <a:pt x="0" y="64"/>
                  </a:moveTo>
                  <a:lnTo>
                    <a:pt x="1" y="64"/>
                  </a:lnTo>
                  <a:lnTo>
                    <a:pt x="1" y="64"/>
                  </a:lnTo>
                  <a:lnTo>
                    <a:pt x="3" y="64"/>
                  </a:lnTo>
                  <a:lnTo>
                    <a:pt x="3" y="64"/>
                  </a:lnTo>
                  <a:lnTo>
                    <a:pt x="4" y="64"/>
                  </a:lnTo>
                  <a:lnTo>
                    <a:pt x="4" y="64"/>
                  </a:lnTo>
                  <a:lnTo>
                    <a:pt x="6" y="64"/>
                  </a:lnTo>
                  <a:lnTo>
                    <a:pt x="6" y="64"/>
                  </a:lnTo>
                  <a:lnTo>
                    <a:pt x="6" y="64"/>
                  </a:lnTo>
                  <a:lnTo>
                    <a:pt x="6" y="61"/>
                  </a:lnTo>
                  <a:lnTo>
                    <a:pt x="12" y="61"/>
                  </a:lnTo>
                  <a:lnTo>
                    <a:pt x="12" y="61"/>
                  </a:lnTo>
                  <a:lnTo>
                    <a:pt x="14" y="61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7" y="57"/>
                  </a:lnTo>
                  <a:lnTo>
                    <a:pt x="17" y="57"/>
                  </a:lnTo>
                  <a:lnTo>
                    <a:pt x="18" y="57"/>
                  </a:lnTo>
                  <a:lnTo>
                    <a:pt x="18" y="54"/>
                  </a:lnTo>
                  <a:lnTo>
                    <a:pt x="23" y="54"/>
                  </a:lnTo>
                  <a:lnTo>
                    <a:pt x="23" y="51"/>
                  </a:lnTo>
                  <a:lnTo>
                    <a:pt x="25" y="51"/>
                  </a:lnTo>
                  <a:lnTo>
                    <a:pt x="25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6" y="48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6" y="42"/>
                  </a:lnTo>
                  <a:lnTo>
                    <a:pt x="37" y="42"/>
                  </a:lnTo>
                  <a:lnTo>
                    <a:pt x="37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6" y="35"/>
                  </a:lnTo>
                  <a:lnTo>
                    <a:pt x="46" y="35"/>
                  </a:lnTo>
                  <a:lnTo>
                    <a:pt x="71" y="35"/>
                  </a:lnTo>
                  <a:lnTo>
                    <a:pt x="71" y="32"/>
                  </a:lnTo>
                  <a:lnTo>
                    <a:pt x="74" y="32"/>
                  </a:lnTo>
                  <a:lnTo>
                    <a:pt x="74" y="29"/>
                  </a:lnTo>
                  <a:lnTo>
                    <a:pt x="77" y="29"/>
                  </a:lnTo>
                  <a:lnTo>
                    <a:pt x="77" y="29"/>
                  </a:lnTo>
                  <a:lnTo>
                    <a:pt x="77" y="29"/>
                  </a:lnTo>
                  <a:lnTo>
                    <a:pt x="77" y="29"/>
                  </a:lnTo>
                  <a:lnTo>
                    <a:pt x="80" y="29"/>
                  </a:lnTo>
                  <a:lnTo>
                    <a:pt x="80" y="29"/>
                  </a:lnTo>
                  <a:lnTo>
                    <a:pt x="83" y="29"/>
                  </a:lnTo>
                  <a:lnTo>
                    <a:pt x="83" y="26"/>
                  </a:lnTo>
                  <a:lnTo>
                    <a:pt x="85" y="26"/>
                  </a:lnTo>
                  <a:lnTo>
                    <a:pt x="85" y="23"/>
                  </a:lnTo>
                  <a:lnTo>
                    <a:pt x="93" y="23"/>
                  </a:lnTo>
                  <a:lnTo>
                    <a:pt x="93" y="20"/>
                  </a:lnTo>
                  <a:lnTo>
                    <a:pt x="96" y="20"/>
                  </a:lnTo>
                  <a:lnTo>
                    <a:pt x="96" y="17"/>
                  </a:lnTo>
                  <a:lnTo>
                    <a:pt x="113" y="17"/>
                  </a:lnTo>
                  <a:lnTo>
                    <a:pt x="113" y="17"/>
                  </a:lnTo>
                  <a:lnTo>
                    <a:pt x="119" y="17"/>
                  </a:lnTo>
                  <a:lnTo>
                    <a:pt x="119" y="17"/>
                  </a:lnTo>
                  <a:lnTo>
                    <a:pt x="123" y="17"/>
                  </a:lnTo>
                  <a:lnTo>
                    <a:pt x="123" y="13"/>
                  </a:lnTo>
                  <a:lnTo>
                    <a:pt x="141" y="13"/>
                  </a:lnTo>
                  <a:lnTo>
                    <a:pt x="141" y="13"/>
                  </a:lnTo>
                  <a:lnTo>
                    <a:pt x="165" y="13"/>
                  </a:lnTo>
                  <a:lnTo>
                    <a:pt x="165" y="10"/>
                  </a:lnTo>
                  <a:lnTo>
                    <a:pt x="214" y="10"/>
                  </a:lnTo>
                  <a:lnTo>
                    <a:pt x="214" y="10"/>
                  </a:lnTo>
                  <a:lnTo>
                    <a:pt x="220" y="10"/>
                  </a:lnTo>
                  <a:lnTo>
                    <a:pt x="220" y="7"/>
                  </a:lnTo>
                  <a:lnTo>
                    <a:pt x="227" y="7"/>
                  </a:lnTo>
                  <a:lnTo>
                    <a:pt x="227" y="7"/>
                  </a:lnTo>
                  <a:lnTo>
                    <a:pt x="236" y="7"/>
                  </a:lnTo>
                  <a:lnTo>
                    <a:pt x="236" y="7"/>
                  </a:lnTo>
                  <a:lnTo>
                    <a:pt x="241" y="7"/>
                  </a:lnTo>
                  <a:lnTo>
                    <a:pt x="241" y="7"/>
                  </a:lnTo>
                  <a:lnTo>
                    <a:pt x="244" y="7"/>
                  </a:lnTo>
                  <a:lnTo>
                    <a:pt x="244" y="7"/>
                  </a:lnTo>
                  <a:lnTo>
                    <a:pt x="302" y="7"/>
                  </a:lnTo>
                  <a:lnTo>
                    <a:pt x="302" y="7"/>
                  </a:lnTo>
                  <a:lnTo>
                    <a:pt x="309" y="7"/>
                  </a:lnTo>
                  <a:lnTo>
                    <a:pt x="309" y="4"/>
                  </a:lnTo>
                  <a:lnTo>
                    <a:pt x="310" y="4"/>
                  </a:lnTo>
                  <a:lnTo>
                    <a:pt x="310" y="0"/>
                  </a:lnTo>
                  <a:lnTo>
                    <a:pt x="340" y="0"/>
                  </a:lnTo>
                  <a:lnTo>
                    <a:pt x="340" y="0"/>
                  </a:lnTo>
                </a:path>
              </a:pathLst>
            </a:custGeom>
            <a:noFill/>
            <a:ln w="158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259010" y="228600"/>
              <a:ext cx="5372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TTR</a:t>
              </a:r>
              <a:endParaRPr lang="en-US" dirty="0"/>
            </a:p>
          </p:txBody>
        </p:sp>
        <p:sp>
          <p:nvSpPr>
            <p:cNvPr id="120" name="Line 134">
              <a:extLst>
                <a:ext uri="{FF2B5EF4-FFF2-40B4-BE49-F238E27FC236}">
                  <a16:creationId xmlns:a16="http://schemas.microsoft.com/office/drawing/2014/main" id="{D4A93781-CA59-3E48-BEB2-0950D658D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8823" y="806449"/>
              <a:ext cx="135876" cy="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9959" tIns="39979" rIns="79959" bIns="39979" numCol="1" anchor="t" anchorCtr="0" compatLnSpc="1">
              <a:prstTxWarp prst="textNoShape">
                <a:avLst/>
              </a:prstTxWarp>
            </a:bodyPr>
            <a:lstStyle/>
            <a:p>
              <a:endParaRPr lang="en-US" sz="1574"/>
            </a:p>
          </p:txBody>
        </p:sp>
        <p:sp>
          <p:nvSpPr>
            <p:cNvPr id="121" name="Line 135">
              <a:extLst>
                <a:ext uri="{FF2B5EF4-FFF2-40B4-BE49-F238E27FC236}">
                  <a16:creationId xmlns:a16="http://schemas.microsoft.com/office/drawing/2014/main" id="{CD718E05-CB24-1A40-A700-902B17594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8823" y="947601"/>
              <a:ext cx="135876" cy="0"/>
            </a:xfrm>
            <a:prstGeom prst="line">
              <a:avLst/>
            </a:prstGeom>
            <a:noFill/>
            <a:ln w="158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9959" tIns="39979" rIns="79959" bIns="39979" numCol="1" anchor="t" anchorCtr="0" compatLnSpc="1">
              <a:prstTxWarp prst="textNoShape">
                <a:avLst/>
              </a:prstTxWarp>
            </a:bodyPr>
            <a:lstStyle/>
            <a:p>
              <a:endParaRPr lang="en-US" sz="1574"/>
            </a:p>
          </p:txBody>
        </p:sp>
        <p:sp>
          <p:nvSpPr>
            <p:cNvPr id="122" name="Rectangle 137">
              <a:extLst>
                <a:ext uri="{FF2B5EF4-FFF2-40B4-BE49-F238E27FC236}">
                  <a16:creationId xmlns:a16="http://schemas.microsoft.com/office/drawing/2014/main" id="{E4B0B812-F7DF-8940-88E2-76D802209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0172" y="758126"/>
              <a:ext cx="469071" cy="176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99551"/>
              <a:r>
                <a:rPr lang="en-US" altLang="en-US" sz="962" dirty="0">
                  <a:solidFill>
                    <a:srgbClr val="000000"/>
                  </a:solidFill>
                </a:rPr>
                <a:t>NONE</a:t>
              </a:r>
              <a:endParaRPr lang="en-US" altLang="en-US" sz="1574" dirty="0"/>
            </a:p>
          </p:txBody>
        </p:sp>
        <p:sp>
          <p:nvSpPr>
            <p:cNvPr id="123" name="Rectangle 138">
              <a:extLst>
                <a:ext uri="{FF2B5EF4-FFF2-40B4-BE49-F238E27FC236}">
                  <a16:creationId xmlns:a16="http://schemas.microsoft.com/office/drawing/2014/main" id="{950E34F8-59C2-C34A-A756-9228E14EA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0172" y="898009"/>
              <a:ext cx="1167254" cy="172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99551"/>
              <a:r>
                <a:rPr lang="en-US" altLang="en-US" sz="962" dirty="0">
                  <a:solidFill>
                    <a:srgbClr val="000000"/>
                  </a:solidFill>
                </a:rPr>
                <a:t>EB (no SOS/VOD)</a:t>
              </a:r>
              <a:endParaRPr lang="en-US" altLang="en-US" sz="1574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8117218" y="2220493"/>
              <a:ext cx="6944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p=0.220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541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37669227-130F-EA44-979C-428F35A8FB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1" t="10166" r="15496" b="-3920"/>
          <a:stretch/>
        </p:blipFill>
        <p:spPr>
          <a:xfrm>
            <a:off x="415290" y="1034612"/>
            <a:ext cx="8458200" cy="605198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B3157BD-0479-0F4B-9829-14CF6ED18BF5}"/>
              </a:ext>
            </a:extLst>
          </p:cNvPr>
          <p:cNvSpPr txBox="1"/>
          <p:nvPr/>
        </p:nvSpPr>
        <p:spPr>
          <a:xfrm>
            <a:off x="152400" y="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/>
              <a:t>Suppl</a:t>
            </a:r>
            <a:r>
              <a:rPr lang="de-DE" sz="1200" b="1" dirty="0"/>
              <a:t>. </a:t>
            </a:r>
            <a:r>
              <a:rPr lang="de-DE" sz="1200" b="1" dirty="0" err="1"/>
              <a:t>Figure</a:t>
            </a:r>
            <a:r>
              <a:rPr lang="de-DE" sz="1200" b="1" dirty="0"/>
              <a:t> 4</a:t>
            </a:r>
            <a:r>
              <a:rPr lang="de-DE" sz="1200" dirty="0"/>
              <a:t>: </a:t>
            </a:r>
            <a:r>
              <a:rPr lang="de-DE" sz="1200" dirty="0" err="1"/>
              <a:t>Influence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early</a:t>
            </a:r>
            <a:r>
              <a:rPr lang="de-DE" sz="1200" dirty="0"/>
              <a:t> </a:t>
            </a:r>
            <a:r>
              <a:rPr lang="de-DE" sz="1200" dirty="0" err="1"/>
              <a:t>bilirubinaemia</a:t>
            </a:r>
            <a:r>
              <a:rPr lang="de-DE" sz="1200" dirty="0"/>
              <a:t> (EB) on NRM in </a:t>
            </a:r>
            <a:r>
              <a:rPr lang="de-DE" sz="1200" dirty="0" err="1"/>
              <a:t>patients</a:t>
            </a:r>
            <a:r>
              <a:rPr lang="de-DE" sz="1200" dirty="0"/>
              <a:t> </a:t>
            </a:r>
            <a:r>
              <a:rPr lang="de-DE" sz="1200" dirty="0" err="1"/>
              <a:t>who</a:t>
            </a:r>
            <a:r>
              <a:rPr lang="de-DE" sz="1200" dirty="0"/>
              <a:t> </a:t>
            </a:r>
            <a:r>
              <a:rPr lang="de-DE" sz="1200" dirty="0" err="1"/>
              <a:t>did</a:t>
            </a:r>
            <a:r>
              <a:rPr lang="de-DE" sz="1200" dirty="0"/>
              <a:t> </a:t>
            </a:r>
            <a:r>
              <a:rPr lang="de-DE" sz="1200" dirty="0" err="1"/>
              <a:t>or</a:t>
            </a:r>
            <a:r>
              <a:rPr lang="de-DE" sz="1200" dirty="0"/>
              <a:t> </a:t>
            </a:r>
            <a:r>
              <a:rPr lang="de-DE" sz="1200" dirty="0" err="1"/>
              <a:t>did</a:t>
            </a:r>
            <a:r>
              <a:rPr lang="de-DE" sz="1200" dirty="0"/>
              <a:t> not </a:t>
            </a:r>
            <a:r>
              <a:rPr lang="de-DE" sz="1200" dirty="0" err="1"/>
              <a:t>receive</a:t>
            </a:r>
            <a:r>
              <a:rPr lang="de-DE" sz="1200" dirty="0"/>
              <a:t> ATG </a:t>
            </a:r>
            <a:r>
              <a:rPr lang="de-DE" sz="1200" dirty="0" err="1"/>
              <a:t>prophylaxis</a:t>
            </a:r>
            <a:r>
              <a:rPr lang="de-DE" sz="1200" dirty="0"/>
              <a:t>, ans in </a:t>
            </a:r>
            <a:r>
              <a:rPr lang="de-DE" sz="1200" dirty="0" err="1"/>
              <a:t>patients</a:t>
            </a:r>
            <a:r>
              <a:rPr lang="de-DE" sz="1200" dirty="0"/>
              <a:t> </a:t>
            </a:r>
            <a:r>
              <a:rPr lang="de-DE" sz="1200" dirty="0" err="1"/>
              <a:t>with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without</a:t>
            </a:r>
            <a:r>
              <a:rPr lang="de-DE" sz="1200" dirty="0"/>
              <a:t> </a:t>
            </a:r>
            <a:r>
              <a:rPr lang="de-DE" sz="1200" dirty="0" err="1"/>
              <a:t>myeloproliverative</a:t>
            </a:r>
            <a:r>
              <a:rPr lang="de-DE" sz="1200" dirty="0"/>
              <a:t> </a:t>
            </a:r>
            <a:r>
              <a:rPr lang="de-DE" sz="1200" dirty="0" err="1"/>
              <a:t>neoplasms</a:t>
            </a:r>
            <a:endParaRPr lang="de-DE" sz="1200" dirty="0"/>
          </a:p>
          <a:p>
            <a:r>
              <a:rPr lang="de-DE" sz="1200" dirty="0"/>
              <a:t>ATG, anti-</a:t>
            </a:r>
            <a:r>
              <a:rPr lang="de-DE" sz="1200" dirty="0" err="1"/>
              <a:t>thymocyte</a:t>
            </a:r>
            <a:r>
              <a:rPr lang="de-DE" sz="1200" dirty="0"/>
              <a:t> </a:t>
            </a:r>
            <a:r>
              <a:rPr lang="de-DE" sz="1200" dirty="0" err="1"/>
              <a:t>globuline</a:t>
            </a:r>
            <a:r>
              <a:rPr lang="de-DE" sz="1200" dirty="0"/>
              <a:t> </a:t>
            </a:r>
            <a:r>
              <a:rPr lang="de-DE" sz="1200" dirty="0" err="1"/>
              <a:t>day</a:t>
            </a:r>
            <a:r>
              <a:rPr lang="de-DE" sz="1200" dirty="0"/>
              <a:t> minus 3 </a:t>
            </a:r>
            <a:r>
              <a:rPr lang="de-DE" sz="1200" dirty="0" err="1"/>
              <a:t>to</a:t>
            </a:r>
            <a:r>
              <a:rPr lang="de-DE" sz="1200" dirty="0"/>
              <a:t> minus 1; MPN, </a:t>
            </a:r>
            <a:r>
              <a:rPr lang="de-DE" sz="1200" dirty="0" err="1"/>
              <a:t>myeloproliverative</a:t>
            </a:r>
            <a:r>
              <a:rPr lang="de-DE" sz="1200" dirty="0"/>
              <a:t> </a:t>
            </a:r>
            <a:r>
              <a:rPr lang="de-DE" sz="1200" dirty="0" err="1"/>
              <a:t>neoplasm</a:t>
            </a:r>
            <a:r>
              <a:rPr lang="de-DE" sz="1200" dirty="0"/>
              <a:t>; EB, </a:t>
            </a:r>
            <a:r>
              <a:rPr lang="de-DE" sz="1200" dirty="0" err="1"/>
              <a:t>early</a:t>
            </a:r>
            <a:r>
              <a:rPr lang="de-DE" sz="1200" dirty="0"/>
              <a:t> </a:t>
            </a:r>
            <a:r>
              <a:rPr lang="de-DE" sz="1200" dirty="0" err="1"/>
              <a:t>bilirubinaemia</a:t>
            </a:r>
            <a:r>
              <a:rPr lang="de-DE" sz="1200" dirty="0"/>
              <a:t>; SOS/VOD </a:t>
            </a:r>
            <a:r>
              <a:rPr lang="de-DE" sz="1200" dirty="0" err="1"/>
              <a:t>sinusoidal</a:t>
            </a:r>
            <a:r>
              <a:rPr lang="de-DE" sz="1200" dirty="0"/>
              <a:t> </a:t>
            </a:r>
            <a:r>
              <a:rPr lang="de-DE" sz="1200" dirty="0" err="1"/>
              <a:t>obstruction</a:t>
            </a:r>
            <a:r>
              <a:rPr lang="de-DE" sz="1200" dirty="0"/>
              <a:t> </a:t>
            </a:r>
            <a:r>
              <a:rPr lang="de-DE" sz="1200" dirty="0" err="1"/>
              <a:t>syndrome</a:t>
            </a:r>
            <a:r>
              <a:rPr lang="de-DE" sz="1200" dirty="0"/>
              <a:t> / </a:t>
            </a:r>
            <a:r>
              <a:rPr lang="de-DE" sz="1200" dirty="0" err="1"/>
              <a:t>venoocclusive</a:t>
            </a:r>
            <a:r>
              <a:rPr lang="de-DE" sz="1200" dirty="0"/>
              <a:t> </a:t>
            </a:r>
            <a:r>
              <a:rPr lang="de-DE" sz="1200" dirty="0" err="1"/>
              <a:t>disease</a:t>
            </a:r>
            <a:r>
              <a:rPr lang="de-DE" sz="1200" dirty="0"/>
              <a:t>; NONE, </a:t>
            </a:r>
            <a:r>
              <a:rPr lang="de-DE" sz="1200" dirty="0" err="1"/>
              <a:t>no</a:t>
            </a:r>
            <a:r>
              <a:rPr lang="de-DE" sz="1200" dirty="0"/>
              <a:t> EB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no</a:t>
            </a:r>
            <a:r>
              <a:rPr lang="de-DE" sz="1200" dirty="0"/>
              <a:t> SOS/VOD.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5AE5120-8AE8-7D40-A638-75E0665F68F0}"/>
              </a:ext>
            </a:extLst>
          </p:cNvPr>
          <p:cNvSpPr txBox="1"/>
          <p:nvPr/>
        </p:nvSpPr>
        <p:spPr>
          <a:xfrm>
            <a:off x="3995560" y="1524000"/>
            <a:ext cx="1152880" cy="307777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de-DE" sz="1000" dirty="0"/>
              <a:t>NONE</a:t>
            </a:r>
          </a:p>
          <a:p>
            <a:r>
              <a:rPr lang="de-DE" sz="1000" dirty="0"/>
              <a:t>EB (incl. SOS/VOD)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E7D5155-84CC-804C-BDA3-7041F2D8C387}"/>
              </a:ext>
            </a:extLst>
          </p:cNvPr>
          <p:cNvSpPr txBox="1"/>
          <p:nvPr/>
        </p:nvSpPr>
        <p:spPr>
          <a:xfrm>
            <a:off x="7438670" y="1535430"/>
            <a:ext cx="1270990" cy="461665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de-DE" sz="1000" dirty="0"/>
              <a:t>NONE</a:t>
            </a:r>
          </a:p>
          <a:p>
            <a:r>
              <a:rPr lang="de-DE" sz="1000" dirty="0"/>
              <a:t>EB (incl. SOS/VOD)</a:t>
            </a:r>
          </a:p>
          <a:p>
            <a:endParaRPr lang="de-DE" sz="10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74870C2-5886-E543-B009-BA993387D6BD}"/>
              </a:ext>
            </a:extLst>
          </p:cNvPr>
          <p:cNvSpPr txBox="1"/>
          <p:nvPr/>
        </p:nvSpPr>
        <p:spPr>
          <a:xfrm>
            <a:off x="4008895" y="4228356"/>
            <a:ext cx="1270990" cy="461665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de-DE" sz="1000" dirty="0"/>
              <a:t>NONE</a:t>
            </a:r>
          </a:p>
          <a:p>
            <a:r>
              <a:rPr lang="de-DE" sz="1000" dirty="0"/>
              <a:t>EB (incl. SOS/VOD)</a:t>
            </a:r>
          </a:p>
          <a:p>
            <a:endParaRPr lang="de-DE" sz="10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6E20C10-1481-014D-8889-5C9040137310}"/>
              </a:ext>
            </a:extLst>
          </p:cNvPr>
          <p:cNvSpPr txBox="1"/>
          <p:nvPr/>
        </p:nvSpPr>
        <p:spPr>
          <a:xfrm>
            <a:off x="7438670" y="4459188"/>
            <a:ext cx="1270990" cy="461665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de-DE" sz="1000" dirty="0"/>
              <a:t>NONE</a:t>
            </a:r>
          </a:p>
          <a:p>
            <a:r>
              <a:rPr lang="de-DE" sz="1000" dirty="0"/>
              <a:t>EB (incl. SOS/VOD)</a:t>
            </a:r>
          </a:p>
          <a:p>
            <a:endParaRPr lang="de-DE" sz="10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3B5D60C-170D-2C46-878B-96279ECCEDDD}"/>
              </a:ext>
            </a:extLst>
          </p:cNvPr>
          <p:cNvSpPr txBox="1"/>
          <p:nvPr/>
        </p:nvSpPr>
        <p:spPr>
          <a:xfrm>
            <a:off x="1981200" y="6400800"/>
            <a:ext cx="651510" cy="307777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de-DE" sz="1000" dirty="0" err="1"/>
              <a:t>No</a:t>
            </a:r>
            <a:r>
              <a:rPr lang="de-DE" sz="1000" dirty="0"/>
              <a:t> EB</a:t>
            </a:r>
          </a:p>
          <a:p>
            <a:r>
              <a:rPr lang="de-DE" sz="1000" dirty="0">
                <a:solidFill>
                  <a:srgbClr val="FF0000"/>
                </a:solidFill>
              </a:rPr>
              <a:t>EB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4254461-9DB1-EC4F-A637-09E8BFA960DB}"/>
              </a:ext>
            </a:extLst>
          </p:cNvPr>
          <p:cNvSpPr txBox="1"/>
          <p:nvPr/>
        </p:nvSpPr>
        <p:spPr>
          <a:xfrm>
            <a:off x="1981200" y="3533338"/>
            <a:ext cx="651510" cy="307777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de-DE" sz="1000" dirty="0" err="1"/>
              <a:t>No</a:t>
            </a:r>
            <a:r>
              <a:rPr lang="de-DE" sz="1000" dirty="0"/>
              <a:t> EB</a:t>
            </a:r>
          </a:p>
          <a:p>
            <a:r>
              <a:rPr lang="de-DE" sz="1000" dirty="0">
                <a:solidFill>
                  <a:srgbClr val="FF0000"/>
                </a:solidFill>
              </a:rPr>
              <a:t>EB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681C727-4ADC-D040-B428-37B57813D48F}"/>
              </a:ext>
            </a:extLst>
          </p:cNvPr>
          <p:cNvSpPr txBox="1"/>
          <p:nvPr/>
        </p:nvSpPr>
        <p:spPr>
          <a:xfrm>
            <a:off x="5638800" y="3484660"/>
            <a:ext cx="651510" cy="307777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de-DE" sz="1000" dirty="0" err="1"/>
              <a:t>No</a:t>
            </a:r>
            <a:r>
              <a:rPr lang="de-DE" sz="1000" dirty="0"/>
              <a:t> EB</a:t>
            </a:r>
          </a:p>
          <a:p>
            <a:r>
              <a:rPr lang="de-DE" sz="1000" dirty="0">
                <a:solidFill>
                  <a:srgbClr val="FF0000"/>
                </a:solidFill>
              </a:rPr>
              <a:t>EB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841C52B-EE9B-8544-9DF2-7B65C4CFCF87}"/>
              </a:ext>
            </a:extLst>
          </p:cNvPr>
          <p:cNvSpPr txBox="1"/>
          <p:nvPr/>
        </p:nvSpPr>
        <p:spPr>
          <a:xfrm>
            <a:off x="5562600" y="6550223"/>
            <a:ext cx="651510" cy="307777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de-DE" sz="1000" dirty="0" err="1"/>
              <a:t>No</a:t>
            </a:r>
            <a:r>
              <a:rPr lang="de-DE" sz="1000" dirty="0"/>
              <a:t> EB</a:t>
            </a:r>
          </a:p>
          <a:p>
            <a:r>
              <a:rPr lang="de-DE" sz="1000" dirty="0">
                <a:solidFill>
                  <a:srgbClr val="FF0000"/>
                </a:solidFill>
              </a:rPr>
              <a:t>EB</a:t>
            </a:r>
          </a:p>
        </p:txBody>
      </p:sp>
    </p:spTree>
    <p:extLst>
      <p:ext uri="{BB962C8B-B14F-4D97-AF65-F5344CB8AC3E}">
        <p14:creationId xmlns:p14="http://schemas.microsoft.com/office/powerpoint/2010/main" val="418702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8"/>
          <p:cNvSpPr>
            <a:spLocks noChangeShapeType="1"/>
          </p:cNvSpPr>
          <p:nvPr/>
        </p:nvSpPr>
        <p:spPr bwMode="auto">
          <a:xfrm>
            <a:off x="1188031" y="4886263"/>
            <a:ext cx="2590800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auto">
          <a:xfrm>
            <a:off x="1188031" y="4886263"/>
            <a:ext cx="0" cy="7620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10"/>
          <p:cNvSpPr>
            <a:spLocks noChangeShapeType="1"/>
          </p:cNvSpPr>
          <p:nvPr/>
        </p:nvSpPr>
        <p:spPr bwMode="auto">
          <a:xfrm>
            <a:off x="1621419" y="4886263"/>
            <a:ext cx="0" cy="7620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1"/>
          <p:cNvSpPr>
            <a:spLocks noChangeShapeType="1"/>
          </p:cNvSpPr>
          <p:nvPr/>
        </p:nvSpPr>
        <p:spPr bwMode="auto">
          <a:xfrm>
            <a:off x="2056394" y="4886263"/>
            <a:ext cx="0" cy="7620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>
            <a:off x="2483431" y="4886263"/>
            <a:ext cx="0" cy="7620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3"/>
          <p:cNvSpPr>
            <a:spLocks noChangeShapeType="1"/>
          </p:cNvSpPr>
          <p:nvPr/>
        </p:nvSpPr>
        <p:spPr bwMode="auto">
          <a:xfrm>
            <a:off x="2916819" y="4886263"/>
            <a:ext cx="0" cy="7620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4"/>
          <p:cNvSpPr>
            <a:spLocks noChangeShapeType="1"/>
          </p:cNvSpPr>
          <p:nvPr/>
        </p:nvSpPr>
        <p:spPr bwMode="auto">
          <a:xfrm>
            <a:off x="3351794" y="4886263"/>
            <a:ext cx="0" cy="7620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15"/>
          <p:cNvSpPr>
            <a:spLocks noChangeShapeType="1"/>
          </p:cNvSpPr>
          <p:nvPr/>
        </p:nvSpPr>
        <p:spPr bwMode="auto">
          <a:xfrm>
            <a:off x="3778831" y="4886263"/>
            <a:ext cx="0" cy="7620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1111831" y="5032313"/>
            <a:ext cx="1524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1545219" y="5032313"/>
            <a:ext cx="1524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1980194" y="5032313"/>
            <a:ext cx="1524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2365956" y="5032313"/>
            <a:ext cx="2349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2799344" y="5032313"/>
            <a:ext cx="2349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3234319" y="5032313"/>
            <a:ext cx="2349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3661356" y="5032313"/>
            <a:ext cx="2349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9" name="Rectangle 48"/>
          <p:cNvSpPr>
            <a:spLocks noChangeArrowheads="1"/>
          </p:cNvSpPr>
          <p:nvPr/>
        </p:nvSpPr>
        <p:spPr bwMode="auto">
          <a:xfrm>
            <a:off x="1561282" y="5301734"/>
            <a:ext cx="18741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200" dirty="0">
                <a:solidFill>
                  <a:srgbClr val="000000"/>
                </a:solidFill>
              </a:rPr>
              <a:t>Time After Day 28 (Months)</a:t>
            </a:r>
            <a:endParaRPr lang="en-US" altLang="en-US" sz="2000" dirty="0"/>
          </a:p>
        </p:txBody>
      </p:sp>
      <p:sp>
        <p:nvSpPr>
          <p:cNvPr id="6160" name="Rectangle 49"/>
          <p:cNvSpPr>
            <a:spLocks noChangeArrowheads="1"/>
          </p:cNvSpPr>
          <p:nvPr/>
        </p:nvSpPr>
        <p:spPr bwMode="auto">
          <a:xfrm rot="16200000">
            <a:off x="-63461" y="3364262"/>
            <a:ext cx="1075552" cy="18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Prediction 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4" name="Line 63"/>
          <p:cNvSpPr>
            <a:spLocks noChangeShapeType="1"/>
          </p:cNvSpPr>
          <p:nvPr/>
        </p:nvSpPr>
        <p:spPr bwMode="auto">
          <a:xfrm flipV="1">
            <a:off x="1039239" y="2158571"/>
            <a:ext cx="0" cy="2602341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5" name="Line 64"/>
          <p:cNvSpPr>
            <a:spLocks noChangeShapeType="1"/>
          </p:cNvSpPr>
          <p:nvPr/>
        </p:nvSpPr>
        <p:spPr bwMode="auto">
          <a:xfrm flipH="1">
            <a:off x="957095" y="4760912"/>
            <a:ext cx="8214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65"/>
          <p:cNvSpPr>
            <a:spLocks noChangeShapeType="1"/>
          </p:cNvSpPr>
          <p:nvPr/>
        </p:nvSpPr>
        <p:spPr bwMode="auto">
          <a:xfrm flipH="1">
            <a:off x="957095" y="4331309"/>
            <a:ext cx="8214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66"/>
          <p:cNvSpPr>
            <a:spLocks noChangeShapeType="1"/>
          </p:cNvSpPr>
          <p:nvPr/>
        </p:nvSpPr>
        <p:spPr bwMode="auto">
          <a:xfrm flipH="1">
            <a:off x="957095" y="3893980"/>
            <a:ext cx="8214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67"/>
          <p:cNvSpPr>
            <a:spLocks noChangeShapeType="1"/>
          </p:cNvSpPr>
          <p:nvPr/>
        </p:nvSpPr>
        <p:spPr bwMode="auto">
          <a:xfrm flipH="1">
            <a:off x="957095" y="3456651"/>
            <a:ext cx="8214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68"/>
          <p:cNvSpPr>
            <a:spLocks noChangeShapeType="1"/>
          </p:cNvSpPr>
          <p:nvPr/>
        </p:nvSpPr>
        <p:spPr bwMode="auto">
          <a:xfrm flipH="1">
            <a:off x="957095" y="3025503"/>
            <a:ext cx="8214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69"/>
          <p:cNvSpPr>
            <a:spLocks noChangeShapeType="1"/>
          </p:cNvSpPr>
          <p:nvPr/>
        </p:nvSpPr>
        <p:spPr bwMode="auto">
          <a:xfrm flipH="1">
            <a:off x="957095" y="2588173"/>
            <a:ext cx="8214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70"/>
          <p:cNvSpPr>
            <a:spLocks noChangeShapeType="1"/>
          </p:cNvSpPr>
          <p:nvPr/>
        </p:nvSpPr>
        <p:spPr bwMode="auto">
          <a:xfrm flipH="1">
            <a:off x="957095" y="2158571"/>
            <a:ext cx="8214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71"/>
          <p:cNvSpPr>
            <a:spLocks noChangeArrowheads="1"/>
          </p:cNvSpPr>
          <p:nvPr/>
        </p:nvSpPr>
        <p:spPr bwMode="auto">
          <a:xfrm rot="16200000">
            <a:off x="628063" y="4668523"/>
            <a:ext cx="355427" cy="18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72"/>
          <p:cNvSpPr>
            <a:spLocks noChangeArrowheads="1"/>
          </p:cNvSpPr>
          <p:nvPr/>
        </p:nvSpPr>
        <p:spPr bwMode="auto">
          <a:xfrm rot="16200000">
            <a:off x="628063" y="4238920"/>
            <a:ext cx="355427" cy="18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0.05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73"/>
          <p:cNvSpPr>
            <a:spLocks noChangeArrowheads="1"/>
          </p:cNvSpPr>
          <p:nvPr/>
        </p:nvSpPr>
        <p:spPr bwMode="auto">
          <a:xfrm rot="16200000">
            <a:off x="628063" y="3801591"/>
            <a:ext cx="355427" cy="18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74"/>
          <p:cNvSpPr>
            <a:spLocks noChangeArrowheads="1"/>
          </p:cNvSpPr>
          <p:nvPr/>
        </p:nvSpPr>
        <p:spPr bwMode="auto">
          <a:xfrm rot="16200000">
            <a:off x="628063" y="3364262"/>
            <a:ext cx="355427" cy="18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0.15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75"/>
          <p:cNvSpPr>
            <a:spLocks noChangeArrowheads="1"/>
          </p:cNvSpPr>
          <p:nvPr/>
        </p:nvSpPr>
        <p:spPr bwMode="auto">
          <a:xfrm rot="16200000">
            <a:off x="628063" y="2933114"/>
            <a:ext cx="355427" cy="18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6"/>
          <p:cNvSpPr>
            <a:spLocks noChangeArrowheads="1"/>
          </p:cNvSpPr>
          <p:nvPr/>
        </p:nvSpPr>
        <p:spPr bwMode="auto">
          <a:xfrm rot="16200000">
            <a:off x="628063" y="2495785"/>
            <a:ext cx="355427" cy="18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0.25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77"/>
          <p:cNvSpPr>
            <a:spLocks noChangeArrowheads="1"/>
          </p:cNvSpPr>
          <p:nvPr/>
        </p:nvSpPr>
        <p:spPr bwMode="auto">
          <a:xfrm rot="16200000">
            <a:off x="628063" y="2066182"/>
            <a:ext cx="355427" cy="18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0.30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Freeform 78"/>
          <p:cNvSpPr>
            <a:spLocks/>
          </p:cNvSpPr>
          <p:nvPr/>
        </p:nvSpPr>
        <p:spPr bwMode="auto">
          <a:xfrm>
            <a:off x="1143000" y="3685360"/>
            <a:ext cx="2635831" cy="1075552"/>
          </a:xfrm>
          <a:custGeom>
            <a:avLst/>
            <a:gdLst>
              <a:gd name="T0" fmla="*/ 3 w 381"/>
              <a:gd name="T1" fmla="*/ 138 h 145"/>
              <a:gd name="T2" fmla="*/ 6 w 381"/>
              <a:gd name="T3" fmla="*/ 136 h 145"/>
              <a:gd name="T4" fmla="*/ 10 w 381"/>
              <a:gd name="T5" fmla="*/ 131 h 145"/>
              <a:gd name="T6" fmla="*/ 13 w 381"/>
              <a:gd name="T7" fmla="*/ 128 h 145"/>
              <a:gd name="T8" fmla="*/ 15 w 381"/>
              <a:gd name="T9" fmla="*/ 126 h 145"/>
              <a:gd name="T10" fmla="*/ 18 w 381"/>
              <a:gd name="T11" fmla="*/ 121 h 145"/>
              <a:gd name="T12" fmla="*/ 22 w 381"/>
              <a:gd name="T13" fmla="*/ 119 h 145"/>
              <a:gd name="T14" fmla="*/ 27 w 381"/>
              <a:gd name="T15" fmla="*/ 117 h 145"/>
              <a:gd name="T16" fmla="*/ 29 w 381"/>
              <a:gd name="T17" fmla="*/ 115 h 145"/>
              <a:gd name="T18" fmla="*/ 32 w 381"/>
              <a:gd name="T19" fmla="*/ 113 h 145"/>
              <a:gd name="T20" fmla="*/ 34 w 381"/>
              <a:gd name="T21" fmla="*/ 107 h 145"/>
              <a:gd name="T22" fmla="*/ 37 w 381"/>
              <a:gd name="T23" fmla="*/ 106 h 145"/>
              <a:gd name="T24" fmla="*/ 39 w 381"/>
              <a:gd name="T25" fmla="*/ 102 h 145"/>
              <a:gd name="T26" fmla="*/ 42 w 381"/>
              <a:gd name="T27" fmla="*/ 96 h 145"/>
              <a:gd name="T28" fmla="*/ 44 w 381"/>
              <a:gd name="T29" fmla="*/ 93 h 145"/>
              <a:gd name="T30" fmla="*/ 49 w 381"/>
              <a:gd name="T31" fmla="*/ 87 h 145"/>
              <a:gd name="T32" fmla="*/ 51 w 381"/>
              <a:gd name="T33" fmla="*/ 80 h 145"/>
              <a:gd name="T34" fmla="*/ 54 w 381"/>
              <a:gd name="T35" fmla="*/ 79 h 145"/>
              <a:gd name="T36" fmla="*/ 58 w 381"/>
              <a:gd name="T37" fmla="*/ 79 h 145"/>
              <a:gd name="T38" fmla="*/ 63 w 381"/>
              <a:gd name="T39" fmla="*/ 78 h 145"/>
              <a:gd name="T40" fmla="*/ 66 w 381"/>
              <a:gd name="T41" fmla="*/ 75 h 145"/>
              <a:gd name="T42" fmla="*/ 71 w 381"/>
              <a:gd name="T43" fmla="*/ 73 h 145"/>
              <a:gd name="T44" fmla="*/ 73 w 381"/>
              <a:gd name="T45" fmla="*/ 70 h 145"/>
              <a:gd name="T46" fmla="*/ 77 w 381"/>
              <a:gd name="T47" fmla="*/ 67 h 145"/>
              <a:gd name="T48" fmla="*/ 80 w 381"/>
              <a:gd name="T49" fmla="*/ 65 h 145"/>
              <a:gd name="T50" fmla="*/ 86 w 381"/>
              <a:gd name="T51" fmla="*/ 60 h 145"/>
              <a:gd name="T52" fmla="*/ 88 w 381"/>
              <a:gd name="T53" fmla="*/ 57 h 145"/>
              <a:gd name="T54" fmla="*/ 92 w 381"/>
              <a:gd name="T55" fmla="*/ 55 h 145"/>
              <a:gd name="T56" fmla="*/ 95 w 381"/>
              <a:gd name="T57" fmla="*/ 54 h 145"/>
              <a:gd name="T58" fmla="*/ 101 w 381"/>
              <a:gd name="T59" fmla="*/ 50 h 145"/>
              <a:gd name="T60" fmla="*/ 103 w 381"/>
              <a:gd name="T61" fmla="*/ 46 h 145"/>
              <a:gd name="T62" fmla="*/ 110 w 381"/>
              <a:gd name="T63" fmla="*/ 44 h 145"/>
              <a:gd name="T64" fmla="*/ 111 w 381"/>
              <a:gd name="T65" fmla="*/ 41 h 145"/>
              <a:gd name="T66" fmla="*/ 117 w 381"/>
              <a:gd name="T67" fmla="*/ 37 h 145"/>
              <a:gd name="T68" fmla="*/ 122 w 381"/>
              <a:gd name="T69" fmla="*/ 35 h 145"/>
              <a:gd name="T70" fmla="*/ 129 w 381"/>
              <a:gd name="T71" fmla="*/ 33 h 145"/>
              <a:gd name="T72" fmla="*/ 133 w 381"/>
              <a:gd name="T73" fmla="*/ 29 h 145"/>
              <a:gd name="T74" fmla="*/ 137 w 381"/>
              <a:gd name="T75" fmla="*/ 28 h 145"/>
              <a:gd name="T76" fmla="*/ 140 w 381"/>
              <a:gd name="T77" fmla="*/ 26 h 145"/>
              <a:gd name="T78" fmla="*/ 149 w 381"/>
              <a:gd name="T79" fmla="*/ 24 h 145"/>
              <a:gd name="T80" fmla="*/ 154 w 381"/>
              <a:gd name="T81" fmla="*/ 20 h 145"/>
              <a:gd name="T82" fmla="*/ 162 w 381"/>
              <a:gd name="T83" fmla="*/ 20 h 145"/>
              <a:gd name="T84" fmla="*/ 171 w 381"/>
              <a:gd name="T85" fmla="*/ 17 h 145"/>
              <a:gd name="T86" fmla="*/ 190 w 381"/>
              <a:gd name="T87" fmla="*/ 17 h 145"/>
              <a:gd name="T88" fmla="*/ 196 w 381"/>
              <a:gd name="T89" fmla="*/ 15 h 145"/>
              <a:gd name="T90" fmla="*/ 206 w 381"/>
              <a:gd name="T91" fmla="*/ 14 h 145"/>
              <a:gd name="T92" fmla="*/ 210 w 381"/>
              <a:gd name="T93" fmla="*/ 12 h 145"/>
              <a:gd name="T94" fmla="*/ 217 w 381"/>
              <a:gd name="T95" fmla="*/ 12 h 145"/>
              <a:gd name="T96" fmla="*/ 224 w 381"/>
              <a:gd name="T97" fmla="*/ 13 h 145"/>
              <a:gd name="T98" fmla="*/ 236 w 381"/>
              <a:gd name="T99" fmla="*/ 12 h 145"/>
              <a:gd name="T100" fmla="*/ 243 w 381"/>
              <a:gd name="T101" fmla="*/ 7 h 145"/>
              <a:gd name="T102" fmla="*/ 256 w 381"/>
              <a:gd name="T103" fmla="*/ 7 h 145"/>
              <a:gd name="T104" fmla="*/ 263 w 381"/>
              <a:gd name="T105" fmla="*/ 5 h 145"/>
              <a:gd name="T106" fmla="*/ 276 w 381"/>
              <a:gd name="T107" fmla="*/ 5 h 145"/>
              <a:gd name="T108" fmla="*/ 285 w 381"/>
              <a:gd name="T109" fmla="*/ 3 h 145"/>
              <a:gd name="T110" fmla="*/ 295 w 381"/>
              <a:gd name="T111" fmla="*/ 2 h 145"/>
              <a:gd name="T112" fmla="*/ 302 w 381"/>
              <a:gd name="T113" fmla="*/ 2 h 145"/>
              <a:gd name="T114" fmla="*/ 309 w 381"/>
              <a:gd name="T115" fmla="*/ 1 h 145"/>
              <a:gd name="T116" fmla="*/ 313 w 381"/>
              <a:gd name="T117" fmla="*/ 1 h 145"/>
              <a:gd name="T118" fmla="*/ 333 w 381"/>
              <a:gd name="T119" fmla="*/ 1 h 145"/>
              <a:gd name="T120" fmla="*/ 345 w 381"/>
              <a:gd name="T121" fmla="*/ 1 h 145"/>
              <a:gd name="T122" fmla="*/ 361 w 381"/>
              <a:gd name="T123" fmla="*/ 1 h 145"/>
              <a:gd name="T124" fmla="*/ 378 w 381"/>
              <a:gd name="T12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1" h="145">
                <a:moveTo>
                  <a:pt x="0" y="145"/>
                </a:moveTo>
                <a:lnTo>
                  <a:pt x="0" y="145"/>
                </a:lnTo>
                <a:lnTo>
                  <a:pt x="0" y="141"/>
                </a:lnTo>
                <a:lnTo>
                  <a:pt x="1" y="141"/>
                </a:lnTo>
                <a:lnTo>
                  <a:pt x="1" y="140"/>
                </a:lnTo>
                <a:lnTo>
                  <a:pt x="3" y="140"/>
                </a:lnTo>
                <a:lnTo>
                  <a:pt x="3" y="140"/>
                </a:lnTo>
                <a:lnTo>
                  <a:pt x="3" y="140"/>
                </a:lnTo>
                <a:lnTo>
                  <a:pt x="3" y="138"/>
                </a:lnTo>
                <a:lnTo>
                  <a:pt x="4" y="138"/>
                </a:lnTo>
                <a:lnTo>
                  <a:pt x="4" y="138"/>
                </a:lnTo>
                <a:lnTo>
                  <a:pt x="4" y="138"/>
                </a:lnTo>
                <a:lnTo>
                  <a:pt x="4" y="136"/>
                </a:lnTo>
                <a:lnTo>
                  <a:pt x="5" y="136"/>
                </a:lnTo>
                <a:lnTo>
                  <a:pt x="5" y="136"/>
                </a:lnTo>
                <a:lnTo>
                  <a:pt x="5" y="136"/>
                </a:lnTo>
                <a:lnTo>
                  <a:pt x="5" y="136"/>
                </a:lnTo>
                <a:lnTo>
                  <a:pt x="6" y="136"/>
                </a:lnTo>
                <a:lnTo>
                  <a:pt x="6" y="135"/>
                </a:lnTo>
                <a:lnTo>
                  <a:pt x="6" y="135"/>
                </a:lnTo>
                <a:lnTo>
                  <a:pt x="6" y="135"/>
                </a:lnTo>
                <a:lnTo>
                  <a:pt x="7" y="135"/>
                </a:lnTo>
                <a:lnTo>
                  <a:pt x="7" y="133"/>
                </a:lnTo>
                <a:lnTo>
                  <a:pt x="9" y="133"/>
                </a:lnTo>
                <a:lnTo>
                  <a:pt x="9" y="132"/>
                </a:lnTo>
                <a:lnTo>
                  <a:pt x="10" y="132"/>
                </a:lnTo>
                <a:lnTo>
                  <a:pt x="10" y="131"/>
                </a:lnTo>
                <a:lnTo>
                  <a:pt x="10" y="131"/>
                </a:lnTo>
                <a:lnTo>
                  <a:pt x="10" y="131"/>
                </a:lnTo>
                <a:lnTo>
                  <a:pt x="11" y="131"/>
                </a:lnTo>
                <a:lnTo>
                  <a:pt x="11" y="131"/>
                </a:lnTo>
                <a:lnTo>
                  <a:pt x="12" y="131"/>
                </a:lnTo>
                <a:lnTo>
                  <a:pt x="12" y="129"/>
                </a:lnTo>
                <a:lnTo>
                  <a:pt x="12" y="129"/>
                </a:lnTo>
                <a:lnTo>
                  <a:pt x="12" y="128"/>
                </a:lnTo>
                <a:lnTo>
                  <a:pt x="13" y="128"/>
                </a:lnTo>
                <a:lnTo>
                  <a:pt x="13" y="127"/>
                </a:lnTo>
                <a:lnTo>
                  <a:pt x="13" y="127"/>
                </a:lnTo>
                <a:lnTo>
                  <a:pt x="13" y="127"/>
                </a:lnTo>
                <a:lnTo>
                  <a:pt x="14" y="127"/>
                </a:lnTo>
                <a:lnTo>
                  <a:pt x="14" y="127"/>
                </a:lnTo>
                <a:lnTo>
                  <a:pt x="15" y="127"/>
                </a:lnTo>
                <a:lnTo>
                  <a:pt x="15" y="127"/>
                </a:lnTo>
                <a:lnTo>
                  <a:pt x="15" y="127"/>
                </a:lnTo>
                <a:lnTo>
                  <a:pt x="15" y="126"/>
                </a:lnTo>
                <a:lnTo>
                  <a:pt x="16" y="126"/>
                </a:lnTo>
                <a:lnTo>
                  <a:pt x="16" y="124"/>
                </a:lnTo>
                <a:lnTo>
                  <a:pt x="16" y="124"/>
                </a:lnTo>
                <a:lnTo>
                  <a:pt x="16" y="123"/>
                </a:lnTo>
                <a:lnTo>
                  <a:pt x="17" y="123"/>
                </a:lnTo>
                <a:lnTo>
                  <a:pt x="17" y="122"/>
                </a:lnTo>
                <a:lnTo>
                  <a:pt x="18" y="122"/>
                </a:lnTo>
                <a:lnTo>
                  <a:pt x="18" y="121"/>
                </a:lnTo>
                <a:lnTo>
                  <a:pt x="18" y="121"/>
                </a:lnTo>
                <a:lnTo>
                  <a:pt x="18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21" y="119"/>
                </a:lnTo>
                <a:lnTo>
                  <a:pt x="21" y="119"/>
                </a:lnTo>
                <a:lnTo>
                  <a:pt x="22" y="119"/>
                </a:lnTo>
                <a:lnTo>
                  <a:pt x="22" y="119"/>
                </a:lnTo>
                <a:lnTo>
                  <a:pt x="22" y="119"/>
                </a:lnTo>
                <a:lnTo>
                  <a:pt x="22" y="118"/>
                </a:lnTo>
                <a:lnTo>
                  <a:pt x="24" y="118"/>
                </a:lnTo>
                <a:lnTo>
                  <a:pt x="24" y="118"/>
                </a:lnTo>
                <a:lnTo>
                  <a:pt x="25" y="118"/>
                </a:lnTo>
                <a:lnTo>
                  <a:pt x="25" y="118"/>
                </a:lnTo>
                <a:lnTo>
                  <a:pt x="26" y="118"/>
                </a:lnTo>
                <a:lnTo>
                  <a:pt x="26" y="117"/>
                </a:lnTo>
                <a:lnTo>
                  <a:pt x="27" y="117"/>
                </a:lnTo>
                <a:lnTo>
                  <a:pt x="27" y="117"/>
                </a:lnTo>
                <a:lnTo>
                  <a:pt x="27" y="117"/>
                </a:lnTo>
                <a:lnTo>
                  <a:pt x="27" y="116"/>
                </a:lnTo>
                <a:lnTo>
                  <a:pt x="28" y="116"/>
                </a:lnTo>
                <a:lnTo>
                  <a:pt x="28" y="116"/>
                </a:lnTo>
                <a:lnTo>
                  <a:pt x="28" y="116"/>
                </a:lnTo>
                <a:lnTo>
                  <a:pt x="28" y="115"/>
                </a:lnTo>
                <a:lnTo>
                  <a:pt x="29" y="115"/>
                </a:lnTo>
                <a:lnTo>
                  <a:pt x="29" y="115"/>
                </a:lnTo>
                <a:lnTo>
                  <a:pt x="29" y="115"/>
                </a:lnTo>
                <a:lnTo>
                  <a:pt x="29" y="115"/>
                </a:lnTo>
                <a:lnTo>
                  <a:pt x="30" y="115"/>
                </a:lnTo>
                <a:lnTo>
                  <a:pt x="30" y="113"/>
                </a:lnTo>
                <a:lnTo>
                  <a:pt x="30" y="113"/>
                </a:lnTo>
                <a:lnTo>
                  <a:pt x="30" y="113"/>
                </a:lnTo>
                <a:lnTo>
                  <a:pt x="31" y="113"/>
                </a:lnTo>
                <a:lnTo>
                  <a:pt x="31" y="113"/>
                </a:lnTo>
                <a:lnTo>
                  <a:pt x="32" y="113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3" y="111"/>
                </a:lnTo>
                <a:lnTo>
                  <a:pt x="33" y="110"/>
                </a:lnTo>
                <a:lnTo>
                  <a:pt x="33" y="110"/>
                </a:lnTo>
                <a:lnTo>
                  <a:pt x="33" y="110"/>
                </a:lnTo>
                <a:lnTo>
                  <a:pt x="34" y="110"/>
                </a:lnTo>
                <a:lnTo>
                  <a:pt x="34" y="107"/>
                </a:lnTo>
                <a:lnTo>
                  <a:pt x="35" y="107"/>
                </a:lnTo>
                <a:lnTo>
                  <a:pt x="35" y="106"/>
                </a:lnTo>
                <a:lnTo>
                  <a:pt x="35" y="106"/>
                </a:lnTo>
                <a:lnTo>
                  <a:pt x="35" y="106"/>
                </a:lnTo>
                <a:lnTo>
                  <a:pt x="35" y="106"/>
                </a:lnTo>
                <a:lnTo>
                  <a:pt x="35" y="106"/>
                </a:lnTo>
                <a:lnTo>
                  <a:pt x="36" y="106"/>
                </a:lnTo>
                <a:lnTo>
                  <a:pt x="36" y="106"/>
                </a:lnTo>
                <a:lnTo>
                  <a:pt x="37" y="106"/>
                </a:lnTo>
                <a:lnTo>
                  <a:pt x="37" y="104"/>
                </a:lnTo>
                <a:lnTo>
                  <a:pt x="37" y="104"/>
                </a:lnTo>
                <a:lnTo>
                  <a:pt x="37" y="104"/>
                </a:lnTo>
                <a:lnTo>
                  <a:pt x="38" y="104"/>
                </a:lnTo>
                <a:lnTo>
                  <a:pt x="38" y="103"/>
                </a:lnTo>
                <a:lnTo>
                  <a:pt x="39" y="103"/>
                </a:lnTo>
                <a:lnTo>
                  <a:pt x="39" y="102"/>
                </a:lnTo>
                <a:lnTo>
                  <a:pt x="39" y="102"/>
                </a:lnTo>
                <a:lnTo>
                  <a:pt x="39" y="102"/>
                </a:lnTo>
                <a:lnTo>
                  <a:pt x="40" y="102"/>
                </a:lnTo>
                <a:lnTo>
                  <a:pt x="40" y="100"/>
                </a:lnTo>
                <a:lnTo>
                  <a:pt x="40" y="100"/>
                </a:lnTo>
                <a:lnTo>
                  <a:pt x="40" y="99"/>
                </a:lnTo>
                <a:lnTo>
                  <a:pt x="41" y="99"/>
                </a:lnTo>
                <a:lnTo>
                  <a:pt x="41" y="97"/>
                </a:lnTo>
                <a:lnTo>
                  <a:pt x="41" y="97"/>
                </a:lnTo>
                <a:lnTo>
                  <a:pt x="41" y="96"/>
                </a:lnTo>
                <a:lnTo>
                  <a:pt x="42" y="96"/>
                </a:lnTo>
                <a:lnTo>
                  <a:pt x="42" y="96"/>
                </a:lnTo>
                <a:lnTo>
                  <a:pt x="42" y="96"/>
                </a:lnTo>
                <a:lnTo>
                  <a:pt x="42" y="96"/>
                </a:lnTo>
                <a:lnTo>
                  <a:pt x="42" y="96"/>
                </a:lnTo>
                <a:lnTo>
                  <a:pt x="42" y="95"/>
                </a:lnTo>
                <a:lnTo>
                  <a:pt x="43" y="95"/>
                </a:lnTo>
                <a:lnTo>
                  <a:pt x="43" y="95"/>
                </a:lnTo>
                <a:lnTo>
                  <a:pt x="44" y="95"/>
                </a:lnTo>
                <a:lnTo>
                  <a:pt x="44" y="93"/>
                </a:lnTo>
                <a:lnTo>
                  <a:pt x="45" y="93"/>
                </a:lnTo>
                <a:lnTo>
                  <a:pt x="45" y="92"/>
                </a:lnTo>
                <a:lnTo>
                  <a:pt x="46" y="92"/>
                </a:lnTo>
                <a:lnTo>
                  <a:pt x="46" y="90"/>
                </a:lnTo>
                <a:lnTo>
                  <a:pt x="48" y="90"/>
                </a:lnTo>
                <a:lnTo>
                  <a:pt x="48" y="88"/>
                </a:lnTo>
                <a:lnTo>
                  <a:pt x="49" y="88"/>
                </a:lnTo>
                <a:lnTo>
                  <a:pt x="49" y="87"/>
                </a:lnTo>
                <a:lnTo>
                  <a:pt x="49" y="87"/>
                </a:lnTo>
                <a:lnTo>
                  <a:pt x="49" y="86"/>
                </a:lnTo>
                <a:lnTo>
                  <a:pt x="50" y="86"/>
                </a:lnTo>
                <a:lnTo>
                  <a:pt x="50" y="85"/>
                </a:lnTo>
                <a:lnTo>
                  <a:pt x="50" y="85"/>
                </a:lnTo>
                <a:lnTo>
                  <a:pt x="50" y="83"/>
                </a:lnTo>
                <a:lnTo>
                  <a:pt x="51" y="83"/>
                </a:lnTo>
                <a:lnTo>
                  <a:pt x="51" y="82"/>
                </a:lnTo>
                <a:lnTo>
                  <a:pt x="51" y="82"/>
                </a:lnTo>
                <a:lnTo>
                  <a:pt x="51" y="80"/>
                </a:lnTo>
                <a:lnTo>
                  <a:pt x="52" y="80"/>
                </a:lnTo>
                <a:lnTo>
                  <a:pt x="52" y="80"/>
                </a:lnTo>
                <a:lnTo>
                  <a:pt x="53" y="80"/>
                </a:lnTo>
                <a:lnTo>
                  <a:pt x="53" y="80"/>
                </a:lnTo>
                <a:lnTo>
                  <a:pt x="53" y="80"/>
                </a:lnTo>
                <a:lnTo>
                  <a:pt x="53" y="80"/>
                </a:lnTo>
                <a:lnTo>
                  <a:pt x="54" y="80"/>
                </a:lnTo>
                <a:lnTo>
                  <a:pt x="54" y="79"/>
                </a:lnTo>
                <a:lnTo>
                  <a:pt x="54" y="79"/>
                </a:lnTo>
                <a:lnTo>
                  <a:pt x="54" y="79"/>
                </a:lnTo>
                <a:lnTo>
                  <a:pt x="55" y="79"/>
                </a:lnTo>
                <a:lnTo>
                  <a:pt x="55" y="79"/>
                </a:lnTo>
                <a:lnTo>
                  <a:pt x="56" y="79"/>
                </a:lnTo>
                <a:lnTo>
                  <a:pt x="56" y="79"/>
                </a:lnTo>
                <a:lnTo>
                  <a:pt x="57" y="79"/>
                </a:lnTo>
                <a:lnTo>
                  <a:pt x="57" y="79"/>
                </a:lnTo>
                <a:lnTo>
                  <a:pt x="58" y="79"/>
                </a:lnTo>
                <a:lnTo>
                  <a:pt x="58" y="79"/>
                </a:lnTo>
                <a:lnTo>
                  <a:pt x="60" y="79"/>
                </a:lnTo>
                <a:lnTo>
                  <a:pt x="60" y="78"/>
                </a:lnTo>
                <a:lnTo>
                  <a:pt x="61" y="78"/>
                </a:lnTo>
                <a:lnTo>
                  <a:pt x="61" y="78"/>
                </a:lnTo>
                <a:lnTo>
                  <a:pt x="62" y="78"/>
                </a:lnTo>
                <a:lnTo>
                  <a:pt x="62" y="78"/>
                </a:lnTo>
                <a:lnTo>
                  <a:pt x="63" y="78"/>
                </a:lnTo>
                <a:lnTo>
                  <a:pt x="63" y="78"/>
                </a:lnTo>
                <a:lnTo>
                  <a:pt x="63" y="78"/>
                </a:lnTo>
                <a:lnTo>
                  <a:pt x="63" y="76"/>
                </a:lnTo>
                <a:lnTo>
                  <a:pt x="64" y="76"/>
                </a:lnTo>
                <a:lnTo>
                  <a:pt x="64" y="75"/>
                </a:lnTo>
                <a:lnTo>
                  <a:pt x="65" y="75"/>
                </a:lnTo>
                <a:lnTo>
                  <a:pt x="65" y="75"/>
                </a:lnTo>
                <a:lnTo>
                  <a:pt x="65" y="75"/>
                </a:lnTo>
                <a:lnTo>
                  <a:pt x="65" y="75"/>
                </a:lnTo>
                <a:lnTo>
                  <a:pt x="66" y="75"/>
                </a:lnTo>
                <a:lnTo>
                  <a:pt x="66" y="75"/>
                </a:lnTo>
                <a:lnTo>
                  <a:pt x="67" y="75"/>
                </a:lnTo>
                <a:lnTo>
                  <a:pt x="67" y="75"/>
                </a:lnTo>
                <a:lnTo>
                  <a:pt x="67" y="75"/>
                </a:lnTo>
                <a:lnTo>
                  <a:pt x="67" y="75"/>
                </a:lnTo>
                <a:lnTo>
                  <a:pt x="70" y="75"/>
                </a:lnTo>
                <a:lnTo>
                  <a:pt x="70" y="74"/>
                </a:lnTo>
                <a:lnTo>
                  <a:pt x="70" y="74"/>
                </a:lnTo>
                <a:lnTo>
                  <a:pt x="70" y="73"/>
                </a:lnTo>
                <a:lnTo>
                  <a:pt x="71" y="73"/>
                </a:lnTo>
                <a:lnTo>
                  <a:pt x="71" y="71"/>
                </a:lnTo>
                <a:lnTo>
                  <a:pt x="72" y="71"/>
                </a:lnTo>
                <a:lnTo>
                  <a:pt x="72" y="71"/>
                </a:lnTo>
                <a:lnTo>
                  <a:pt x="72" y="71"/>
                </a:lnTo>
                <a:lnTo>
                  <a:pt x="72" y="71"/>
                </a:lnTo>
                <a:lnTo>
                  <a:pt x="73" y="71"/>
                </a:lnTo>
                <a:lnTo>
                  <a:pt x="73" y="71"/>
                </a:lnTo>
                <a:lnTo>
                  <a:pt x="73" y="71"/>
                </a:lnTo>
                <a:lnTo>
                  <a:pt x="73" y="70"/>
                </a:lnTo>
                <a:lnTo>
                  <a:pt x="74" y="70"/>
                </a:lnTo>
                <a:lnTo>
                  <a:pt x="74" y="69"/>
                </a:lnTo>
                <a:lnTo>
                  <a:pt x="75" y="69"/>
                </a:lnTo>
                <a:lnTo>
                  <a:pt x="75" y="67"/>
                </a:lnTo>
                <a:lnTo>
                  <a:pt x="76" y="67"/>
                </a:lnTo>
                <a:lnTo>
                  <a:pt x="76" y="67"/>
                </a:lnTo>
                <a:lnTo>
                  <a:pt x="76" y="67"/>
                </a:lnTo>
                <a:lnTo>
                  <a:pt x="76" y="67"/>
                </a:lnTo>
                <a:lnTo>
                  <a:pt x="77" y="67"/>
                </a:lnTo>
                <a:lnTo>
                  <a:pt x="77" y="66"/>
                </a:lnTo>
                <a:lnTo>
                  <a:pt x="78" y="66"/>
                </a:lnTo>
                <a:lnTo>
                  <a:pt x="78" y="66"/>
                </a:lnTo>
                <a:lnTo>
                  <a:pt x="79" y="66"/>
                </a:lnTo>
                <a:lnTo>
                  <a:pt x="79" y="66"/>
                </a:lnTo>
                <a:lnTo>
                  <a:pt x="80" y="66"/>
                </a:lnTo>
                <a:lnTo>
                  <a:pt x="80" y="65"/>
                </a:lnTo>
                <a:lnTo>
                  <a:pt x="80" y="65"/>
                </a:lnTo>
                <a:lnTo>
                  <a:pt x="80" y="65"/>
                </a:lnTo>
                <a:lnTo>
                  <a:pt x="81" y="65"/>
                </a:lnTo>
                <a:lnTo>
                  <a:pt x="81" y="63"/>
                </a:lnTo>
                <a:lnTo>
                  <a:pt x="82" y="63"/>
                </a:lnTo>
                <a:lnTo>
                  <a:pt x="82" y="62"/>
                </a:lnTo>
                <a:lnTo>
                  <a:pt x="83" y="62"/>
                </a:lnTo>
                <a:lnTo>
                  <a:pt x="83" y="61"/>
                </a:lnTo>
                <a:lnTo>
                  <a:pt x="83" y="61"/>
                </a:lnTo>
                <a:lnTo>
                  <a:pt x="83" y="60"/>
                </a:lnTo>
                <a:lnTo>
                  <a:pt x="86" y="60"/>
                </a:lnTo>
                <a:lnTo>
                  <a:pt x="86" y="59"/>
                </a:lnTo>
                <a:lnTo>
                  <a:pt x="87" y="59"/>
                </a:lnTo>
                <a:lnTo>
                  <a:pt x="87" y="57"/>
                </a:lnTo>
                <a:lnTo>
                  <a:pt x="87" y="57"/>
                </a:lnTo>
                <a:lnTo>
                  <a:pt x="87" y="57"/>
                </a:lnTo>
                <a:lnTo>
                  <a:pt x="88" y="57"/>
                </a:lnTo>
                <a:lnTo>
                  <a:pt x="88" y="57"/>
                </a:lnTo>
                <a:lnTo>
                  <a:pt x="88" y="57"/>
                </a:lnTo>
                <a:lnTo>
                  <a:pt x="88" y="57"/>
                </a:lnTo>
                <a:lnTo>
                  <a:pt x="89" y="57"/>
                </a:lnTo>
                <a:lnTo>
                  <a:pt x="89" y="56"/>
                </a:lnTo>
                <a:lnTo>
                  <a:pt x="90" y="56"/>
                </a:lnTo>
                <a:lnTo>
                  <a:pt x="90" y="56"/>
                </a:lnTo>
                <a:lnTo>
                  <a:pt x="90" y="56"/>
                </a:lnTo>
                <a:lnTo>
                  <a:pt x="90" y="55"/>
                </a:lnTo>
                <a:lnTo>
                  <a:pt x="91" y="55"/>
                </a:lnTo>
                <a:lnTo>
                  <a:pt x="91" y="55"/>
                </a:lnTo>
                <a:lnTo>
                  <a:pt x="92" y="55"/>
                </a:lnTo>
                <a:lnTo>
                  <a:pt x="92" y="54"/>
                </a:lnTo>
                <a:lnTo>
                  <a:pt x="93" y="54"/>
                </a:lnTo>
                <a:lnTo>
                  <a:pt x="93" y="54"/>
                </a:lnTo>
                <a:lnTo>
                  <a:pt x="94" y="54"/>
                </a:lnTo>
                <a:lnTo>
                  <a:pt x="94" y="54"/>
                </a:lnTo>
                <a:lnTo>
                  <a:pt x="95" y="54"/>
                </a:lnTo>
                <a:lnTo>
                  <a:pt x="95" y="54"/>
                </a:lnTo>
                <a:lnTo>
                  <a:pt x="95" y="54"/>
                </a:lnTo>
                <a:lnTo>
                  <a:pt x="95" y="54"/>
                </a:lnTo>
                <a:lnTo>
                  <a:pt x="97" y="54"/>
                </a:lnTo>
                <a:lnTo>
                  <a:pt x="97" y="54"/>
                </a:lnTo>
                <a:lnTo>
                  <a:pt x="97" y="54"/>
                </a:lnTo>
                <a:lnTo>
                  <a:pt x="97" y="53"/>
                </a:lnTo>
                <a:lnTo>
                  <a:pt x="99" y="53"/>
                </a:lnTo>
                <a:lnTo>
                  <a:pt x="99" y="52"/>
                </a:lnTo>
                <a:lnTo>
                  <a:pt x="100" y="52"/>
                </a:lnTo>
                <a:lnTo>
                  <a:pt x="100" y="50"/>
                </a:lnTo>
                <a:lnTo>
                  <a:pt x="101" y="50"/>
                </a:lnTo>
                <a:lnTo>
                  <a:pt x="101" y="50"/>
                </a:lnTo>
                <a:lnTo>
                  <a:pt x="101" y="50"/>
                </a:lnTo>
                <a:lnTo>
                  <a:pt x="101" y="49"/>
                </a:lnTo>
                <a:lnTo>
                  <a:pt x="102" y="49"/>
                </a:lnTo>
                <a:lnTo>
                  <a:pt x="102" y="47"/>
                </a:lnTo>
                <a:lnTo>
                  <a:pt x="103" y="47"/>
                </a:lnTo>
                <a:lnTo>
                  <a:pt x="103" y="48"/>
                </a:lnTo>
                <a:lnTo>
                  <a:pt x="103" y="48"/>
                </a:lnTo>
                <a:lnTo>
                  <a:pt x="103" y="46"/>
                </a:lnTo>
                <a:lnTo>
                  <a:pt x="103" y="46"/>
                </a:lnTo>
                <a:lnTo>
                  <a:pt x="103" y="46"/>
                </a:lnTo>
                <a:lnTo>
                  <a:pt x="104" y="46"/>
                </a:lnTo>
                <a:lnTo>
                  <a:pt x="104" y="46"/>
                </a:lnTo>
                <a:lnTo>
                  <a:pt x="106" y="46"/>
                </a:lnTo>
                <a:lnTo>
                  <a:pt x="106" y="45"/>
                </a:lnTo>
                <a:lnTo>
                  <a:pt x="108" y="45"/>
                </a:lnTo>
                <a:lnTo>
                  <a:pt x="108" y="44"/>
                </a:lnTo>
                <a:lnTo>
                  <a:pt x="110" y="44"/>
                </a:lnTo>
                <a:lnTo>
                  <a:pt x="110" y="44"/>
                </a:lnTo>
                <a:lnTo>
                  <a:pt x="110" y="44"/>
                </a:lnTo>
                <a:lnTo>
                  <a:pt x="110" y="43"/>
                </a:lnTo>
                <a:lnTo>
                  <a:pt x="110" y="43"/>
                </a:lnTo>
                <a:lnTo>
                  <a:pt x="110" y="41"/>
                </a:lnTo>
                <a:lnTo>
                  <a:pt x="111" y="41"/>
                </a:lnTo>
                <a:lnTo>
                  <a:pt x="111" y="41"/>
                </a:lnTo>
                <a:lnTo>
                  <a:pt x="111" y="41"/>
                </a:lnTo>
                <a:lnTo>
                  <a:pt x="111" y="41"/>
                </a:lnTo>
                <a:lnTo>
                  <a:pt x="112" y="41"/>
                </a:lnTo>
                <a:lnTo>
                  <a:pt x="112" y="40"/>
                </a:lnTo>
                <a:lnTo>
                  <a:pt x="115" y="40"/>
                </a:lnTo>
                <a:lnTo>
                  <a:pt x="115" y="40"/>
                </a:lnTo>
                <a:lnTo>
                  <a:pt x="115" y="40"/>
                </a:lnTo>
                <a:lnTo>
                  <a:pt x="115" y="37"/>
                </a:lnTo>
                <a:lnTo>
                  <a:pt x="116" y="37"/>
                </a:lnTo>
                <a:lnTo>
                  <a:pt x="116" y="37"/>
                </a:lnTo>
                <a:lnTo>
                  <a:pt x="117" y="37"/>
                </a:lnTo>
                <a:lnTo>
                  <a:pt x="117" y="37"/>
                </a:lnTo>
                <a:lnTo>
                  <a:pt x="118" y="37"/>
                </a:lnTo>
                <a:lnTo>
                  <a:pt x="118" y="37"/>
                </a:lnTo>
                <a:lnTo>
                  <a:pt x="121" y="37"/>
                </a:lnTo>
                <a:lnTo>
                  <a:pt x="121" y="37"/>
                </a:lnTo>
                <a:lnTo>
                  <a:pt x="122" y="37"/>
                </a:lnTo>
                <a:lnTo>
                  <a:pt x="122" y="37"/>
                </a:lnTo>
                <a:lnTo>
                  <a:pt x="122" y="37"/>
                </a:lnTo>
                <a:lnTo>
                  <a:pt x="122" y="35"/>
                </a:lnTo>
                <a:lnTo>
                  <a:pt x="124" y="35"/>
                </a:lnTo>
                <a:lnTo>
                  <a:pt x="124" y="34"/>
                </a:lnTo>
                <a:lnTo>
                  <a:pt x="124" y="34"/>
                </a:lnTo>
                <a:lnTo>
                  <a:pt x="124" y="34"/>
                </a:lnTo>
                <a:lnTo>
                  <a:pt x="127" y="34"/>
                </a:lnTo>
                <a:lnTo>
                  <a:pt x="127" y="33"/>
                </a:lnTo>
                <a:lnTo>
                  <a:pt x="129" y="33"/>
                </a:lnTo>
                <a:lnTo>
                  <a:pt x="129" y="33"/>
                </a:lnTo>
                <a:lnTo>
                  <a:pt x="129" y="33"/>
                </a:lnTo>
                <a:lnTo>
                  <a:pt x="129" y="31"/>
                </a:lnTo>
                <a:lnTo>
                  <a:pt x="131" y="31"/>
                </a:lnTo>
                <a:lnTo>
                  <a:pt x="131" y="31"/>
                </a:lnTo>
                <a:lnTo>
                  <a:pt x="133" y="31"/>
                </a:lnTo>
                <a:lnTo>
                  <a:pt x="133" y="29"/>
                </a:lnTo>
                <a:lnTo>
                  <a:pt x="133" y="29"/>
                </a:lnTo>
                <a:lnTo>
                  <a:pt x="133" y="29"/>
                </a:lnTo>
                <a:lnTo>
                  <a:pt x="133" y="29"/>
                </a:lnTo>
                <a:lnTo>
                  <a:pt x="133" y="29"/>
                </a:lnTo>
                <a:lnTo>
                  <a:pt x="134" y="29"/>
                </a:lnTo>
                <a:lnTo>
                  <a:pt x="134" y="29"/>
                </a:lnTo>
                <a:lnTo>
                  <a:pt x="135" y="29"/>
                </a:lnTo>
                <a:lnTo>
                  <a:pt x="135" y="29"/>
                </a:lnTo>
                <a:lnTo>
                  <a:pt x="135" y="29"/>
                </a:lnTo>
                <a:lnTo>
                  <a:pt x="135" y="28"/>
                </a:lnTo>
                <a:lnTo>
                  <a:pt x="136" y="28"/>
                </a:lnTo>
                <a:lnTo>
                  <a:pt x="136" y="28"/>
                </a:lnTo>
                <a:lnTo>
                  <a:pt x="137" y="28"/>
                </a:lnTo>
                <a:lnTo>
                  <a:pt x="137" y="28"/>
                </a:lnTo>
                <a:lnTo>
                  <a:pt x="138" y="28"/>
                </a:lnTo>
                <a:lnTo>
                  <a:pt x="138" y="28"/>
                </a:lnTo>
                <a:lnTo>
                  <a:pt x="139" y="28"/>
                </a:lnTo>
                <a:lnTo>
                  <a:pt x="139" y="26"/>
                </a:lnTo>
                <a:lnTo>
                  <a:pt x="140" y="26"/>
                </a:lnTo>
                <a:lnTo>
                  <a:pt x="140" y="26"/>
                </a:lnTo>
                <a:lnTo>
                  <a:pt x="140" y="26"/>
                </a:lnTo>
                <a:lnTo>
                  <a:pt x="140" y="26"/>
                </a:lnTo>
                <a:lnTo>
                  <a:pt x="140" y="26"/>
                </a:lnTo>
                <a:lnTo>
                  <a:pt x="140" y="26"/>
                </a:lnTo>
                <a:lnTo>
                  <a:pt x="144" y="26"/>
                </a:lnTo>
                <a:lnTo>
                  <a:pt x="144" y="26"/>
                </a:lnTo>
                <a:lnTo>
                  <a:pt x="148" y="26"/>
                </a:lnTo>
                <a:lnTo>
                  <a:pt x="148" y="24"/>
                </a:lnTo>
                <a:lnTo>
                  <a:pt x="149" y="24"/>
                </a:lnTo>
                <a:lnTo>
                  <a:pt x="149" y="24"/>
                </a:lnTo>
                <a:lnTo>
                  <a:pt x="149" y="24"/>
                </a:lnTo>
                <a:lnTo>
                  <a:pt x="149" y="22"/>
                </a:lnTo>
                <a:lnTo>
                  <a:pt x="150" y="22"/>
                </a:lnTo>
                <a:lnTo>
                  <a:pt x="150" y="21"/>
                </a:lnTo>
                <a:lnTo>
                  <a:pt x="151" y="21"/>
                </a:lnTo>
                <a:lnTo>
                  <a:pt x="151" y="20"/>
                </a:lnTo>
                <a:lnTo>
                  <a:pt x="152" y="20"/>
                </a:lnTo>
                <a:lnTo>
                  <a:pt x="152" y="20"/>
                </a:lnTo>
                <a:lnTo>
                  <a:pt x="154" y="20"/>
                </a:lnTo>
                <a:lnTo>
                  <a:pt x="154" y="20"/>
                </a:lnTo>
                <a:lnTo>
                  <a:pt x="154" y="20"/>
                </a:lnTo>
                <a:lnTo>
                  <a:pt x="154" y="20"/>
                </a:lnTo>
                <a:lnTo>
                  <a:pt x="157" y="20"/>
                </a:lnTo>
                <a:lnTo>
                  <a:pt x="157" y="20"/>
                </a:lnTo>
                <a:lnTo>
                  <a:pt x="159" y="20"/>
                </a:lnTo>
                <a:lnTo>
                  <a:pt x="159" y="20"/>
                </a:lnTo>
                <a:lnTo>
                  <a:pt x="162" y="20"/>
                </a:lnTo>
                <a:lnTo>
                  <a:pt x="162" y="20"/>
                </a:lnTo>
                <a:lnTo>
                  <a:pt x="162" y="20"/>
                </a:lnTo>
                <a:lnTo>
                  <a:pt x="162" y="20"/>
                </a:lnTo>
                <a:lnTo>
                  <a:pt x="164" y="20"/>
                </a:lnTo>
                <a:lnTo>
                  <a:pt x="164" y="19"/>
                </a:lnTo>
                <a:lnTo>
                  <a:pt x="166" y="19"/>
                </a:lnTo>
                <a:lnTo>
                  <a:pt x="166" y="17"/>
                </a:lnTo>
                <a:lnTo>
                  <a:pt x="167" y="17"/>
                </a:lnTo>
                <a:lnTo>
                  <a:pt x="167" y="17"/>
                </a:lnTo>
                <a:lnTo>
                  <a:pt x="171" y="17"/>
                </a:lnTo>
                <a:lnTo>
                  <a:pt x="171" y="17"/>
                </a:lnTo>
                <a:lnTo>
                  <a:pt x="172" y="17"/>
                </a:lnTo>
                <a:lnTo>
                  <a:pt x="172" y="17"/>
                </a:lnTo>
                <a:lnTo>
                  <a:pt x="175" y="17"/>
                </a:lnTo>
                <a:lnTo>
                  <a:pt x="175" y="17"/>
                </a:lnTo>
                <a:lnTo>
                  <a:pt x="177" y="17"/>
                </a:lnTo>
                <a:lnTo>
                  <a:pt x="177" y="17"/>
                </a:lnTo>
                <a:lnTo>
                  <a:pt x="189" y="17"/>
                </a:lnTo>
                <a:lnTo>
                  <a:pt x="189" y="17"/>
                </a:lnTo>
                <a:lnTo>
                  <a:pt x="190" y="17"/>
                </a:lnTo>
                <a:lnTo>
                  <a:pt x="190" y="17"/>
                </a:lnTo>
                <a:lnTo>
                  <a:pt x="191" y="17"/>
                </a:lnTo>
                <a:lnTo>
                  <a:pt x="191" y="17"/>
                </a:lnTo>
                <a:lnTo>
                  <a:pt x="192" y="17"/>
                </a:lnTo>
                <a:lnTo>
                  <a:pt x="192" y="16"/>
                </a:lnTo>
                <a:lnTo>
                  <a:pt x="194" y="16"/>
                </a:lnTo>
                <a:lnTo>
                  <a:pt x="194" y="15"/>
                </a:lnTo>
                <a:lnTo>
                  <a:pt x="196" y="15"/>
                </a:lnTo>
                <a:lnTo>
                  <a:pt x="196" y="15"/>
                </a:lnTo>
                <a:lnTo>
                  <a:pt x="201" y="15"/>
                </a:lnTo>
                <a:lnTo>
                  <a:pt x="201" y="15"/>
                </a:lnTo>
                <a:lnTo>
                  <a:pt x="203" y="15"/>
                </a:lnTo>
                <a:lnTo>
                  <a:pt x="203" y="15"/>
                </a:lnTo>
                <a:lnTo>
                  <a:pt x="204" y="15"/>
                </a:lnTo>
                <a:lnTo>
                  <a:pt x="204" y="15"/>
                </a:lnTo>
                <a:lnTo>
                  <a:pt x="205" y="15"/>
                </a:lnTo>
                <a:lnTo>
                  <a:pt x="205" y="14"/>
                </a:lnTo>
                <a:lnTo>
                  <a:pt x="206" y="14"/>
                </a:lnTo>
                <a:lnTo>
                  <a:pt x="206" y="14"/>
                </a:lnTo>
                <a:lnTo>
                  <a:pt x="206" y="14"/>
                </a:lnTo>
                <a:lnTo>
                  <a:pt x="206" y="12"/>
                </a:lnTo>
                <a:lnTo>
                  <a:pt x="209" y="12"/>
                </a:lnTo>
                <a:lnTo>
                  <a:pt x="209" y="12"/>
                </a:lnTo>
                <a:lnTo>
                  <a:pt x="209" y="12"/>
                </a:lnTo>
                <a:lnTo>
                  <a:pt x="209" y="12"/>
                </a:lnTo>
                <a:lnTo>
                  <a:pt x="210" y="12"/>
                </a:lnTo>
                <a:lnTo>
                  <a:pt x="210" y="12"/>
                </a:lnTo>
                <a:lnTo>
                  <a:pt x="211" y="12"/>
                </a:lnTo>
                <a:lnTo>
                  <a:pt x="211" y="12"/>
                </a:lnTo>
                <a:lnTo>
                  <a:pt x="212" y="12"/>
                </a:lnTo>
                <a:lnTo>
                  <a:pt x="212" y="12"/>
                </a:lnTo>
                <a:lnTo>
                  <a:pt x="214" y="12"/>
                </a:lnTo>
                <a:lnTo>
                  <a:pt x="214" y="12"/>
                </a:lnTo>
                <a:lnTo>
                  <a:pt x="215" y="12"/>
                </a:lnTo>
                <a:lnTo>
                  <a:pt x="215" y="12"/>
                </a:lnTo>
                <a:lnTo>
                  <a:pt x="217" y="12"/>
                </a:lnTo>
                <a:lnTo>
                  <a:pt x="217" y="13"/>
                </a:lnTo>
                <a:lnTo>
                  <a:pt x="218" y="13"/>
                </a:lnTo>
                <a:lnTo>
                  <a:pt x="218" y="13"/>
                </a:lnTo>
                <a:lnTo>
                  <a:pt x="219" y="13"/>
                </a:lnTo>
                <a:lnTo>
                  <a:pt x="219" y="13"/>
                </a:lnTo>
                <a:lnTo>
                  <a:pt x="220" y="13"/>
                </a:lnTo>
                <a:lnTo>
                  <a:pt x="220" y="12"/>
                </a:lnTo>
                <a:lnTo>
                  <a:pt x="224" y="12"/>
                </a:lnTo>
                <a:lnTo>
                  <a:pt x="224" y="13"/>
                </a:lnTo>
                <a:lnTo>
                  <a:pt x="225" y="13"/>
                </a:lnTo>
                <a:lnTo>
                  <a:pt x="225" y="13"/>
                </a:lnTo>
                <a:lnTo>
                  <a:pt x="229" y="13"/>
                </a:lnTo>
                <a:lnTo>
                  <a:pt x="229" y="12"/>
                </a:lnTo>
                <a:lnTo>
                  <a:pt x="234" y="12"/>
                </a:lnTo>
                <a:lnTo>
                  <a:pt x="234" y="12"/>
                </a:lnTo>
                <a:lnTo>
                  <a:pt x="235" y="12"/>
                </a:lnTo>
                <a:lnTo>
                  <a:pt x="235" y="12"/>
                </a:lnTo>
                <a:lnTo>
                  <a:pt x="236" y="12"/>
                </a:lnTo>
                <a:lnTo>
                  <a:pt x="236" y="12"/>
                </a:lnTo>
                <a:lnTo>
                  <a:pt x="240" y="12"/>
                </a:lnTo>
                <a:lnTo>
                  <a:pt x="240" y="10"/>
                </a:lnTo>
                <a:lnTo>
                  <a:pt x="241" y="10"/>
                </a:lnTo>
                <a:lnTo>
                  <a:pt x="241" y="8"/>
                </a:lnTo>
                <a:lnTo>
                  <a:pt x="242" y="8"/>
                </a:lnTo>
                <a:lnTo>
                  <a:pt x="242" y="8"/>
                </a:lnTo>
                <a:lnTo>
                  <a:pt x="243" y="8"/>
                </a:lnTo>
                <a:lnTo>
                  <a:pt x="243" y="7"/>
                </a:lnTo>
                <a:lnTo>
                  <a:pt x="244" y="7"/>
                </a:lnTo>
                <a:lnTo>
                  <a:pt x="244" y="7"/>
                </a:lnTo>
                <a:lnTo>
                  <a:pt x="253" y="7"/>
                </a:lnTo>
                <a:lnTo>
                  <a:pt x="253" y="7"/>
                </a:lnTo>
                <a:lnTo>
                  <a:pt x="254" y="7"/>
                </a:lnTo>
                <a:lnTo>
                  <a:pt x="254" y="7"/>
                </a:lnTo>
                <a:lnTo>
                  <a:pt x="254" y="7"/>
                </a:lnTo>
                <a:lnTo>
                  <a:pt x="254" y="7"/>
                </a:lnTo>
                <a:lnTo>
                  <a:pt x="256" y="7"/>
                </a:lnTo>
                <a:lnTo>
                  <a:pt x="256" y="7"/>
                </a:lnTo>
                <a:lnTo>
                  <a:pt x="259" y="7"/>
                </a:lnTo>
                <a:lnTo>
                  <a:pt x="259" y="5"/>
                </a:lnTo>
                <a:lnTo>
                  <a:pt x="261" y="5"/>
                </a:lnTo>
                <a:lnTo>
                  <a:pt x="261" y="5"/>
                </a:lnTo>
                <a:lnTo>
                  <a:pt x="262" y="5"/>
                </a:lnTo>
                <a:lnTo>
                  <a:pt x="262" y="5"/>
                </a:lnTo>
                <a:lnTo>
                  <a:pt x="263" y="5"/>
                </a:lnTo>
                <a:lnTo>
                  <a:pt x="263" y="5"/>
                </a:lnTo>
                <a:lnTo>
                  <a:pt x="266" y="5"/>
                </a:lnTo>
                <a:lnTo>
                  <a:pt x="266" y="5"/>
                </a:lnTo>
                <a:lnTo>
                  <a:pt x="268" y="5"/>
                </a:lnTo>
                <a:lnTo>
                  <a:pt x="268" y="5"/>
                </a:lnTo>
                <a:lnTo>
                  <a:pt x="272" y="5"/>
                </a:lnTo>
                <a:lnTo>
                  <a:pt x="272" y="5"/>
                </a:lnTo>
                <a:lnTo>
                  <a:pt x="275" y="5"/>
                </a:lnTo>
                <a:lnTo>
                  <a:pt x="275" y="5"/>
                </a:lnTo>
                <a:lnTo>
                  <a:pt x="276" y="5"/>
                </a:lnTo>
                <a:lnTo>
                  <a:pt x="276" y="3"/>
                </a:lnTo>
                <a:lnTo>
                  <a:pt x="279" y="3"/>
                </a:lnTo>
                <a:lnTo>
                  <a:pt x="279" y="3"/>
                </a:lnTo>
                <a:lnTo>
                  <a:pt x="280" y="3"/>
                </a:lnTo>
                <a:lnTo>
                  <a:pt x="280" y="3"/>
                </a:lnTo>
                <a:lnTo>
                  <a:pt x="281" y="3"/>
                </a:lnTo>
                <a:lnTo>
                  <a:pt x="281" y="3"/>
                </a:lnTo>
                <a:lnTo>
                  <a:pt x="285" y="3"/>
                </a:lnTo>
                <a:lnTo>
                  <a:pt x="285" y="3"/>
                </a:lnTo>
                <a:lnTo>
                  <a:pt x="286" y="3"/>
                </a:lnTo>
                <a:lnTo>
                  <a:pt x="286" y="3"/>
                </a:lnTo>
                <a:lnTo>
                  <a:pt x="290" y="3"/>
                </a:lnTo>
                <a:lnTo>
                  <a:pt x="290" y="3"/>
                </a:lnTo>
                <a:lnTo>
                  <a:pt x="290" y="3"/>
                </a:lnTo>
                <a:lnTo>
                  <a:pt x="290" y="3"/>
                </a:lnTo>
                <a:lnTo>
                  <a:pt x="293" y="3"/>
                </a:lnTo>
                <a:lnTo>
                  <a:pt x="293" y="2"/>
                </a:lnTo>
                <a:lnTo>
                  <a:pt x="295" y="2"/>
                </a:lnTo>
                <a:lnTo>
                  <a:pt x="295" y="2"/>
                </a:lnTo>
                <a:lnTo>
                  <a:pt x="296" y="2"/>
                </a:lnTo>
                <a:lnTo>
                  <a:pt x="296" y="2"/>
                </a:lnTo>
                <a:lnTo>
                  <a:pt x="297" y="2"/>
                </a:lnTo>
                <a:lnTo>
                  <a:pt x="297" y="2"/>
                </a:lnTo>
                <a:lnTo>
                  <a:pt x="300" y="2"/>
                </a:lnTo>
                <a:lnTo>
                  <a:pt x="300" y="2"/>
                </a:lnTo>
                <a:lnTo>
                  <a:pt x="302" y="2"/>
                </a:lnTo>
                <a:lnTo>
                  <a:pt x="302" y="2"/>
                </a:lnTo>
                <a:lnTo>
                  <a:pt x="303" y="2"/>
                </a:lnTo>
                <a:lnTo>
                  <a:pt x="303" y="2"/>
                </a:lnTo>
                <a:lnTo>
                  <a:pt x="306" y="2"/>
                </a:lnTo>
                <a:lnTo>
                  <a:pt x="306" y="2"/>
                </a:lnTo>
                <a:lnTo>
                  <a:pt x="307" y="2"/>
                </a:lnTo>
                <a:lnTo>
                  <a:pt x="307" y="2"/>
                </a:lnTo>
                <a:lnTo>
                  <a:pt x="308" y="2"/>
                </a:lnTo>
                <a:lnTo>
                  <a:pt x="308" y="1"/>
                </a:lnTo>
                <a:lnTo>
                  <a:pt x="309" y="1"/>
                </a:lnTo>
                <a:lnTo>
                  <a:pt x="309" y="1"/>
                </a:lnTo>
                <a:lnTo>
                  <a:pt x="310" y="1"/>
                </a:lnTo>
                <a:lnTo>
                  <a:pt x="310" y="1"/>
                </a:lnTo>
                <a:lnTo>
                  <a:pt x="311" y="1"/>
                </a:lnTo>
                <a:lnTo>
                  <a:pt x="311" y="1"/>
                </a:lnTo>
                <a:lnTo>
                  <a:pt x="312" y="1"/>
                </a:lnTo>
                <a:lnTo>
                  <a:pt x="312" y="1"/>
                </a:lnTo>
                <a:lnTo>
                  <a:pt x="313" y="1"/>
                </a:lnTo>
                <a:lnTo>
                  <a:pt x="313" y="1"/>
                </a:lnTo>
                <a:lnTo>
                  <a:pt x="317" y="1"/>
                </a:lnTo>
                <a:lnTo>
                  <a:pt x="317" y="1"/>
                </a:lnTo>
                <a:lnTo>
                  <a:pt x="324" y="1"/>
                </a:lnTo>
                <a:lnTo>
                  <a:pt x="324" y="1"/>
                </a:lnTo>
                <a:lnTo>
                  <a:pt x="325" y="1"/>
                </a:lnTo>
                <a:lnTo>
                  <a:pt x="325" y="1"/>
                </a:lnTo>
                <a:lnTo>
                  <a:pt x="332" y="1"/>
                </a:lnTo>
                <a:lnTo>
                  <a:pt x="332" y="1"/>
                </a:lnTo>
                <a:lnTo>
                  <a:pt x="333" y="1"/>
                </a:lnTo>
                <a:lnTo>
                  <a:pt x="333" y="1"/>
                </a:lnTo>
                <a:lnTo>
                  <a:pt x="333" y="1"/>
                </a:lnTo>
                <a:lnTo>
                  <a:pt x="333" y="1"/>
                </a:lnTo>
                <a:lnTo>
                  <a:pt x="337" y="1"/>
                </a:lnTo>
                <a:lnTo>
                  <a:pt x="337" y="1"/>
                </a:lnTo>
                <a:lnTo>
                  <a:pt x="345" y="1"/>
                </a:lnTo>
                <a:lnTo>
                  <a:pt x="345" y="1"/>
                </a:lnTo>
                <a:lnTo>
                  <a:pt x="345" y="1"/>
                </a:lnTo>
                <a:lnTo>
                  <a:pt x="345" y="1"/>
                </a:lnTo>
                <a:lnTo>
                  <a:pt x="347" y="1"/>
                </a:lnTo>
                <a:lnTo>
                  <a:pt x="347" y="1"/>
                </a:lnTo>
                <a:lnTo>
                  <a:pt x="356" y="1"/>
                </a:lnTo>
                <a:lnTo>
                  <a:pt x="356" y="1"/>
                </a:lnTo>
                <a:lnTo>
                  <a:pt x="359" y="1"/>
                </a:lnTo>
                <a:lnTo>
                  <a:pt x="359" y="1"/>
                </a:lnTo>
                <a:lnTo>
                  <a:pt x="360" y="1"/>
                </a:lnTo>
                <a:lnTo>
                  <a:pt x="360" y="1"/>
                </a:lnTo>
                <a:lnTo>
                  <a:pt x="361" y="1"/>
                </a:lnTo>
                <a:lnTo>
                  <a:pt x="361" y="1"/>
                </a:lnTo>
                <a:lnTo>
                  <a:pt x="368" y="1"/>
                </a:lnTo>
                <a:lnTo>
                  <a:pt x="368" y="1"/>
                </a:lnTo>
                <a:lnTo>
                  <a:pt x="369" y="1"/>
                </a:lnTo>
                <a:lnTo>
                  <a:pt x="369" y="0"/>
                </a:lnTo>
                <a:lnTo>
                  <a:pt x="375" y="0"/>
                </a:lnTo>
                <a:lnTo>
                  <a:pt x="375" y="0"/>
                </a:lnTo>
                <a:lnTo>
                  <a:pt x="378" y="0"/>
                </a:lnTo>
                <a:lnTo>
                  <a:pt x="378" y="0"/>
                </a:lnTo>
                <a:lnTo>
                  <a:pt x="380" y="0"/>
                </a:lnTo>
                <a:lnTo>
                  <a:pt x="380" y="0"/>
                </a:lnTo>
                <a:lnTo>
                  <a:pt x="381" y="0"/>
                </a:lnTo>
                <a:lnTo>
                  <a:pt x="381" y="0"/>
                </a:lnTo>
              </a:path>
            </a:pathLst>
          </a:custGeom>
          <a:noFill/>
          <a:ln w="1587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79"/>
          <p:cNvSpPr>
            <a:spLocks/>
          </p:cNvSpPr>
          <p:nvPr/>
        </p:nvSpPr>
        <p:spPr bwMode="auto">
          <a:xfrm>
            <a:off x="1143000" y="3642090"/>
            <a:ext cx="2635831" cy="1118821"/>
          </a:xfrm>
          <a:custGeom>
            <a:avLst/>
            <a:gdLst>
              <a:gd name="T0" fmla="*/ 3 w 381"/>
              <a:gd name="T1" fmla="*/ 144 h 151"/>
              <a:gd name="T2" fmla="*/ 6 w 381"/>
              <a:gd name="T3" fmla="*/ 142 h 151"/>
              <a:gd name="T4" fmla="*/ 10 w 381"/>
              <a:gd name="T5" fmla="*/ 136 h 151"/>
              <a:gd name="T6" fmla="*/ 13 w 381"/>
              <a:gd name="T7" fmla="*/ 134 h 151"/>
              <a:gd name="T8" fmla="*/ 15 w 381"/>
              <a:gd name="T9" fmla="*/ 131 h 151"/>
              <a:gd name="T10" fmla="*/ 18 w 381"/>
              <a:gd name="T11" fmla="*/ 126 h 151"/>
              <a:gd name="T12" fmla="*/ 22 w 381"/>
              <a:gd name="T13" fmla="*/ 125 h 151"/>
              <a:gd name="T14" fmla="*/ 27 w 381"/>
              <a:gd name="T15" fmla="*/ 122 h 151"/>
              <a:gd name="T16" fmla="*/ 29 w 381"/>
              <a:gd name="T17" fmla="*/ 120 h 151"/>
              <a:gd name="T18" fmla="*/ 32 w 381"/>
              <a:gd name="T19" fmla="*/ 118 h 151"/>
              <a:gd name="T20" fmla="*/ 34 w 381"/>
              <a:gd name="T21" fmla="*/ 112 h 151"/>
              <a:gd name="T22" fmla="*/ 37 w 381"/>
              <a:gd name="T23" fmla="*/ 110 h 151"/>
              <a:gd name="T24" fmla="*/ 39 w 381"/>
              <a:gd name="T25" fmla="*/ 106 h 151"/>
              <a:gd name="T26" fmla="*/ 42 w 381"/>
              <a:gd name="T27" fmla="*/ 101 h 151"/>
              <a:gd name="T28" fmla="*/ 44 w 381"/>
              <a:gd name="T29" fmla="*/ 98 h 151"/>
              <a:gd name="T30" fmla="*/ 49 w 381"/>
              <a:gd name="T31" fmla="*/ 92 h 151"/>
              <a:gd name="T32" fmla="*/ 51 w 381"/>
              <a:gd name="T33" fmla="*/ 85 h 151"/>
              <a:gd name="T34" fmla="*/ 54 w 381"/>
              <a:gd name="T35" fmla="*/ 83 h 151"/>
              <a:gd name="T36" fmla="*/ 58 w 381"/>
              <a:gd name="T37" fmla="*/ 83 h 151"/>
              <a:gd name="T38" fmla="*/ 63 w 381"/>
              <a:gd name="T39" fmla="*/ 82 h 151"/>
              <a:gd name="T40" fmla="*/ 66 w 381"/>
              <a:gd name="T41" fmla="*/ 80 h 151"/>
              <a:gd name="T42" fmla="*/ 71 w 381"/>
              <a:gd name="T43" fmla="*/ 77 h 151"/>
              <a:gd name="T44" fmla="*/ 73 w 381"/>
              <a:gd name="T45" fmla="*/ 75 h 151"/>
              <a:gd name="T46" fmla="*/ 77 w 381"/>
              <a:gd name="T47" fmla="*/ 72 h 151"/>
              <a:gd name="T48" fmla="*/ 80 w 381"/>
              <a:gd name="T49" fmla="*/ 69 h 151"/>
              <a:gd name="T50" fmla="*/ 86 w 381"/>
              <a:gd name="T51" fmla="*/ 63 h 151"/>
              <a:gd name="T52" fmla="*/ 88 w 381"/>
              <a:gd name="T53" fmla="*/ 60 h 151"/>
              <a:gd name="T54" fmla="*/ 92 w 381"/>
              <a:gd name="T55" fmla="*/ 58 h 151"/>
              <a:gd name="T56" fmla="*/ 95 w 381"/>
              <a:gd name="T57" fmla="*/ 57 h 151"/>
              <a:gd name="T58" fmla="*/ 101 w 381"/>
              <a:gd name="T59" fmla="*/ 53 h 151"/>
              <a:gd name="T60" fmla="*/ 103 w 381"/>
              <a:gd name="T61" fmla="*/ 49 h 151"/>
              <a:gd name="T62" fmla="*/ 110 w 381"/>
              <a:gd name="T63" fmla="*/ 47 h 151"/>
              <a:gd name="T64" fmla="*/ 111 w 381"/>
              <a:gd name="T65" fmla="*/ 44 h 151"/>
              <a:gd name="T66" fmla="*/ 117 w 381"/>
              <a:gd name="T67" fmla="*/ 40 h 151"/>
              <a:gd name="T68" fmla="*/ 122 w 381"/>
              <a:gd name="T69" fmla="*/ 38 h 151"/>
              <a:gd name="T70" fmla="*/ 129 w 381"/>
              <a:gd name="T71" fmla="*/ 35 h 151"/>
              <a:gd name="T72" fmla="*/ 133 w 381"/>
              <a:gd name="T73" fmla="*/ 31 h 151"/>
              <a:gd name="T74" fmla="*/ 137 w 381"/>
              <a:gd name="T75" fmla="*/ 30 h 151"/>
              <a:gd name="T76" fmla="*/ 140 w 381"/>
              <a:gd name="T77" fmla="*/ 28 h 151"/>
              <a:gd name="T78" fmla="*/ 149 w 381"/>
              <a:gd name="T79" fmla="*/ 27 h 151"/>
              <a:gd name="T80" fmla="*/ 154 w 381"/>
              <a:gd name="T81" fmla="*/ 22 h 151"/>
              <a:gd name="T82" fmla="*/ 162 w 381"/>
              <a:gd name="T83" fmla="*/ 22 h 151"/>
              <a:gd name="T84" fmla="*/ 171 w 381"/>
              <a:gd name="T85" fmla="*/ 20 h 151"/>
              <a:gd name="T86" fmla="*/ 190 w 381"/>
              <a:gd name="T87" fmla="*/ 20 h 151"/>
              <a:gd name="T88" fmla="*/ 196 w 381"/>
              <a:gd name="T89" fmla="*/ 18 h 151"/>
              <a:gd name="T90" fmla="*/ 206 w 381"/>
              <a:gd name="T91" fmla="*/ 17 h 151"/>
              <a:gd name="T92" fmla="*/ 210 w 381"/>
              <a:gd name="T93" fmla="*/ 15 h 151"/>
              <a:gd name="T94" fmla="*/ 217 w 381"/>
              <a:gd name="T95" fmla="*/ 15 h 151"/>
              <a:gd name="T96" fmla="*/ 224 w 381"/>
              <a:gd name="T97" fmla="*/ 15 h 151"/>
              <a:gd name="T98" fmla="*/ 236 w 381"/>
              <a:gd name="T99" fmla="*/ 14 h 151"/>
              <a:gd name="T100" fmla="*/ 243 w 381"/>
              <a:gd name="T101" fmla="*/ 9 h 151"/>
              <a:gd name="T102" fmla="*/ 256 w 381"/>
              <a:gd name="T103" fmla="*/ 9 h 151"/>
              <a:gd name="T104" fmla="*/ 263 w 381"/>
              <a:gd name="T105" fmla="*/ 6 h 151"/>
              <a:gd name="T106" fmla="*/ 276 w 381"/>
              <a:gd name="T107" fmla="*/ 6 h 151"/>
              <a:gd name="T108" fmla="*/ 285 w 381"/>
              <a:gd name="T109" fmla="*/ 5 h 151"/>
              <a:gd name="T110" fmla="*/ 295 w 381"/>
              <a:gd name="T111" fmla="*/ 4 h 151"/>
              <a:gd name="T112" fmla="*/ 302 w 381"/>
              <a:gd name="T113" fmla="*/ 3 h 151"/>
              <a:gd name="T114" fmla="*/ 309 w 381"/>
              <a:gd name="T115" fmla="*/ 1 h 151"/>
              <a:gd name="T116" fmla="*/ 313 w 381"/>
              <a:gd name="T117" fmla="*/ 1 h 151"/>
              <a:gd name="T118" fmla="*/ 333 w 381"/>
              <a:gd name="T119" fmla="*/ 1 h 151"/>
              <a:gd name="T120" fmla="*/ 345 w 381"/>
              <a:gd name="T121" fmla="*/ 1 h 151"/>
              <a:gd name="T122" fmla="*/ 361 w 381"/>
              <a:gd name="T123" fmla="*/ 1 h 151"/>
              <a:gd name="T124" fmla="*/ 378 w 381"/>
              <a:gd name="T125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1" h="151">
                <a:moveTo>
                  <a:pt x="0" y="151"/>
                </a:moveTo>
                <a:lnTo>
                  <a:pt x="0" y="151"/>
                </a:lnTo>
                <a:lnTo>
                  <a:pt x="0" y="147"/>
                </a:lnTo>
                <a:lnTo>
                  <a:pt x="1" y="147"/>
                </a:lnTo>
                <a:lnTo>
                  <a:pt x="1" y="146"/>
                </a:lnTo>
                <a:lnTo>
                  <a:pt x="3" y="146"/>
                </a:lnTo>
                <a:lnTo>
                  <a:pt x="3" y="146"/>
                </a:lnTo>
                <a:lnTo>
                  <a:pt x="3" y="146"/>
                </a:lnTo>
                <a:lnTo>
                  <a:pt x="3" y="144"/>
                </a:lnTo>
                <a:lnTo>
                  <a:pt x="4" y="144"/>
                </a:lnTo>
                <a:lnTo>
                  <a:pt x="4" y="144"/>
                </a:lnTo>
                <a:lnTo>
                  <a:pt x="4" y="144"/>
                </a:lnTo>
                <a:lnTo>
                  <a:pt x="4" y="142"/>
                </a:lnTo>
                <a:lnTo>
                  <a:pt x="5" y="142"/>
                </a:lnTo>
                <a:lnTo>
                  <a:pt x="5" y="142"/>
                </a:lnTo>
                <a:lnTo>
                  <a:pt x="5" y="142"/>
                </a:lnTo>
                <a:lnTo>
                  <a:pt x="5" y="142"/>
                </a:lnTo>
                <a:lnTo>
                  <a:pt x="6" y="142"/>
                </a:lnTo>
                <a:lnTo>
                  <a:pt x="6" y="140"/>
                </a:lnTo>
                <a:lnTo>
                  <a:pt x="6" y="140"/>
                </a:lnTo>
                <a:lnTo>
                  <a:pt x="6" y="140"/>
                </a:lnTo>
                <a:lnTo>
                  <a:pt x="7" y="140"/>
                </a:lnTo>
                <a:lnTo>
                  <a:pt x="7" y="139"/>
                </a:lnTo>
                <a:lnTo>
                  <a:pt x="9" y="139"/>
                </a:lnTo>
                <a:lnTo>
                  <a:pt x="9" y="138"/>
                </a:lnTo>
                <a:lnTo>
                  <a:pt x="10" y="138"/>
                </a:lnTo>
                <a:lnTo>
                  <a:pt x="10" y="136"/>
                </a:lnTo>
                <a:lnTo>
                  <a:pt x="10" y="136"/>
                </a:lnTo>
                <a:lnTo>
                  <a:pt x="10" y="136"/>
                </a:lnTo>
                <a:lnTo>
                  <a:pt x="11" y="136"/>
                </a:lnTo>
                <a:lnTo>
                  <a:pt x="11" y="136"/>
                </a:lnTo>
                <a:lnTo>
                  <a:pt x="12" y="136"/>
                </a:lnTo>
                <a:lnTo>
                  <a:pt x="12" y="135"/>
                </a:lnTo>
                <a:lnTo>
                  <a:pt x="12" y="135"/>
                </a:lnTo>
                <a:lnTo>
                  <a:pt x="12" y="134"/>
                </a:lnTo>
                <a:lnTo>
                  <a:pt x="13" y="134"/>
                </a:lnTo>
                <a:lnTo>
                  <a:pt x="13" y="132"/>
                </a:lnTo>
                <a:lnTo>
                  <a:pt x="13" y="132"/>
                </a:lnTo>
                <a:lnTo>
                  <a:pt x="13" y="132"/>
                </a:lnTo>
                <a:lnTo>
                  <a:pt x="14" y="132"/>
                </a:lnTo>
                <a:lnTo>
                  <a:pt x="14" y="132"/>
                </a:lnTo>
                <a:lnTo>
                  <a:pt x="15" y="132"/>
                </a:lnTo>
                <a:lnTo>
                  <a:pt x="15" y="132"/>
                </a:lnTo>
                <a:lnTo>
                  <a:pt x="15" y="132"/>
                </a:lnTo>
                <a:lnTo>
                  <a:pt x="15" y="131"/>
                </a:lnTo>
                <a:lnTo>
                  <a:pt x="16" y="131"/>
                </a:lnTo>
                <a:lnTo>
                  <a:pt x="16" y="130"/>
                </a:lnTo>
                <a:lnTo>
                  <a:pt x="16" y="130"/>
                </a:lnTo>
                <a:lnTo>
                  <a:pt x="16" y="129"/>
                </a:lnTo>
                <a:lnTo>
                  <a:pt x="17" y="129"/>
                </a:lnTo>
                <a:lnTo>
                  <a:pt x="17" y="127"/>
                </a:lnTo>
                <a:lnTo>
                  <a:pt x="18" y="127"/>
                </a:lnTo>
                <a:lnTo>
                  <a:pt x="18" y="126"/>
                </a:lnTo>
                <a:lnTo>
                  <a:pt x="18" y="126"/>
                </a:lnTo>
                <a:lnTo>
                  <a:pt x="18" y="125"/>
                </a:lnTo>
                <a:lnTo>
                  <a:pt x="19" y="125"/>
                </a:lnTo>
                <a:lnTo>
                  <a:pt x="19" y="125"/>
                </a:lnTo>
                <a:lnTo>
                  <a:pt x="19" y="125"/>
                </a:lnTo>
                <a:lnTo>
                  <a:pt x="19" y="125"/>
                </a:lnTo>
                <a:lnTo>
                  <a:pt x="21" y="125"/>
                </a:lnTo>
                <a:lnTo>
                  <a:pt x="21" y="125"/>
                </a:lnTo>
                <a:lnTo>
                  <a:pt x="22" y="125"/>
                </a:lnTo>
                <a:lnTo>
                  <a:pt x="22" y="125"/>
                </a:lnTo>
                <a:lnTo>
                  <a:pt x="22" y="125"/>
                </a:lnTo>
                <a:lnTo>
                  <a:pt x="22" y="124"/>
                </a:lnTo>
                <a:lnTo>
                  <a:pt x="24" y="124"/>
                </a:lnTo>
                <a:lnTo>
                  <a:pt x="24" y="124"/>
                </a:lnTo>
                <a:lnTo>
                  <a:pt x="25" y="124"/>
                </a:lnTo>
                <a:lnTo>
                  <a:pt x="25" y="124"/>
                </a:lnTo>
                <a:lnTo>
                  <a:pt x="26" y="124"/>
                </a:lnTo>
                <a:lnTo>
                  <a:pt x="26" y="122"/>
                </a:lnTo>
                <a:lnTo>
                  <a:pt x="27" y="122"/>
                </a:lnTo>
                <a:lnTo>
                  <a:pt x="27" y="122"/>
                </a:lnTo>
                <a:lnTo>
                  <a:pt x="27" y="122"/>
                </a:lnTo>
                <a:lnTo>
                  <a:pt x="27" y="121"/>
                </a:lnTo>
                <a:lnTo>
                  <a:pt x="28" y="121"/>
                </a:lnTo>
                <a:lnTo>
                  <a:pt x="28" y="121"/>
                </a:lnTo>
                <a:lnTo>
                  <a:pt x="28" y="121"/>
                </a:lnTo>
                <a:lnTo>
                  <a:pt x="28" y="120"/>
                </a:lnTo>
                <a:lnTo>
                  <a:pt x="29" y="120"/>
                </a:lnTo>
                <a:lnTo>
                  <a:pt x="29" y="120"/>
                </a:lnTo>
                <a:lnTo>
                  <a:pt x="29" y="120"/>
                </a:lnTo>
                <a:lnTo>
                  <a:pt x="29" y="120"/>
                </a:lnTo>
                <a:lnTo>
                  <a:pt x="30" y="120"/>
                </a:lnTo>
                <a:lnTo>
                  <a:pt x="30" y="118"/>
                </a:lnTo>
                <a:lnTo>
                  <a:pt x="30" y="118"/>
                </a:lnTo>
                <a:lnTo>
                  <a:pt x="30" y="118"/>
                </a:lnTo>
                <a:lnTo>
                  <a:pt x="31" y="118"/>
                </a:lnTo>
                <a:lnTo>
                  <a:pt x="31" y="118"/>
                </a:lnTo>
                <a:lnTo>
                  <a:pt x="32" y="118"/>
                </a:lnTo>
                <a:lnTo>
                  <a:pt x="32" y="116"/>
                </a:lnTo>
                <a:lnTo>
                  <a:pt x="32" y="116"/>
                </a:lnTo>
                <a:lnTo>
                  <a:pt x="32" y="116"/>
                </a:lnTo>
                <a:lnTo>
                  <a:pt x="33" y="116"/>
                </a:lnTo>
                <a:lnTo>
                  <a:pt x="33" y="114"/>
                </a:lnTo>
                <a:lnTo>
                  <a:pt x="33" y="114"/>
                </a:lnTo>
                <a:lnTo>
                  <a:pt x="33" y="114"/>
                </a:lnTo>
                <a:lnTo>
                  <a:pt x="34" y="114"/>
                </a:lnTo>
                <a:lnTo>
                  <a:pt x="34" y="112"/>
                </a:lnTo>
                <a:lnTo>
                  <a:pt x="35" y="112"/>
                </a:lnTo>
                <a:lnTo>
                  <a:pt x="35" y="110"/>
                </a:lnTo>
                <a:lnTo>
                  <a:pt x="35" y="110"/>
                </a:lnTo>
                <a:lnTo>
                  <a:pt x="35" y="110"/>
                </a:lnTo>
                <a:lnTo>
                  <a:pt x="35" y="110"/>
                </a:lnTo>
                <a:lnTo>
                  <a:pt x="35" y="110"/>
                </a:lnTo>
                <a:lnTo>
                  <a:pt x="36" y="110"/>
                </a:lnTo>
                <a:lnTo>
                  <a:pt x="36" y="110"/>
                </a:lnTo>
                <a:lnTo>
                  <a:pt x="37" y="110"/>
                </a:lnTo>
                <a:lnTo>
                  <a:pt x="37" y="109"/>
                </a:lnTo>
                <a:lnTo>
                  <a:pt x="37" y="109"/>
                </a:lnTo>
                <a:lnTo>
                  <a:pt x="37" y="109"/>
                </a:lnTo>
                <a:lnTo>
                  <a:pt x="38" y="109"/>
                </a:lnTo>
                <a:lnTo>
                  <a:pt x="38" y="108"/>
                </a:lnTo>
                <a:lnTo>
                  <a:pt x="39" y="108"/>
                </a:lnTo>
                <a:lnTo>
                  <a:pt x="39" y="106"/>
                </a:lnTo>
                <a:lnTo>
                  <a:pt x="39" y="106"/>
                </a:lnTo>
                <a:lnTo>
                  <a:pt x="39" y="106"/>
                </a:lnTo>
                <a:lnTo>
                  <a:pt x="40" y="106"/>
                </a:lnTo>
                <a:lnTo>
                  <a:pt x="40" y="105"/>
                </a:lnTo>
                <a:lnTo>
                  <a:pt x="40" y="105"/>
                </a:lnTo>
                <a:lnTo>
                  <a:pt x="40" y="104"/>
                </a:lnTo>
                <a:lnTo>
                  <a:pt x="41" y="104"/>
                </a:lnTo>
                <a:lnTo>
                  <a:pt x="41" y="102"/>
                </a:lnTo>
                <a:lnTo>
                  <a:pt x="41" y="102"/>
                </a:lnTo>
                <a:lnTo>
                  <a:pt x="41" y="101"/>
                </a:lnTo>
                <a:lnTo>
                  <a:pt x="42" y="101"/>
                </a:lnTo>
                <a:lnTo>
                  <a:pt x="42" y="101"/>
                </a:lnTo>
                <a:lnTo>
                  <a:pt x="42" y="101"/>
                </a:lnTo>
                <a:lnTo>
                  <a:pt x="42" y="101"/>
                </a:lnTo>
                <a:lnTo>
                  <a:pt x="42" y="101"/>
                </a:lnTo>
                <a:lnTo>
                  <a:pt x="42" y="100"/>
                </a:lnTo>
                <a:lnTo>
                  <a:pt x="43" y="100"/>
                </a:lnTo>
                <a:lnTo>
                  <a:pt x="43" y="100"/>
                </a:lnTo>
                <a:lnTo>
                  <a:pt x="44" y="100"/>
                </a:lnTo>
                <a:lnTo>
                  <a:pt x="44" y="98"/>
                </a:lnTo>
                <a:lnTo>
                  <a:pt x="45" y="98"/>
                </a:lnTo>
                <a:lnTo>
                  <a:pt x="45" y="97"/>
                </a:lnTo>
                <a:lnTo>
                  <a:pt x="46" y="97"/>
                </a:lnTo>
                <a:lnTo>
                  <a:pt x="46" y="94"/>
                </a:lnTo>
                <a:lnTo>
                  <a:pt x="48" y="94"/>
                </a:lnTo>
                <a:lnTo>
                  <a:pt x="48" y="93"/>
                </a:lnTo>
                <a:lnTo>
                  <a:pt x="49" y="93"/>
                </a:lnTo>
                <a:lnTo>
                  <a:pt x="49" y="92"/>
                </a:lnTo>
                <a:lnTo>
                  <a:pt x="49" y="92"/>
                </a:lnTo>
                <a:lnTo>
                  <a:pt x="49" y="90"/>
                </a:lnTo>
                <a:lnTo>
                  <a:pt x="50" y="90"/>
                </a:lnTo>
                <a:lnTo>
                  <a:pt x="50" y="89"/>
                </a:lnTo>
                <a:lnTo>
                  <a:pt x="50" y="89"/>
                </a:lnTo>
                <a:lnTo>
                  <a:pt x="50" y="88"/>
                </a:lnTo>
                <a:lnTo>
                  <a:pt x="51" y="88"/>
                </a:lnTo>
                <a:lnTo>
                  <a:pt x="51" y="86"/>
                </a:lnTo>
                <a:lnTo>
                  <a:pt x="51" y="86"/>
                </a:lnTo>
                <a:lnTo>
                  <a:pt x="51" y="85"/>
                </a:lnTo>
                <a:lnTo>
                  <a:pt x="52" y="85"/>
                </a:lnTo>
                <a:lnTo>
                  <a:pt x="52" y="85"/>
                </a:lnTo>
                <a:lnTo>
                  <a:pt x="53" y="85"/>
                </a:lnTo>
                <a:lnTo>
                  <a:pt x="53" y="85"/>
                </a:lnTo>
                <a:lnTo>
                  <a:pt x="53" y="85"/>
                </a:lnTo>
                <a:lnTo>
                  <a:pt x="53" y="85"/>
                </a:lnTo>
                <a:lnTo>
                  <a:pt x="54" y="85"/>
                </a:lnTo>
                <a:lnTo>
                  <a:pt x="54" y="83"/>
                </a:lnTo>
                <a:lnTo>
                  <a:pt x="54" y="83"/>
                </a:lnTo>
                <a:lnTo>
                  <a:pt x="54" y="83"/>
                </a:lnTo>
                <a:lnTo>
                  <a:pt x="55" y="83"/>
                </a:lnTo>
                <a:lnTo>
                  <a:pt x="55" y="83"/>
                </a:lnTo>
                <a:lnTo>
                  <a:pt x="56" y="83"/>
                </a:lnTo>
                <a:lnTo>
                  <a:pt x="56" y="83"/>
                </a:lnTo>
                <a:lnTo>
                  <a:pt x="57" y="83"/>
                </a:lnTo>
                <a:lnTo>
                  <a:pt x="57" y="83"/>
                </a:lnTo>
                <a:lnTo>
                  <a:pt x="58" y="83"/>
                </a:lnTo>
                <a:lnTo>
                  <a:pt x="58" y="83"/>
                </a:lnTo>
                <a:lnTo>
                  <a:pt x="60" y="83"/>
                </a:lnTo>
                <a:lnTo>
                  <a:pt x="60" y="82"/>
                </a:lnTo>
                <a:lnTo>
                  <a:pt x="61" y="82"/>
                </a:lnTo>
                <a:lnTo>
                  <a:pt x="61" y="82"/>
                </a:lnTo>
                <a:lnTo>
                  <a:pt x="62" y="82"/>
                </a:lnTo>
                <a:lnTo>
                  <a:pt x="62" y="82"/>
                </a:lnTo>
                <a:lnTo>
                  <a:pt x="63" y="82"/>
                </a:lnTo>
                <a:lnTo>
                  <a:pt x="63" y="82"/>
                </a:lnTo>
                <a:lnTo>
                  <a:pt x="63" y="82"/>
                </a:lnTo>
                <a:lnTo>
                  <a:pt x="63" y="81"/>
                </a:lnTo>
                <a:lnTo>
                  <a:pt x="64" y="81"/>
                </a:lnTo>
                <a:lnTo>
                  <a:pt x="64" y="80"/>
                </a:lnTo>
                <a:lnTo>
                  <a:pt x="65" y="80"/>
                </a:lnTo>
                <a:lnTo>
                  <a:pt x="65" y="80"/>
                </a:lnTo>
                <a:lnTo>
                  <a:pt x="65" y="80"/>
                </a:lnTo>
                <a:lnTo>
                  <a:pt x="65" y="80"/>
                </a:lnTo>
                <a:lnTo>
                  <a:pt x="66" y="80"/>
                </a:lnTo>
                <a:lnTo>
                  <a:pt x="66" y="80"/>
                </a:lnTo>
                <a:lnTo>
                  <a:pt x="67" y="80"/>
                </a:lnTo>
                <a:lnTo>
                  <a:pt x="67" y="80"/>
                </a:lnTo>
                <a:lnTo>
                  <a:pt x="67" y="80"/>
                </a:lnTo>
                <a:lnTo>
                  <a:pt x="67" y="80"/>
                </a:lnTo>
                <a:lnTo>
                  <a:pt x="70" y="80"/>
                </a:lnTo>
                <a:lnTo>
                  <a:pt x="70" y="79"/>
                </a:lnTo>
                <a:lnTo>
                  <a:pt x="70" y="79"/>
                </a:lnTo>
                <a:lnTo>
                  <a:pt x="70" y="77"/>
                </a:lnTo>
                <a:lnTo>
                  <a:pt x="71" y="77"/>
                </a:lnTo>
                <a:lnTo>
                  <a:pt x="71" y="76"/>
                </a:lnTo>
                <a:lnTo>
                  <a:pt x="72" y="76"/>
                </a:lnTo>
                <a:lnTo>
                  <a:pt x="72" y="76"/>
                </a:lnTo>
                <a:lnTo>
                  <a:pt x="72" y="76"/>
                </a:lnTo>
                <a:lnTo>
                  <a:pt x="72" y="76"/>
                </a:lnTo>
                <a:lnTo>
                  <a:pt x="73" y="76"/>
                </a:lnTo>
                <a:lnTo>
                  <a:pt x="73" y="76"/>
                </a:lnTo>
                <a:lnTo>
                  <a:pt x="73" y="76"/>
                </a:lnTo>
                <a:lnTo>
                  <a:pt x="73" y="75"/>
                </a:lnTo>
                <a:lnTo>
                  <a:pt x="74" y="75"/>
                </a:lnTo>
                <a:lnTo>
                  <a:pt x="74" y="73"/>
                </a:lnTo>
                <a:lnTo>
                  <a:pt x="75" y="73"/>
                </a:lnTo>
                <a:lnTo>
                  <a:pt x="75" y="72"/>
                </a:lnTo>
                <a:lnTo>
                  <a:pt x="76" y="72"/>
                </a:lnTo>
                <a:lnTo>
                  <a:pt x="76" y="72"/>
                </a:lnTo>
                <a:lnTo>
                  <a:pt x="76" y="72"/>
                </a:lnTo>
                <a:lnTo>
                  <a:pt x="76" y="72"/>
                </a:lnTo>
                <a:lnTo>
                  <a:pt x="77" y="72"/>
                </a:lnTo>
                <a:lnTo>
                  <a:pt x="77" y="71"/>
                </a:lnTo>
                <a:lnTo>
                  <a:pt x="78" y="71"/>
                </a:lnTo>
                <a:lnTo>
                  <a:pt x="78" y="71"/>
                </a:lnTo>
                <a:lnTo>
                  <a:pt x="79" y="71"/>
                </a:lnTo>
                <a:lnTo>
                  <a:pt x="79" y="71"/>
                </a:lnTo>
                <a:lnTo>
                  <a:pt x="80" y="71"/>
                </a:lnTo>
                <a:lnTo>
                  <a:pt x="80" y="69"/>
                </a:lnTo>
                <a:lnTo>
                  <a:pt x="80" y="69"/>
                </a:lnTo>
                <a:lnTo>
                  <a:pt x="80" y="69"/>
                </a:lnTo>
                <a:lnTo>
                  <a:pt x="81" y="69"/>
                </a:lnTo>
                <a:lnTo>
                  <a:pt x="81" y="68"/>
                </a:lnTo>
                <a:lnTo>
                  <a:pt x="82" y="68"/>
                </a:lnTo>
                <a:lnTo>
                  <a:pt x="82" y="66"/>
                </a:lnTo>
                <a:lnTo>
                  <a:pt x="83" y="66"/>
                </a:lnTo>
                <a:lnTo>
                  <a:pt x="83" y="64"/>
                </a:lnTo>
                <a:lnTo>
                  <a:pt x="83" y="64"/>
                </a:lnTo>
                <a:lnTo>
                  <a:pt x="83" y="63"/>
                </a:lnTo>
                <a:lnTo>
                  <a:pt x="86" y="63"/>
                </a:lnTo>
                <a:lnTo>
                  <a:pt x="86" y="62"/>
                </a:lnTo>
                <a:lnTo>
                  <a:pt x="87" y="62"/>
                </a:lnTo>
                <a:lnTo>
                  <a:pt x="87" y="60"/>
                </a:lnTo>
                <a:lnTo>
                  <a:pt x="87" y="60"/>
                </a:lnTo>
                <a:lnTo>
                  <a:pt x="87" y="60"/>
                </a:lnTo>
                <a:lnTo>
                  <a:pt x="88" y="60"/>
                </a:lnTo>
                <a:lnTo>
                  <a:pt x="88" y="60"/>
                </a:lnTo>
                <a:lnTo>
                  <a:pt x="88" y="60"/>
                </a:lnTo>
                <a:lnTo>
                  <a:pt x="88" y="60"/>
                </a:lnTo>
                <a:lnTo>
                  <a:pt x="89" y="60"/>
                </a:lnTo>
                <a:lnTo>
                  <a:pt x="89" y="59"/>
                </a:lnTo>
                <a:lnTo>
                  <a:pt x="90" y="59"/>
                </a:lnTo>
                <a:lnTo>
                  <a:pt x="90" y="59"/>
                </a:lnTo>
                <a:lnTo>
                  <a:pt x="90" y="59"/>
                </a:lnTo>
                <a:lnTo>
                  <a:pt x="90" y="58"/>
                </a:lnTo>
                <a:lnTo>
                  <a:pt x="91" y="58"/>
                </a:lnTo>
                <a:lnTo>
                  <a:pt x="91" y="58"/>
                </a:lnTo>
                <a:lnTo>
                  <a:pt x="92" y="58"/>
                </a:lnTo>
                <a:lnTo>
                  <a:pt x="92" y="57"/>
                </a:lnTo>
                <a:lnTo>
                  <a:pt x="93" y="57"/>
                </a:lnTo>
                <a:lnTo>
                  <a:pt x="93" y="57"/>
                </a:lnTo>
                <a:lnTo>
                  <a:pt x="94" y="57"/>
                </a:lnTo>
                <a:lnTo>
                  <a:pt x="94" y="57"/>
                </a:lnTo>
                <a:lnTo>
                  <a:pt x="95" y="57"/>
                </a:lnTo>
                <a:lnTo>
                  <a:pt x="95" y="57"/>
                </a:lnTo>
                <a:lnTo>
                  <a:pt x="95" y="57"/>
                </a:lnTo>
                <a:lnTo>
                  <a:pt x="95" y="57"/>
                </a:lnTo>
                <a:lnTo>
                  <a:pt x="97" y="57"/>
                </a:lnTo>
                <a:lnTo>
                  <a:pt x="97" y="57"/>
                </a:lnTo>
                <a:lnTo>
                  <a:pt x="97" y="57"/>
                </a:lnTo>
                <a:lnTo>
                  <a:pt x="97" y="55"/>
                </a:lnTo>
                <a:lnTo>
                  <a:pt x="99" y="55"/>
                </a:lnTo>
                <a:lnTo>
                  <a:pt x="99" y="54"/>
                </a:lnTo>
                <a:lnTo>
                  <a:pt x="100" y="54"/>
                </a:lnTo>
                <a:lnTo>
                  <a:pt x="100" y="53"/>
                </a:lnTo>
                <a:lnTo>
                  <a:pt x="101" y="53"/>
                </a:lnTo>
                <a:lnTo>
                  <a:pt x="101" y="53"/>
                </a:lnTo>
                <a:lnTo>
                  <a:pt x="101" y="53"/>
                </a:lnTo>
                <a:lnTo>
                  <a:pt x="101" y="51"/>
                </a:lnTo>
                <a:lnTo>
                  <a:pt x="102" y="51"/>
                </a:lnTo>
                <a:lnTo>
                  <a:pt x="102" y="50"/>
                </a:lnTo>
                <a:lnTo>
                  <a:pt x="103" y="50"/>
                </a:lnTo>
                <a:lnTo>
                  <a:pt x="103" y="50"/>
                </a:lnTo>
                <a:lnTo>
                  <a:pt x="103" y="50"/>
                </a:lnTo>
                <a:lnTo>
                  <a:pt x="103" y="49"/>
                </a:lnTo>
                <a:lnTo>
                  <a:pt x="103" y="49"/>
                </a:lnTo>
                <a:lnTo>
                  <a:pt x="103" y="49"/>
                </a:lnTo>
                <a:lnTo>
                  <a:pt x="104" y="49"/>
                </a:lnTo>
                <a:lnTo>
                  <a:pt x="104" y="49"/>
                </a:lnTo>
                <a:lnTo>
                  <a:pt x="106" y="49"/>
                </a:lnTo>
                <a:lnTo>
                  <a:pt x="106" y="48"/>
                </a:lnTo>
                <a:lnTo>
                  <a:pt x="108" y="48"/>
                </a:lnTo>
                <a:lnTo>
                  <a:pt x="108" y="47"/>
                </a:lnTo>
                <a:lnTo>
                  <a:pt x="110" y="47"/>
                </a:lnTo>
                <a:lnTo>
                  <a:pt x="110" y="47"/>
                </a:lnTo>
                <a:lnTo>
                  <a:pt x="110" y="47"/>
                </a:lnTo>
                <a:lnTo>
                  <a:pt x="110" y="45"/>
                </a:lnTo>
                <a:lnTo>
                  <a:pt x="110" y="45"/>
                </a:lnTo>
                <a:lnTo>
                  <a:pt x="110" y="44"/>
                </a:lnTo>
                <a:lnTo>
                  <a:pt x="111" y="44"/>
                </a:lnTo>
                <a:lnTo>
                  <a:pt x="111" y="44"/>
                </a:lnTo>
                <a:lnTo>
                  <a:pt x="111" y="44"/>
                </a:lnTo>
                <a:lnTo>
                  <a:pt x="111" y="44"/>
                </a:lnTo>
                <a:lnTo>
                  <a:pt x="112" y="44"/>
                </a:lnTo>
                <a:lnTo>
                  <a:pt x="112" y="43"/>
                </a:lnTo>
                <a:lnTo>
                  <a:pt x="115" y="43"/>
                </a:lnTo>
                <a:lnTo>
                  <a:pt x="115" y="43"/>
                </a:lnTo>
                <a:lnTo>
                  <a:pt x="115" y="43"/>
                </a:lnTo>
                <a:lnTo>
                  <a:pt x="115" y="40"/>
                </a:lnTo>
                <a:lnTo>
                  <a:pt x="116" y="40"/>
                </a:lnTo>
                <a:lnTo>
                  <a:pt x="116" y="40"/>
                </a:lnTo>
                <a:lnTo>
                  <a:pt x="117" y="40"/>
                </a:lnTo>
                <a:lnTo>
                  <a:pt x="117" y="40"/>
                </a:lnTo>
                <a:lnTo>
                  <a:pt x="118" y="40"/>
                </a:lnTo>
                <a:lnTo>
                  <a:pt x="118" y="40"/>
                </a:lnTo>
                <a:lnTo>
                  <a:pt x="121" y="40"/>
                </a:lnTo>
                <a:lnTo>
                  <a:pt x="121" y="39"/>
                </a:lnTo>
                <a:lnTo>
                  <a:pt x="122" y="39"/>
                </a:lnTo>
                <a:lnTo>
                  <a:pt x="122" y="39"/>
                </a:lnTo>
                <a:lnTo>
                  <a:pt x="122" y="39"/>
                </a:lnTo>
                <a:lnTo>
                  <a:pt x="122" y="38"/>
                </a:lnTo>
                <a:lnTo>
                  <a:pt x="124" y="38"/>
                </a:lnTo>
                <a:lnTo>
                  <a:pt x="124" y="36"/>
                </a:lnTo>
                <a:lnTo>
                  <a:pt x="124" y="36"/>
                </a:lnTo>
                <a:lnTo>
                  <a:pt x="124" y="36"/>
                </a:lnTo>
                <a:lnTo>
                  <a:pt x="127" y="36"/>
                </a:lnTo>
                <a:lnTo>
                  <a:pt x="127" y="35"/>
                </a:lnTo>
                <a:lnTo>
                  <a:pt x="129" y="35"/>
                </a:lnTo>
                <a:lnTo>
                  <a:pt x="129" y="35"/>
                </a:lnTo>
                <a:lnTo>
                  <a:pt x="129" y="35"/>
                </a:lnTo>
                <a:lnTo>
                  <a:pt x="129" y="33"/>
                </a:lnTo>
                <a:lnTo>
                  <a:pt x="131" y="33"/>
                </a:lnTo>
                <a:lnTo>
                  <a:pt x="131" y="33"/>
                </a:lnTo>
                <a:lnTo>
                  <a:pt x="133" y="33"/>
                </a:lnTo>
                <a:lnTo>
                  <a:pt x="133" y="32"/>
                </a:lnTo>
                <a:lnTo>
                  <a:pt x="133" y="32"/>
                </a:lnTo>
                <a:lnTo>
                  <a:pt x="133" y="32"/>
                </a:lnTo>
                <a:lnTo>
                  <a:pt x="133" y="32"/>
                </a:lnTo>
                <a:lnTo>
                  <a:pt x="133" y="31"/>
                </a:lnTo>
                <a:lnTo>
                  <a:pt x="134" y="31"/>
                </a:lnTo>
                <a:lnTo>
                  <a:pt x="134" y="31"/>
                </a:lnTo>
                <a:lnTo>
                  <a:pt x="135" y="31"/>
                </a:lnTo>
                <a:lnTo>
                  <a:pt x="135" y="31"/>
                </a:lnTo>
                <a:lnTo>
                  <a:pt x="135" y="31"/>
                </a:lnTo>
                <a:lnTo>
                  <a:pt x="135" y="30"/>
                </a:lnTo>
                <a:lnTo>
                  <a:pt x="136" y="30"/>
                </a:lnTo>
                <a:lnTo>
                  <a:pt x="136" y="30"/>
                </a:lnTo>
                <a:lnTo>
                  <a:pt x="137" y="30"/>
                </a:lnTo>
                <a:lnTo>
                  <a:pt x="137" y="30"/>
                </a:lnTo>
                <a:lnTo>
                  <a:pt x="138" y="30"/>
                </a:lnTo>
                <a:lnTo>
                  <a:pt x="138" y="30"/>
                </a:lnTo>
                <a:lnTo>
                  <a:pt x="139" y="30"/>
                </a:lnTo>
                <a:lnTo>
                  <a:pt x="139" y="29"/>
                </a:lnTo>
                <a:lnTo>
                  <a:pt x="140" y="29"/>
                </a:lnTo>
                <a:lnTo>
                  <a:pt x="140" y="28"/>
                </a:lnTo>
                <a:lnTo>
                  <a:pt x="140" y="28"/>
                </a:lnTo>
                <a:lnTo>
                  <a:pt x="140" y="28"/>
                </a:lnTo>
                <a:lnTo>
                  <a:pt x="140" y="28"/>
                </a:lnTo>
                <a:lnTo>
                  <a:pt x="140" y="28"/>
                </a:lnTo>
                <a:lnTo>
                  <a:pt x="144" y="28"/>
                </a:lnTo>
                <a:lnTo>
                  <a:pt x="144" y="28"/>
                </a:lnTo>
                <a:lnTo>
                  <a:pt x="148" y="28"/>
                </a:lnTo>
                <a:lnTo>
                  <a:pt x="148" y="27"/>
                </a:lnTo>
                <a:lnTo>
                  <a:pt x="149" y="27"/>
                </a:lnTo>
                <a:lnTo>
                  <a:pt x="149" y="27"/>
                </a:lnTo>
                <a:lnTo>
                  <a:pt x="149" y="27"/>
                </a:lnTo>
                <a:lnTo>
                  <a:pt x="149" y="25"/>
                </a:lnTo>
                <a:lnTo>
                  <a:pt x="150" y="25"/>
                </a:lnTo>
                <a:lnTo>
                  <a:pt x="150" y="24"/>
                </a:lnTo>
                <a:lnTo>
                  <a:pt x="151" y="24"/>
                </a:lnTo>
                <a:lnTo>
                  <a:pt x="151" y="22"/>
                </a:lnTo>
                <a:lnTo>
                  <a:pt x="152" y="22"/>
                </a:lnTo>
                <a:lnTo>
                  <a:pt x="152" y="22"/>
                </a:lnTo>
                <a:lnTo>
                  <a:pt x="154" y="22"/>
                </a:lnTo>
                <a:lnTo>
                  <a:pt x="154" y="22"/>
                </a:lnTo>
                <a:lnTo>
                  <a:pt x="154" y="22"/>
                </a:lnTo>
                <a:lnTo>
                  <a:pt x="154" y="22"/>
                </a:lnTo>
                <a:lnTo>
                  <a:pt x="157" y="22"/>
                </a:lnTo>
                <a:lnTo>
                  <a:pt x="157" y="22"/>
                </a:lnTo>
                <a:lnTo>
                  <a:pt x="159" y="22"/>
                </a:lnTo>
                <a:lnTo>
                  <a:pt x="159" y="22"/>
                </a:lnTo>
                <a:lnTo>
                  <a:pt x="162" y="22"/>
                </a:lnTo>
                <a:lnTo>
                  <a:pt x="162" y="22"/>
                </a:lnTo>
                <a:lnTo>
                  <a:pt x="162" y="22"/>
                </a:lnTo>
                <a:lnTo>
                  <a:pt x="162" y="22"/>
                </a:lnTo>
                <a:lnTo>
                  <a:pt x="164" y="22"/>
                </a:lnTo>
                <a:lnTo>
                  <a:pt x="164" y="21"/>
                </a:lnTo>
                <a:lnTo>
                  <a:pt x="166" y="21"/>
                </a:lnTo>
                <a:lnTo>
                  <a:pt x="166" y="20"/>
                </a:lnTo>
                <a:lnTo>
                  <a:pt x="167" y="20"/>
                </a:lnTo>
                <a:lnTo>
                  <a:pt x="167" y="20"/>
                </a:lnTo>
                <a:lnTo>
                  <a:pt x="171" y="20"/>
                </a:lnTo>
                <a:lnTo>
                  <a:pt x="171" y="20"/>
                </a:lnTo>
                <a:lnTo>
                  <a:pt x="172" y="20"/>
                </a:lnTo>
                <a:lnTo>
                  <a:pt x="172" y="20"/>
                </a:lnTo>
                <a:lnTo>
                  <a:pt x="175" y="20"/>
                </a:lnTo>
                <a:lnTo>
                  <a:pt x="175" y="20"/>
                </a:lnTo>
                <a:lnTo>
                  <a:pt x="177" y="20"/>
                </a:lnTo>
                <a:lnTo>
                  <a:pt x="177" y="20"/>
                </a:lnTo>
                <a:lnTo>
                  <a:pt x="189" y="20"/>
                </a:lnTo>
                <a:lnTo>
                  <a:pt x="189" y="20"/>
                </a:lnTo>
                <a:lnTo>
                  <a:pt x="190" y="20"/>
                </a:lnTo>
                <a:lnTo>
                  <a:pt x="190" y="20"/>
                </a:lnTo>
                <a:lnTo>
                  <a:pt x="191" y="20"/>
                </a:lnTo>
                <a:lnTo>
                  <a:pt x="191" y="20"/>
                </a:lnTo>
                <a:lnTo>
                  <a:pt x="192" y="20"/>
                </a:lnTo>
                <a:lnTo>
                  <a:pt x="192" y="19"/>
                </a:lnTo>
                <a:lnTo>
                  <a:pt x="194" y="19"/>
                </a:lnTo>
                <a:lnTo>
                  <a:pt x="194" y="18"/>
                </a:lnTo>
                <a:lnTo>
                  <a:pt x="196" y="18"/>
                </a:lnTo>
                <a:lnTo>
                  <a:pt x="196" y="18"/>
                </a:lnTo>
                <a:lnTo>
                  <a:pt x="201" y="18"/>
                </a:lnTo>
                <a:lnTo>
                  <a:pt x="201" y="18"/>
                </a:lnTo>
                <a:lnTo>
                  <a:pt x="203" y="18"/>
                </a:lnTo>
                <a:lnTo>
                  <a:pt x="203" y="18"/>
                </a:lnTo>
                <a:lnTo>
                  <a:pt x="204" y="18"/>
                </a:lnTo>
                <a:lnTo>
                  <a:pt x="204" y="18"/>
                </a:lnTo>
                <a:lnTo>
                  <a:pt x="205" y="18"/>
                </a:lnTo>
                <a:lnTo>
                  <a:pt x="205" y="17"/>
                </a:lnTo>
                <a:lnTo>
                  <a:pt x="206" y="17"/>
                </a:lnTo>
                <a:lnTo>
                  <a:pt x="206" y="17"/>
                </a:lnTo>
                <a:lnTo>
                  <a:pt x="206" y="17"/>
                </a:lnTo>
                <a:lnTo>
                  <a:pt x="206" y="15"/>
                </a:lnTo>
                <a:lnTo>
                  <a:pt x="209" y="15"/>
                </a:lnTo>
                <a:lnTo>
                  <a:pt x="209" y="15"/>
                </a:lnTo>
                <a:lnTo>
                  <a:pt x="209" y="15"/>
                </a:lnTo>
                <a:lnTo>
                  <a:pt x="209" y="15"/>
                </a:lnTo>
                <a:lnTo>
                  <a:pt x="210" y="15"/>
                </a:lnTo>
                <a:lnTo>
                  <a:pt x="210" y="15"/>
                </a:lnTo>
                <a:lnTo>
                  <a:pt x="211" y="15"/>
                </a:lnTo>
                <a:lnTo>
                  <a:pt x="211" y="15"/>
                </a:lnTo>
                <a:lnTo>
                  <a:pt x="212" y="15"/>
                </a:lnTo>
                <a:lnTo>
                  <a:pt x="212" y="15"/>
                </a:lnTo>
                <a:lnTo>
                  <a:pt x="214" y="15"/>
                </a:lnTo>
                <a:lnTo>
                  <a:pt x="214" y="15"/>
                </a:lnTo>
                <a:lnTo>
                  <a:pt x="215" y="15"/>
                </a:lnTo>
                <a:lnTo>
                  <a:pt x="215" y="15"/>
                </a:lnTo>
                <a:lnTo>
                  <a:pt x="217" y="15"/>
                </a:lnTo>
                <a:lnTo>
                  <a:pt x="217" y="15"/>
                </a:lnTo>
                <a:lnTo>
                  <a:pt x="218" y="15"/>
                </a:lnTo>
                <a:lnTo>
                  <a:pt x="218" y="15"/>
                </a:lnTo>
                <a:lnTo>
                  <a:pt x="219" y="15"/>
                </a:lnTo>
                <a:lnTo>
                  <a:pt x="219" y="15"/>
                </a:lnTo>
                <a:lnTo>
                  <a:pt x="220" y="15"/>
                </a:lnTo>
                <a:lnTo>
                  <a:pt x="220" y="15"/>
                </a:lnTo>
                <a:lnTo>
                  <a:pt x="224" y="15"/>
                </a:lnTo>
                <a:lnTo>
                  <a:pt x="224" y="15"/>
                </a:lnTo>
                <a:lnTo>
                  <a:pt x="225" y="15"/>
                </a:lnTo>
                <a:lnTo>
                  <a:pt x="225" y="15"/>
                </a:lnTo>
                <a:lnTo>
                  <a:pt x="229" y="15"/>
                </a:lnTo>
                <a:lnTo>
                  <a:pt x="229" y="14"/>
                </a:lnTo>
                <a:lnTo>
                  <a:pt x="234" y="14"/>
                </a:lnTo>
                <a:lnTo>
                  <a:pt x="234" y="14"/>
                </a:lnTo>
                <a:lnTo>
                  <a:pt x="235" y="14"/>
                </a:lnTo>
                <a:lnTo>
                  <a:pt x="235" y="14"/>
                </a:lnTo>
                <a:lnTo>
                  <a:pt x="236" y="14"/>
                </a:lnTo>
                <a:lnTo>
                  <a:pt x="236" y="14"/>
                </a:lnTo>
                <a:lnTo>
                  <a:pt x="240" y="14"/>
                </a:lnTo>
                <a:lnTo>
                  <a:pt x="240" y="13"/>
                </a:lnTo>
                <a:lnTo>
                  <a:pt x="241" y="13"/>
                </a:lnTo>
                <a:lnTo>
                  <a:pt x="241" y="11"/>
                </a:lnTo>
                <a:lnTo>
                  <a:pt x="242" y="11"/>
                </a:lnTo>
                <a:lnTo>
                  <a:pt x="242" y="11"/>
                </a:lnTo>
                <a:lnTo>
                  <a:pt x="243" y="11"/>
                </a:lnTo>
                <a:lnTo>
                  <a:pt x="243" y="9"/>
                </a:lnTo>
                <a:lnTo>
                  <a:pt x="244" y="9"/>
                </a:lnTo>
                <a:lnTo>
                  <a:pt x="244" y="9"/>
                </a:lnTo>
                <a:lnTo>
                  <a:pt x="253" y="9"/>
                </a:lnTo>
                <a:lnTo>
                  <a:pt x="253" y="9"/>
                </a:lnTo>
                <a:lnTo>
                  <a:pt x="254" y="9"/>
                </a:lnTo>
                <a:lnTo>
                  <a:pt x="254" y="9"/>
                </a:lnTo>
                <a:lnTo>
                  <a:pt x="254" y="9"/>
                </a:lnTo>
                <a:lnTo>
                  <a:pt x="254" y="9"/>
                </a:lnTo>
                <a:lnTo>
                  <a:pt x="256" y="9"/>
                </a:lnTo>
                <a:lnTo>
                  <a:pt x="256" y="9"/>
                </a:lnTo>
                <a:lnTo>
                  <a:pt x="259" y="9"/>
                </a:lnTo>
                <a:lnTo>
                  <a:pt x="259" y="6"/>
                </a:lnTo>
                <a:lnTo>
                  <a:pt x="261" y="6"/>
                </a:lnTo>
                <a:lnTo>
                  <a:pt x="261" y="6"/>
                </a:lnTo>
                <a:lnTo>
                  <a:pt x="262" y="6"/>
                </a:lnTo>
                <a:lnTo>
                  <a:pt x="262" y="6"/>
                </a:lnTo>
                <a:lnTo>
                  <a:pt x="263" y="6"/>
                </a:lnTo>
                <a:lnTo>
                  <a:pt x="263" y="6"/>
                </a:lnTo>
                <a:lnTo>
                  <a:pt x="266" y="6"/>
                </a:lnTo>
                <a:lnTo>
                  <a:pt x="266" y="6"/>
                </a:lnTo>
                <a:lnTo>
                  <a:pt x="268" y="6"/>
                </a:lnTo>
                <a:lnTo>
                  <a:pt x="268" y="6"/>
                </a:lnTo>
                <a:lnTo>
                  <a:pt x="272" y="6"/>
                </a:lnTo>
                <a:lnTo>
                  <a:pt x="272" y="6"/>
                </a:lnTo>
                <a:lnTo>
                  <a:pt x="275" y="6"/>
                </a:lnTo>
                <a:lnTo>
                  <a:pt x="275" y="6"/>
                </a:lnTo>
                <a:lnTo>
                  <a:pt x="276" y="6"/>
                </a:lnTo>
                <a:lnTo>
                  <a:pt x="276" y="5"/>
                </a:lnTo>
                <a:lnTo>
                  <a:pt x="279" y="5"/>
                </a:lnTo>
                <a:lnTo>
                  <a:pt x="279" y="5"/>
                </a:lnTo>
                <a:lnTo>
                  <a:pt x="280" y="5"/>
                </a:lnTo>
                <a:lnTo>
                  <a:pt x="280" y="5"/>
                </a:lnTo>
                <a:lnTo>
                  <a:pt x="281" y="5"/>
                </a:lnTo>
                <a:lnTo>
                  <a:pt x="281" y="4"/>
                </a:lnTo>
                <a:lnTo>
                  <a:pt x="285" y="4"/>
                </a:lnTo>
                <a:lnTo>
                  <a:pt x="285" y="5"/>
                </a:lnTo>
                <a:lnTo>
                  <a:pt x="286" y="5"/>
                </a:lnTo>
                <a:lnTo>
                  <a:pt x="286" y="5"/>
                </a:lnTo>
                <a:lnTo>
                  <a:pt x="290" y="5"/>
                </a:lnTo>
                <a:lnTo>
                  <a:pt x="290" y="4"/>
                </a:lnTo>
                <a:lnTo>
                  <a:pt x="290" y="4"/>
                </a:lnTo>
                <a:lnTo>
                  <a:pt x="290" y="5"/>
                </a:lnTo>
                <a:lnTo>
                  <a:pt x="293" y="5"/>
                </a:lnTo>
                <a:lnTo>
                  <a:pt x="293" y="4"/>
                </a:lnTo>
                <a:lnTo>
                  <a:pt x="295" y="4"/>
                </a:lnTo>
                <a:lnTo>
                  <a:pt x="295" y="3"/>
                </a:lnTo>
                <a:lnTo>
                  <a:pt x="296" y="3"/>
                </a:lnTo>
                <a:lnTo>
                  <a:pt x="296" y="3"/>
                </a:lnTo>
                <a:lnTo>
                  <a:pt x="297" y="3"/>
                </a:lnTo>
                <a:lnTo>
                  <a:pt x="297" y="3"/>
                </a:lnTo>
                <a:lnTo>
                  <a:pt x="300" y="3"/>
                </a:lnTo>
                <a:lnTo>
                  <a:pt x="300" y="3"/>
                </a:lnTo>
                <a:lnTo>
                  <a:pt x="302" y="3"/>
                </a:lnTo>
                <a:lnTo>
                  <a:pt x="302" y="3"/>
                </a:lnTo>
                <a:lnTo>
                  <a:pt x="303" y="3"/>
                </a:lnTo>
                <a:lnTo>
                  <a:pt x="303" y="3"/>
                </a:lnTo>
                <a:lnTo>
                  <a:pt x="306" y="3"/>
                </a:lnTo>
                <a:lnTo>
                  <a:pt x="306" y="3"/>
                </a:lnTo>
                <a:lnTo>
                  <a:pt x="307" y="3"/>
                </a:lnTo>
                <a:lnTo>
                  <a:pt x="307" y="3"/>
                </a:lnTo>
                <a:lnTo>
                  <a:pt x="308" y="3"/>
                </a:lnTo>
                <a:lnTo>
                  <a:pt x="308" y="1"/>
                </a:lnTo>
                <a:lnTo>
                  <a:pt x="309" y="1"/>
                </a:lnTo>
                <a:lnTo>
                  <a:pt x="309" y="1"/>
                </a:lnTo>
                <a:lnTo>
                  <a:pt x="310" y="1"/>
                </a:lnTo>
                <a:lnTo>
                  <a:pt x="310" y="1"/>
                </a:lnTo>
                <a:lnTo>
                  <a:pt x="311" y="1"/>
                </a:lnTo>
                <a:lnTo>
                  <a:pt x="311" y="1"/>
                </a:lnTo>
                <a:lnTo>
                  <a:pt x="312" y="1"/>
                </a:lnTo>
                <a:lnTo>
                  <a:pt x="312" y="1"/>
                </a:lnTo>
                <a:lnTo>
                  <a:pt x="313" y="1"/>
                </a:lnTo>
                <a:lnTo>
                  <a:pt x="313" y="1"/>
                </a:lnTo>
                <a:lnTo>
                  <a:pt x="317" y="1"/>
                </a:lnTo>
                <a:lnTo>
                  <a:pt x="317" y="1"/>
                </a:lnTo>
                <a:lnTo>
                  <a:pt x="324" y="1"/>
                </a:lnTo>
                <a:lnTo>
                  <a:pt x="324" y="1"/>
                </a:lnTo>
                <a:lnTo>
                  <a:pt x="325" y="1"/>
                </a:lnTo>
                <a:lnTo>
                  <a:pt x="325" y="1"/>
                </a:lnTo>
                <a:lnTo>
                  <a:pt x="332" y="1"/>
                </a:lnTo>
                <a:lnTo>
                  <a:pt x="332" y="1"/>
                </a:lnTo>
                <a:lnTo>
                  <a:pt x="333" y="1"/>
                </a:lnTo>
                <a:lnTo>
                  <a:pt x="333" y="1"/>
                </a:lnTo>
                <a:lnTo>
                  <a:pt x="333" y="1"/>
                </a:lnTo>
                <a:lnTo>
                  <a:pt x="333" y="1"/>
                </a:lnTo>
                <a:lnTo>
                  <a:pt x="337" y="1"/>
                </a:lnTo>
                <a:lnTo>
                  <a:pt x="337" y="1"/>
                </a:lnTo>
                <a:lnTo>
                  <a:pt x="345" y="1"/>
                </a:lnTo>
                <a:lnTo>
                  <a:pt x="345" y="1"/>
                </a:lnTo>
                <a:lnTo>
                  <a:pt x="345" y="1"/>
                </a:lnTo>
                <a:lnTo>
                  <a:pt x="345" y="1"/>
                </a:lnTo>
                <a:lnTo>
                  <a:pt x="347" y="1"/>
                </a:lnTo>
                <a:lnTo>
                  <a:pt x="347" y="1"/>
                </a:lnTo>
                <a:lnTo>
                  <a:pt x="356" y="1"/>
                </a:lnTo>
                <a:lnTo>
                  <a:pt x="356" y="1"/>
                </a:lnTo>
                <a:lnTo>
                  <a:pt x="359" y="1"/>
                </a:lnTo>
                <a:lnTo>
                  <a:pt x="359" y="1"/>
                </a:lnTo>
                <a:lnTo>
                  <a:pt x="360" y="1"/>
                </a:lnTo>
                <a:lnTo>
                  <a:pt x="360" y="1"/>
                </a:lnTo>
                <a:lnTo>
                  <a:pt x="361" y="1"/>
                </a:lnTo>
                <a:lnTo>
                  <a:pt x="361" y="1"/>
                </a:lnTo>
                <a:lnTo>
                  <a:pt x="368" y="1"/>
                </a:lnTo>
                <a:lnTo>
                  <a:pt x="368" y="1"/>
                </a:lnTo>
                <a:lnTo>
                  <a:pt x="369" y="1"/>
                </a:lnTo>
                <a:lnTo>
                  <a:pt x="369" y="0"/>
                </a:lnTo>
                <a:lnTo>
                  <a:pt x="375" y="0"/>
                </a:lnTo>
                <a:lnTo>
                  <a:pt x="375" y="0"/>
                </a:lnTo>
                <a:lnTo>
                  <a:pt x="378" y="0"/>
                </a:lnTo>
                <a:lnTo>
                  <a:pt x="378" y="0"/>
                </a:lnTo>
                <a:lnTo>
                  <a:pt x="380" y="0"/>
                </a:lnTo>
                <a:lnTo>
                  <a:pt x="380" y="0"/>
                </a:lnTo>
                <a:lnTo>
                  <a:pt x="381" y="0"/>
                </a:lnTo>
                <a:lnTo>
                  <a:pt x="381" y="0"/>
                </a:lnTo>
              </a:path>
            </a:pathLst>
          </a:cu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Line 80"/>
          <p:cNvSpPr>
            <a:spLocks noChangeShapeType="1"/>
          </p:cNvSpPr>
          <p:nvPr/>
        </p:nvSpPr>
        <p:spPr bwMode="auto">
          <a:xfrm>
            <a:off x="1295760" y="2084395"/>
            <a:ext cx="296873" cy="0"/>
          </a:xfrm>
          <a:prstGeom prst="line">
            <a:avLst/>
          </a:prstGeom>
          <a:noFill/>
          <a:ln w="1587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81"/>
          <p:cNvSpPr>
            <a:spLocks noChangeShapeType="1"/>
          </p:cNvSpPr>
          <p:nvPr/>
        </p:nvSpPr>
        <p:spPr bwMode="auto">
          <a:xfrm>
            <a:off x="1295760" y="2317460"/>
            <a:ext cx="296873" cy="0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40"/>
          <p:cNvSpPr>
            <a:spLocks noChangeArrowheads="1"/>
          </p:cNvSpPr>
          <p:nvPr/>
        </p:nvSpPr>
        <p:spPr bwMode="auto">
          <a:xfrm>
            <a:off x="1786800" y="2006038"/>
            <a:ext cx="34624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+ EB</a:t>
            </a:r>
            <a:endParaRPr kumimoji="0" lang="de-DE" altLang="de-DE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8" name="Rectangle 41"/>
          <p:cNvSpPr>
            <a:spLocks noChangeArrowheads="1"/>
          </p:cNvSpPr>
          <p:nvPr/>
        </p:nvSpPr>
        <p:spPr bwMode="auto">
          <a:xfrm>
            <a:off x="1782334" y="2210826"/>
            <a:ext cx="4456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no</a:t>
            </a:r>
            <a:r>
              <a:rPr kumimoji="0" lang="de-DE" altLang="de-DE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EB</a:t>
            </a:r>
            <a:endParaRPr kumimoji="0" lang="de-DE" altLang="de-DE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1" name="AutoShape 4">
            <a:extLst>
              <a:ext uri="{FF2B5EF4-FFF2-40B4-BE49-F238E27FC236}">
                <a16:creationId xmlns:a16="http://schemas.microsoft.com/office/drawing/2014/main" id="{E4475BB2-45C8-4743-96F8-81DA4F0D268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314825" y="1409700"/>
            <a:ext cx="3990975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7">
            <a:extLst>
              <a:ext uri="{FF2B5EF4-FFF2-40B4-BE49-F238E27FC236}">
                <a16:creationId xmlns:a16="http://schemas.microsoft.com/office/drawing/2014/main" id="{AD9E3200-E56E-5D4A-B3B5-B422B6236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1058" y="5273112"/>
            <a:ext cx="18741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200" dirty="0">
                <a:solidFill>
                  <a:srgbClr val="000000"/>
                </a:solidFill>
              </a:rPr>
              <a:t>Time After Day 28 (Months)</a:t>
            </a:r>
            <a:endParaRPr lang="en-US" altLang="en-US" sz="2000" dirty="0"/>
          </a:p>
        </p:txBody>
      </p:sp>
      <p:sp>
        <p:nvSpPr>
          <p:cNvPr id="83" name="Rectangle 8">
            <a:extLst>
              <a:ext uri="{FF2B5EF4-FFF2-40B4-BE49-F238E27FC236}">
                <a16:creationId xmlns:a16="http://schemas.microsoft.com/office/drawing/2014/main" id="{F64005D3-C441-C74C-B314-73EE3F1652D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884612" y="3367088"/>
            <a:ext cx="11049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Prediction 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Line 22">
            <a:extLst>
              <a:ext uri="{FF2B5EF4-FFF2-40B4-BE49-F238E27FC236}">
                <a16:creationId xmlns:a16="http://schemas.microsoft.com/office/drawing/2014/main" id="{ED683B64-352A-DC49-B55A-B4A4805FB2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60950" y="2255838"/>
            <a:ext cx="0" cy="2430463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23">
            <a:extLst>
              <a:ext uri="{FF2B5EF4-FFF2-40B4-BE49-F238E27FC236}">
                <a16:creationId xmlns:a16="http://schemas.microsoft.com/office/drawing/2014/main" id="{B742BD30-CABD-734E-92E5-3B2345F3C9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0463" y="4686300"/>
            <a:ext cx="90488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24">
            <a:extLst>
              <a:ext uri="{FF2B5EF4-FFF2-40B4-BE49-F238E27FC236}">
                <a16:creationId xmlns:a16="http://schemas.microsoft.com/office/drawing/2014/main" id="{9A8CC08F-02C8-8147-AF3D-C7B18F2F65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0463" y="4283075"/>
            <a:ext cx="90488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25">
            <a:extLst>
              <a:ext uri="{FF2B5EF4-FFF2-40B4-BE49-F238E27FC236}">
                <a16:creationId xmlns:a16="http://schemas.microsoft.com/office/drawing/2014/main" id="{C2A03258-1102-284D-80F6-ED63CEE818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0463" y="3878263"/>
            <a:ext cx="90488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26">
            <a:extLst>
              <a:ext uri="{FF2B5EF4-FFF2-40B4-BE49-F238E27FC236}">
                <a16:creationId xmlns:a16="http://schemas.microsoft.com/office/drawing/2014/main" id="{0B158D2B-CDEF-0442-9A8E-E036358DCF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0463" y="3467100"/>
            <a:ext cx="90488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27">
            <a:extLst>
              <a:ext uri="{FF2B5EF4-FFF2-40B4-BE49-F238E27FC236}">
                <a16:creationId xmlns:a16="http://schemas.microsoft.com/office/drawing/2014/main" id="{EBD417DF-CCC9-1847-886D-5148BCDB11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0463" y="3063875"/>
            <a:ext cx="90488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28">
            <a:extLst>
              <a:ext uri="{FF2B5EF4-FFF2-40B4-BE49-F238E27FC236}">
                <a16:creationId xmlns:a16="http://schemas.microsoft.com/office/drawing/2014/main" id="{DC4F3AFE-4D59-BA4D-9A3F-9F7A097846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0463" y="2659063"/>
            <a:ext cx="90488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29">
            <a:extLst>
              <a:ext uri="{FF2B5EF4-FFF2-40B4-BE49-F238E27FC236}">
                <a16:creationId xmlns:a16="http://schemas.microsoft.com/office/drawing/2014/main" id="{EC51F0B8-0195-964F-8F29-2971107BA5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0463" y="2255838"/>
            <a:ext cx="90488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30">
            <a:extLst>
              <a:ext uri="{FF2B5EF4-FFF2-40B4-BE49-F238E27FC236}">
                <a16:creationId xmlns:a16="http://schemas.microsoft.com/office/drawing/2014/main" id="{25C3DB2B-B786-7143-A4A8-2E58558ECD6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619625" y="4586288"/>
            <a:ext cx="3651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31">
            <a:extLst>
              <a:ext uri="{FF2B5EF4-FFF2-40B4-BE49-F238E27FC236}">
                <a16:creationId xmlns:a16="http://schemas.microsoft.com/office/drawing/2014/main" id="{E9B90B56-DA3B-934E-8CD1-FB1FB969759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619625" y="3778250"/>
            <a:ext cx="3651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32">
            <a:extLst>
              <a:ext uri="{FF2B5EF4-FFF2-40B4-BE49-F238E27FC236}">
                <a16:creationId xmlns:a16="http://schemas.microsoft.com/office/drawing/2014/main" id="{E21D5993-7789-6740-BC79-8ABC70A2BEB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621212" y="2963863"/>
            <a:ext cx="3651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ectangle 33">
            <a:extLst>
              <a:ext uri="{FF2B5EF4-FFF2-40B4-BE49-F238E27FC236}">
                <a16:creationId xmlns:a16="http://schemas.microsoft.com/office/drawing/2014/main" id="{3DA61329-56B6-E545-8C46-B1A2A78A946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621212" y="2154238"/>
            <a:ext cx="3651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0.30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Freeform 34">
            <a:extLst>
              <a:ext uri="{FF2B5EF4-FFF2-40B4-BE49-F238E27FC236}">
                <a16:creationId xmlns:a16="http://schemas.microsoft.com/office/drawing/2014/main" id="{FE3B32E2-3F29-5B4E-AA15-0A91F39381A3}"/>
              </a:ext>
            </a:extLst>
          </p:cNvPr>
          <p:cNvSpPr>
            <a:spLocks/>
          </p:cNvSpPr>
          <p:nvPr/>
        </p:nvSpPr>
        <p:spPr bwMode="auto">
          <a:xfrm>
            <a:off x="5168900" y="3695700"/>
            <a:ext cx="2651125" cy="990600"/>
          </a:xfrm>
          <a:custGeom>
            <a:avLst/>
            <a:gdLst>
              <a:gd name="T0" fmla="*/ 3 w 348"/>
              <a:gd name="T1" fmla="*/ 127 h 130"/>
              <a:gd name="T2" fmla="*/ 4 w 348"/>
              <a:gd name="T3" fmla="*/ 123 h 130"/>
              <a:gd name="T4" fmla="*/ 8 w 348"/>
              <a:gd name="T5" fmla="*/ 120 h 130"/>
              <a:gd name="T6" fmla="*/ 11 w 348"/>
              <a:gd name="T7" fmla="*/ 116 h 130"/>
              <a:gd name="T8" fmla="*/ 14 w 348"/>
              <a:gd name="T9" fmla="*/ 113 h 130"/>
              <a:gd name="T10" fmla="*/ 17 w 348"/>
              <a:gd name="T11" fmla="*/ 108 h 130"/>
              <a:gd name="T12" fmla="*/ 22 w 348"/>
              <a:gd name="T13" fmla="*/ 108 h 130"/>
              <a:gd name="T14" fmla="*/ 25 w 348"/>
              <a:gd name="T15" fmla="*/ 107 h 130"/>
              <a:gd name="T16" fmla="*/ 26 w 348"/>
              <a:gd name="T17" fmla="*/ 106 h 130"/>
              <a:gd name="T18" fmla="*/ 29 w 348"/>
              <a:gd name="T19" fmla="*/ 104 h 130"/>
              <a:gd name="T20" fmla="*/ 31 w 348"/>
              <a:gd name="T21" fmla="*/ 100 h 130"/>
              <a:gd name="T22" fmla="*/ 33 w 348"/>
              <a:gd name="T23" fmla="*/ 96 h 130"/>
              <a:gd name="T24" fmla="*/ 36 w 348"/>
              <a:gd name="T25" fmla="*/ 93 h 130"/>
              <a:gd name="T26" fmla="*/ 37 w 348"/>
              <a:gd name="T27" fmla="*/ 88 h 130"/>
              <a:gd name="T28" fmla="*/ 41 w 348"/>
              <a:gd name="T29" fmla="*/ 84 h 130"/>
              <a:gd name="T30" fmla="*/ 45 w 348"/>
              <a:gd name="T31" fmla="*/ 77 h 130"/>
              <a:gd name="T32" fmla="*/ 46 w 348"/>
              <a:gd name="T33" fmla="*/ 71 h 130"/>
              <a:gd name="T34" fmla="*/ 49 w 348"/>
              <a:gd name="T35" fmla="*/ 70 h 130"/>
              <a:gd name="T36" fmla="*/ 52 w 348"/>
              <a:gd name="T37" fmla="*/ 68 h 130"/>
              <a:gd name="T38" fmla="*/ 57 w 348"/>
              <a:gd name="T39" fmla="*/ 67 h 130"/>
              <a:gd name="T40" fmla="*/ 60 w 348"/>
              <a:gd name="T41" fmla="*/ 64 h 130"/>
              <a:gd name="T42" fmla="*/ 63 w 348"/>
              <a:gd name="T43" fmla="*/ 64 h 130"/>
              <a:gd name="T44" fmla="*/ 66 w 348"/>
              <a:gd name="T45" fmla="*/ 63 h 130"/>
              <a:gd name="T46" fmla="*/ 70 w 348"/>
              <a:gd name="T47" fmla="*/ 58 h 130"/>
              <a:gd name="T48" fmla="*/ 72 w 348"/>
              <a:gd name="T49" fmla="*/ 57 h 130"/>
              <a:gd name="T50" fmla="*/ 75 w 348"/>
              <a:gd name="T51" fmla="*/ 53 h 130"/>
              <a:gd name="T52" fmla="*/ 79 w 348"/>
              <a:gd name="T53" fmla="*/ 48 h 130"/>
              <a:gd name="T54" fmla="*/ 82 w 348"/>
              <a:gd name="T55" fmla="*/ 46 h 130"/>
              <a:gd name="T56" fmla="*/ 87 w 348"/>
              <a:gd name="T57" fmla="*/ 44 h 130"/>
              <a:gd name="T58" fmla="*/ 91 w 348"/>
              <a:gd name="T59" fmla="*/ 42 h 130"/>
              <a:gd name="T60" fmla="*/ 94 w 348"/>
              <a:gd name="T61" fmla="*/ 39 h 130"/>
              <a:gd name="T62" fmla="*/ 100 w 348"/>
              <a:gd name="T63" fmla="*/ 35 h 130"/>
              <a:gd name="T64" fmla="*/ 105 w 348"/>
              <a:gd name="T65" fmla="*/ 32 h 130"/>
              <a:gd name="T66" fmla="*/ 108 w 348"/>
              <a:gd name="T67" fmla="*/ 29 h 130"/>
              <a:gd name="T68" fmla="*/ 113 w 348"/>
              <a:gd name="T69" fmla="*/ 27 h 130"/>
              <a:gd name="T70" fmla="*/ 120 w 348"/>
              <a:gd name="T71" fmla="*/ 25 h 130"/>
              <a:gd name="T72" fmla="*/ 122 w 348"/>
              <a:gd name="T73" fmla="*/ 24 h 130"/>
              <a:gd name="T74" fmla="*/ 126 w 348"/>
              <a:gd name="T75" fmla="*/ 23 h 130"/>
              <a:gd name="T76" fmla="*/ 128 w 348"/>
              <a:gd name="T77" fmla="*/ 20 h 130"/>
              <a:gd name="T78" fmla="*/ 136 w 348"/>
              <a:gd name="T79" fmla="*/ 18 h 130"/>
              <a:gd name="T80" fmla="*/ 141 w 348"/>
              <a:gd name="T81" fmla="*/ 16 h 130"/>
              <a:gd name="T82" fmla="*/ 150 w 348"/>
              <a:gd name="T83" fmla="*/ 16 h 130"/>
              <a:gd name="T84" fmla="*/ 157 w 348"/>
              <a:gd name="T85" fmla="*/ 13 h 130"/>
              <a:gd name="T86" fmla="*/ 173 w 348"/>
              <a:gd name="T87" fmla="*/ 13 h 130"/>
              <a:gd name="T88" fmla="*/ 184 w 348"/>
              <a:gd name="T89" fmla="*/ 12 h 130"/>
              <a:gd name="T90" fmla="*/ 191 w 348"/>
              <a:gd name="T91" fmla="*/ 10 h 130"/>
              <a:gd name="T92" fmla="*/ 196 w 348"/>
              <a:gd name="T93" fmla="*/ 10 h 130"/>
              <a:gd name="T94" fmla="*/ 205 w 348"/>
              <a:gd name="T95" fmla="*/ 10 h 130"/>
              <a:gd name="T96" fmla="*/ 216 w 348"/>
              <a:gd name="T97" fmla="*/ 10 h 130"/>
              <a:gd name="T98" fmla="*/ 223 w 348"/>
              <a:gd name="T99" fmla="*/ 8 h 130"/>
              <a:gd name="T100" fmla="*/ 240 w 348"/>
              <a:gd name="T101" fmla="*/ 6 h 130"/>
              <a:gd name="T102" fmla="*/ 249 w 348"/>
              <a:gd name="T103" fmla="*/ 6 h 130"/>
              <a:gd name="T104" fmla="*/ 257 w 348"/>
              <a:gd name="T105" fmla="*/ 4 h 130"/>
              <a:gd name="T106" fmla="*/ 265 w 348"/>
              <a:gd name="T107" fmla="*/ 4 h 130"/>
              <a:gd name="T108" fmla="*/ 276 w 348"/>
              <a:gd name="T109" fmla="*/ 3 h 130"/>
              <a:gd name="T110" fmla="*/ 281 w 348"/>
              <a:gd name="T111" fmla="*/ 3 h 130"/>
              <a:gd name="T112" fmla="*/ 290 w 348"/>
              <a:gd name="T113" fmla="*/ 1 h 130"/>
              <a:gd name="T114" fmla="*/ 304 w 348"/>
              <a:gd name="T115" fmla="*/ 1 h 130"/>
              <a:gd name="T116" fmla="*/ 325 w 348"/>
              <a:gd name="T117" fmla="*/ 1 h 130"/>
              <a:gd name="T118" fmla="*/ 337 w 348"/>
              <a:gd name="T119" fmla="*/ 1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8" h="130">
                <a:moveTo>
                  <a:pt x="0" y="130"/>
                </a:moveTo>
                <a:lnTo>
                  <a:pt x="0" y="130"/>
                </a:lnTo>
                <a:lnTo>
                  <a:pt x="0" y="127"/>
                </a:lnTo>
                <a:lnTo>
                  <a:pt x="0" y="127"/>
                </a:lnTo>
                <a:lnTo>
                  <a:pt x="0" y="127"/>
                </a:lnTo>
                <a:lnTo>
                  <a:pt x="2" y="127"/>
                </a:lnTo>
                <a:lnTo>
                  <a:pt x="2" y="127"/>
                </a:lnTo>
                <a:lnTo>
                  <a:pt x="3" y="127"/>
                </a:lnTo>
                <a:lnTo>
                  <a:pt x="3" y="126"/>
                </a:lnTo>
                <a:lnTo>
                  <a:pt x="3" y="126"/>
                </a:lnTo>
                <a:lnTo>
                  <a:pt x="3" y="126"/>
                </a:lnTo>
                <a:lnTo>
                  <a:pt x="3" y="126"/>
                </a:lnTo>
                <a:lnTo>
                  <a:pt x="3" y="123"/>
                </a:lnTo>
                <a:lnTo>
                  <a:pt x="4" y="123"/>
                </a:lnTo>
                <a:lnTo>
                  <a:pt x="4" y="123"/>
                </a:lnTo>
                <a:lnTo>
                  <a:pt x="4" y="123"/>
                </a:lnTo>
                <a:lnTo>
                  <a:pt x="4" y="123"/>
                </a:lnTo>
                <a:lnTo>
                  <a:pt x="5" y="123"/>
                </a:lnTo>
                <a:lnTo>
                  <a:pt x="5" y="122"/>
                </a:lnTo>
                <a:lnTo>
                  <a:pt x="5" y="122"/>
                </a:lnTo>
                <a:lnTo>
                  <a:pt x="5" y="122"/>
                </a:lnTo>
                <a:lnTo>
                  <a:pt x="6" y="122"/>
                </a:lnTo>
                <a:lnTo>
                  <a:pt x="6" y="120"/>
                </a:lnTo>
                <a:lnTo>
                  <a:pt x="8" y="120"/>
                </a:lnTo>
                <a:lnTo>
                  <a:pt x="8" y="119"/>
                </a:lnTo>
                <a:lnTo>
                  <a:pt x="10" y="119"/>
                </a:lnTo>
                <a:lnTo>
                  <a:pt x="10" y="119"/>
                </a:lnTo>
                <a:lnTo>
                  <a:pt x="10" y="119"/>
                </a:lnTo>
                <a:lnTo>
                  <a:pt x="10" y="118"/>
                </a:lnTo>
                <a:lnTo>
                  <a:pt x="11" y="118"/>
                </a:lnTo>
                <a:lnTo>
                  <a:pt x="11" y="116"/>
                </a:lnTo>
                <a:lnTo>
                  <a:pt x="11" y="116"/>
                </a:lnTo>
                <a:lnTo>
                  <a:pt x="11" y="115"/>
                </a:lnTo>
                <a:lnTo>
                  <a:pt x="13" y="115"/>
                </a:lnTo>
                <a:lnTo>
                  <a:pt x="13" y="115"/>
                </a:lnTo>
                <a:lnTo>
                  <a:pt x="13" y="115"/>
                </a:lnTo>
                <a:lnTo>
                  <a:pt x="13" y="115"/>
                </a:lnTo>
                <a:lnTo>
                  <a:pt x="14" y="115"/>
                </a:lnTo>
                <a:lnTo>
                  <a:pt x="14" y="113"/>
                </a:lnTo>
                <a:lnTo>
                  <a:pt x="14" y="113"/>
                </a:lnTo>
                <a:lnTo>
                  <a:pt x="14" y="112"/>
                </a:lnTo>
                <a:lnTo>
                  <a:pt x="14" y="112"/>
                </a:lnTo>
                <a:lnTo>
                  <a:pt x="14" y="111"/>
                </a:lnTo>
                <a:lnTo>
                  <a:pt x="15" y="111"/>
                </a:lnTo>
                <a:lnTo>
                  <a:pt x="15" y="109"/>
                </a:lnTo>
                <a:lnTo>
                  <a:pt x="16" y="109"/>
                </a:lnTo>
                <a:lnTo>
                  <a:pt x="16" y="108"/>
                </a:lnTo>
                <a:lnTo>
                  <a:pt x="17" y="108"/>
                </a:lnTo>
                <a:lnTo>
                  <a:pt x="17" y="108"/>
                </a:lnTo>
                <a:lnTo>
                  <a:pt x="17" y="108"/>
                </a:lnTo>
                <a:lnTo>
                  <a:pt x="17" y="108"/>
                </a:lnTo>
                <a:lnTo>
                  <a:pt x="19" y="108"/>
                </a:lnTo>
                <a:lnTo>
                  <a:pt x="19" y="108"/>
                </a:lnTo>
                <a:lnTo>
                  <a:pt x="20" y="108"/>
                </a:lnTo>
                <a:lnTo>
                  <a:pt x="20" y="108"/>
                </a:lnTo>
                <a:lnTo>
                  <a:pt x="22" y="108"/>
                </a:lnTo>
                <a:lnTo>
                  <a:pt x="22" y="108"/>
                </a:lnTo>
                <a:lnTo>
                  <a:pt x="23" y="108"/>
                </a:lnTo>
                <a:lnTo>
                  <a:pt x="23" y="108"/>
                </a:lnTo>
                <a:lnTo>
                  <a:pt x="23" y="108"/>
                </a:lnTo>
                <a:lnTo>
                  <a:pt x="23" y="107"/>
                </a:lnTo>
                <a:lnTo>
                  <a:pt x="24" y="107"/>
                </a:lnTo>
                <a:lnTo>
                  <a:pt x="24" y="107"/>
                </a:lnTo>
                <a:lnTo>
                  <a:pt x="25" y="107"/>
                </a:lnTo>
                <a:lnTo>
                  <a:pt x="25" y="107"/>
                </a:lnTo>
                <a:lnTo>
                  <a:pt x="25" y="107"/>
                </a:lnTo>
                <a:lnTo>
                  <a:pt x="25" y="107"/>
                </a:lnTo>
                <a:lnTo>
                  <a:pt x="25" y="107"/>
                </a:lnTo>
                <a:lnTo>
                  <a:pt x="25" y="106"/>
                </a:lnTo>
                <a:lnTo>
                  <a:pt x="26" y="106"/>
                </a:lnTo>
                <a:lnTo>
                  <a:pt x="26" y="106"/>
                </a:lnTo>
                <a:lnTo>
                  <a:pt x="26" y="106"/>
                </a:lnTo>
                <a:lnTo>
                  <a:pt x="26" y="106"/>
                </a:lnTo>
                <a:lnTo>
                  <a:pt x="27" y="106"/>
                </a:lnTo>
                <a:lnTo>
                  <a:pt x="27" y="104"/>
                </a:lnTo>
                <a:lnTo>
                  <a:pt x="27" y="104"/>
                </a:lnTo>
                <a:lnTo>
                  <a:pt x="27" y="104"/>
                </a:lnTo>
                <a:lnTo>
                  <a:pt x="28" y="104"/>
                </a:lnTo>
                <a:lnTo>
                  <a:pt x="28" y="104"/>
                </a:lnTo>
                <a:lnTo>
                  <a:pt x="29" y="104"/>
                </a:lnTo>
                <a:lnTo>
                  <a:pt x="29" y="101"/>
                </a:lnTo>
                <a:lnTo>
                  <a:pt x="29" y="101"/>
                </a:lnTo>
                <a:lnTo>
                  <a:pt x="29" y="101"/>
                </a:lnTo>
                <a:lnTo>
                  <a:pt x="30" y="101"/>
                </a:lnTo>
                <a:lnTo>
                  <a:pt x="30" y="100"/>
                </a:lnTo>
                <a:lnTo>
                  <a:pt x="30" y="100"/>
                </a:lnTo>
                <a:lnTo>
                  <a:pt x="30" y="100"/>
                </a:lnTo>
                <a:lnTo>
                  <a:pt x="31" y="100"/>
                </a:lnTo>
                <a:lnTo>
                  <a:pt x="31" y="97"/>
                </a:lnTo>
                <a:lnTo>
                  <a:pt x="31" y="97"/>
                </a:lnTo>
                <a:lnTo>
                  <a:pt x="31" y="96"/>
                </a:lnTo>
                <a:lnTo>
                  <a:pt x="31" y="96"/>
                </a:lnTo>
                <a:lnTo>
                  <a:pt x="31" y="96"/>
                </a:lnTo>
                <a:lnTo>
                  <a:pt x="33" y="96"/>
                </a:lnTo>
                <a:lnTo>
                  <a:pt x="33" y="96"/>
                </a:lnTo>
                <a:lnTo>
                  <a:pt x="33" y="96"/>
                </a:lnTo>
                <a:lnTo>
                  <a:pt x="33" y="94"/>
                </a:lnTo>
                <a:lnTo>
                  <a:pt x="34" y="94"/>
                </a:lnTo>
                <a:lnTo>
                  <a:pt x="34" y="94"/>
                </a:lnTo>
                <a:lnTo>
                  <a:pt x="35" y="94"/>
                </a:lnTo>
                <a:lnTo>
                  <a:pt x="35" y="94"/>
                </a:lnTo>
                <a:lnTo>
                  <a:pt x="35" y="94"/>
                </a:lnTo>
                <a:lnTo>
                  <a:pt x="35" y="93"/>
                </a:lnTo>
                <a:lnTo>
                  <a:pt x="36" y="93"/>
                </a:lnTo>
                <a:lnTo>
                  <a:pt x="36" y="93"/>
                </a:lnTo>
                <a:lnTo>
                  <a:pt x="36" y="93"/>
                </a:lnTo>
                <a:lnTo>
                  <a:pt x="36" y="91"/>
                </a:lnTo>
                <a:lnTo>
                  <a:pt x="36" y="91"/>
                </a:lnTo>
                <a:lnTo>
                  <a:pt x="36" y="90"/>
                </a:lnTo>
                <a:lnTo>
                  <a:pt x="37" y="90"/>
                </a:lnTo>
                <a:lnTo>
                  <a:pt x="37" y="88"/>
                </a:lnTo>
                <a:lnTo>
                  <a:pt x="37" y="88"/>
                </a:lnTo>
                <a:lnTo>
                  <a:pt x="37" y="87"/>
                </a:lnTo>
                <a:lnTo>
                  <a:pt x="38" y="87"/>
                </a:lnTo>
                <a:lnTo>
                  <a:pt x="38" y="87"/>
                </a:lnTo>
                <a:lnTo>
                  <a:pt x="39" y="87"/>
                </a:lnTo>
                <a:lnTo>
                  <a:pt x="39" y="85"/>
                </a:lnTo>
                <a:lnTo>
                  <a:pt x="40" y="85"/>
                </a:lnTo>
                <a:lnTo>
                  <a:pt x="40" y="84"/>
                </a:lnTo>
                <a:lnTo>
                  <a:pt x="41" y="84"/>
                </a:lnTo>
                <a:lnTo>
                  <a:pt x="41" y="82"/>
                </a:lnTo>
                <a:lnTo>
                  <a:pt x="41" y="82"/>
                </a:lnTo>
                <a:lnTo>
                  <a:pt x="41" y="80"/>
                </a:lnTo>
                <a:lnTo>
                  <a:pt x="44" y="80"/>
                </a:lnTo>
                <a:lnTo>
                  <a:pt x="44" y="78"/>
                </a:lnTo>
                <a:lnTo>
                  <a:pt x="44" y="78"/>
                </a:lnTo>
                <a:lnTo>
                  <a:pt x="44" y="77"/>
                </a:lnTo>
                <a:lnTo>
                  <a:pt x="45" y="77"/>
                </a:lnTo>
                <a:lnTo>
                  <a:pt x="45" y="76"/>
                </a:lnTo>
                <a:lnTo>
                  <a:pt x="45" y="76"/>
                </a:lnTo>
                <a:lnTo>
                  <a:pt x="45" y="75"/>
                </a:lnTo>
                <a:lnTo>
                  <a:pt x="46" y="75"/>
                </a:lnTo>
                <a:lnTo>
                  <a:pt x="46" y="73"/>
                </a:lnTo>
                <a:lnTo>
                  <a:pt x="46" y="73"/>
                </a:lnTo>
                <a:lnTo>
                  <a:pt x="46" y="71"/>
                </a:lnTo>
                <a:lnTo>
                  <a:pt x="46" y="71"/>
                </a:lnTo>
                <a:lnTo>
                  <a:pt x="46" y="70"/>
                </a:lnTo>
                <a:lnTo>
                  <a:pt x="47" y="70"/>
                </a:lnTo>
                <a:lnTo>
                  <a:pt x="47" y="70"/>
                </a:lnTo>
                <a:lnTo>
                  <a:pt x="48" y="70"/>
                </a:lnTo>
                <a:lnTo>
                  <a:pt x="48" y="70"/>
                </a:lnTo>
                <a:lnTo>
                  <a:pt x="48" y="70"/>
                </a:lnTo>
                <a:lnTo>
                  <a:pt x="48" y="70"/>
                </a:lnTo>
                <a:lnTo>
                  <a:pt x="49" y="70"/>
                </a:lnTo>
                <a:lnTo>
                  <a:pt x="49" y="68"/>
                </a:lnTo>
                <a:lnTo>
                  <a:pt x="49" y="68"/>
                </a:lnTo>
                <a:lnTo>
                  <a:pt x="49" y="68"/>
                </a:lnTo>
                <a:lnTo>
                  <a:pt x="51" y="68"/>
                </a:lnTo>
                <a:lnTo>
                  <a:pt x="51" y="68"/>
                </a:lnTo>
                <a:lnTo>
                  <a:pt x="51" y="68"/>
                </a:lnTo>
                <a:lnTo>
                  <a:pt x="51" y="68"/>
                </a:lnTo>
                <a:lnTo>
                  <a:pt x="52" y="68"/>
                </a:lnTo>
                <a:lnTo>
                  <a:pt x="52" y="68"/>
                </a:lnTo>
                <a:lnTo>
                  <a:pt x="54" y="68"/>
                </a:lnTo>
                <a:lnTo>
                  <a:pt x="54" y="67"/>
                </a:lnTo>
                <a:lnTo>
                  <a:pt x="56" y="67"/>
                </a:lnTo>
                <a:lnTo>
                  <a:pt x="56" y="67"/>
                </a:lnTo>
                <a:lnTo>
                  <a:pt x="56" y="67"/>
                </a:lnTo>
                <a:lnTo>
                  <a:pt x="56" y="67"/>
                </a:lnTo>
                <a:lnTo>
                  <a:pt x="57" y="67"/>
                </a:lnTo>
                <a:lnTo>
                  <a:pt x="57" y="67"/>
                </a:lnTo>
                <a:lnTo>
                  <a:pt x="57" y="67"/>
                </a:lnTo>
                <a:lnTo>
                  <a:pt x="57" y="65"/>
                </a:lnTo>
                <a:lnTo>
                  <a:pt x="58" y="65"/>
                </a:lnTo>
                <a:lnTo>
                  <a:pt x="58" y="64"/>
                </a:lnTo>
                <a:lnTo>
                  <a:pt x="59" y="64"/>
                </a:lnTo>
                <a:lnTo>
                  <a:pt x="59" y="64"/>
                </a:lnTo>
                <a:lnTo>
                  <a:pt x="60" y="64"/>
                </a:lnTo>
                <a:lnTo>
                  <a:pt x="60" y="64"/>
                </a:lnTo>
                <a:lnTo>
                  <a:pt x="60" y="64"/>
                </a:lnTo>
                <a:lnTo>
                  <a:pt x="60" y="64"/>
                </a:lnTo>
                <a:lnTo>
                  <a:pt x="61" y="64"/>
                </a:lnTo>
                <a:lnTo>
                  <a:pt x="61" y="64"/>
                </a:lnTo>
                <a:lnTo>
                  <a:pt x="61" y="64"/>
                </a:lnTo>
                <a:lnTo>
                  <a:pt x="61" y="64"/>
                </a:lnTo>
                <a:lnTo>
                  <a:pt x="63" y="64"/>
                </a:lnTo>
                <a:lnTo>
                  <a:pt x="63" y="63"/>
                </a:lnTo>
                <a:lnTo>
                  <a:pt x="64" y="63"/>
                </a:lnTo>
                <a:lnTo>
                  <a:pt x="64" y="63"/>
                </a:lnTo>
                <a:lnTo>
                  <a:pt x="65" y="63"/>
                </a:lnTo>
                <a:lnTo>
                  <a:pt x="65" y="63"/>
                </a:lnTo>
                <a:lnTo>
                  <a:pt x="66" y="63"/>
                </a:lnTo>
                <a:lnTo>
                  <a:pt x="66" y="63"/>
                </a:lnTo>
                <a:lnTo>
                  <a:pt x="66" y="63"/>
                </a:lnTo>
                <a:lnTo>
                  <a:pt x="66" y="61"/>
                </a:lnTo>
                <a:lnTo>
                  <a:pt x="68" y="61"/>
                </a:lnTo>
                <a:lnTo>
                  <a:pt x="68" y="60"/>
                </a:lnTo>
                <a:lnTo>
                  <a:pt x="68" y="60"/>
                </a:lnTo>
                <a:lnTo>
                  <a:pt x="68" y="58"/>
                </a:lnTo>
                <a:lnTo>
                  <a:pt x="69" y="58"/>
                </a:lnTo>
                <a:lnTo>
                  <a:pt x="69" y="58"/>
                </a:lnTo>
                <a:lnTo>
                  <a:pt x="70" y="58"/>
                </a:lnTo>
                <a:lnTo>
                  <a:pt x="70" y="58"/>
                </a:lnTo>
                <a:lnTo>
                  <a:pt x="70" y="58"/>
                </a:lnTo>
                <a:lnTo>
                  <a:pt x="70" y="57"/>
                </a:lnTo>
                <a:lnTo>
                  <a:pt x="71" y="57"/>
                </a:lnTo>
                <a:lnTo>
                  <a:pt x="71" y="57"/>
                </a:lnTo>
                <a:lnTo>
                  <a:pt x="72" y="57"/>
                </a:lnTo>
                <a:lnTo>
                  <a:pt x="72" y="57"/>
                </a:lnTo>
                <a:lnTo>
                  <a:pt x="72" y="57"/>
                </a:lnTo>
                <a:lnTo>
                  <a:pt x="72" y="56"/>
                </a:lnTo>
                <a:lnTo>
                  <a:pt x="73" y="56"/>
                </a:lnTo>
                <a:lnTo>
                  <a:pt x="73" y="56"/>
                </a:lnTo>
                <a:lnTo>
                  <a:pt x="73" y="56"/>
                </a:lnTo>
                <a:lnTo>
                  <a:pt x="73" y="54"/>
                </a:lnTo>
                <a:lnTo>
                  <a:pt x="75" y="54"/>
                </a:lnTo>
                <a:lnTo>
                  <a:pt x="75" y="53"/>
                </a:lnTo>
                <a:lnTo>
                  <a:pt x="75" y="53"/>
                </a:lnTo>
                <a:lnTo>
                  <a:pt x="75" y="52"/>
                </a:lnTo>
                <a:lnTo>
                  <a:pt x="76" y="52"/>
                </a:lnTo>
                <a:lnTo>
                  <a:pt x="76" y="50"/>
                </a:lnTo>
                <a:lnTo>
                  <a:pt x="78" y="50"/>
                </a:lnTo>
                <a:lnTo>
                  <a:pt x="78" y="49"/>
                </a:lnTo>
                <a:lnTo>
                  <a:pt x="79" y="49"/>
                </a:lnTo>
                <a:lnTo>
                  <a:pt x="79" y="48"/>
                </a:lnTo>
                <a:lnTo>
                  <a:pt x="79" y="48"/>
                </a:lnTo>
                <a:lnTo>
                  <a:pt x="79" y="48"/>
                </a:lnTo>
                <a:lnTo>
                  <a:pt x="80" y="48"/>
                </a:lnTo>
                <a:lnTo>
                  <a:pt x="80" y="48"/>
                </a:lnTo>
                <a:lnTo>
                  <a:pt x="81" y="48"/>
                </a:lnTo>
                <a:lnTo>
                  <a:pt x="81" y="48"/>
                </a:lnTo>
                <a:lnTo>
                  <a:pt x="81" y="48"/>
                </a:lnTo>
                <a:lnTo>
                  <a:pt x="81" y="46"/>
                </a:lnTo>
                <a:lnTo>
                  <a:pt x="82" y="46"/>
                </a:lnTo>
                <a:lnTo>
                  <a:pt x="82" y="46"/>
                </a:lnTo>
                <a:lnTo>
                  <a:pt x="83" y="46"/>
                </a:lnTo>
                <a:lnTo>
                  <a:pt x="83" y="46"/>
                </a:lnTo>
                <a:lnTo>
                  <a:pt x="83" y="46"/>
                </a:lnTo>
                <a:lnTo>
                  <a:pt x="83" y="44"/>
                </a:lnTo>
                <a:lnTo>
                  <a:pt x="86" y="44"/>
                </a:lnTo>
                <a:lnTo>
                  <a:pt x="86" y="44"/>
                </a:lnTo>
                <a:lnTo>
                  <a:pt x="87" y="44"/>
                </a:lnTo>
                <a:lnTo>
                  <a:pt x="87" y="44"/>
                </a:lnTo>
                <a:lnTo>
                  <a:pt x="88" y="44"/>
                </a:lnTo>
                <a:lnTo>
                  <a:pt x="88" y="44"/>
                </a:lnTo>
                <a:lnTo>
                  <a:pt x="89" y="44"/>
                </a:lnTo>
                <a:lnTo>
                  <a:pt x="89" y="43"/>
                </a:lnTo>
                <a:lnTo>
                  <a:pt x="91" y="43"/>
                </a:lnTo>
                <a:lnTo>
                  <a:pt x="91" y="42"/>
                </a:lnTo>
                <a:lnTo>
                  <a:pt x="91" y="42"/>
                </a:lnTo>
                <a:lnTo>
                  <a:pt x="91" y="40"/>
                </a:lnTo>
                <a:lnTo>
                  <a:pt x="92" y="40"/>
                </a:lnTo>
                <a:lnTo>
                  <a:pt x="92" y="40"/>
                </a:lnTo>
                <a:lnTo>
                  <a:pt x="93" y="40"/>
                </a:lnTo>
                <a:lnTo>
                  <a:pt x="93" y="39"/>
                </a:lnTo>
                <a:lnTo>
                  <a:pt x="93" y="39"/>
                </a:lnTo>
                <a:lnTo>
                  <a:pt x="93" y="39"/>
                </a:lnTo>
                <a:lnTo>
                  <a:pt x="94" y="39"/>
                </a:lnTo>
                <a:lnTo>
                  <a:pt x="94" y="38"/>
                </a:lnTo>
                <a:lnTo>
                  <a:pt x="95" y="38"/>
                </a:lnTo>
                <a:lnTo>
                  <a:pt x="95" y="38"/>
                </a:lnTo>
                <a:lnTo>
                  <a:pt x="97" y="38"/>
                </a:lnTo>
                <a:lnTo>
                  <a:pt x="97" y="37"/>
                </a:lnTo>
                <a:lnTo>
                  <a:pt x="99" y="37"/>
                </a:lnTo>
                <a:lnTo>
                  <a:pt x="99" y="35"/>
                </a:lnTo>
                <a:lnTo>
                  <a:pt x="100" y="35"/>
                </a:lnTo>
                <a:lnTo>
                  <a:pt x="100" y="35"/>
                </a:lnTo>
                <a:lnTo>
                  <a:pt x="100" y="35"/>
                </a:lnTo>
                <a:lnTo>
                  <a:pt x="100" y="34"/>
                </a:lnTo>
                <a:lnTo>
                  <a:pt x="101" y="34"/>
                </a:lnTo>
                <a:lnTo>
                  <a:pt x="101" y="32"/>
                </a:lnTo>
                <a:lnTo>
                  <a:pt x="101" y="32"/>
                </a:lnTo>
                <a:lnTo>
                  <a:pt x="101" y="32"/>
                </a:lnTo>
                <a:lnTo>
                  <a:pt x="105" y="32"/>
                </a:lnTo>
                <a:lnTo>
                  <a:pt x="105" y="32"/>
                </a:lnTo>
                <a:lnTo>
                  <a:pt x="105" y="32"/>
                </a:lnTo>
                <a:lnTo>
                  <a:pt x="105" y="30"/>
                </a:lnTo>
                <a:lnTo>
                  <a:pt x="106" y="30"/>
                </a:lnTo>
                <a:lnTo>
                  <a:pt x="106" y="29"/>
                </a:lnTo>
                <a:lnTo>
                  <a:pt x="106" y="29"/>
                </a:lnTo>
                <a:lnTo>
                  <a:pt x="106" y="29"/>
                </a:lnTo>
                <a:lnTo>
                  <a:pt x="108" y="29"/>
                </a:lnTo>
                <a:lnTo>
                  <a:pt x="108" y="30"/>
                </a:lnTo>
                <a:lnTo>
                  <a:pt x="110" y="30"/>
                </a:lnTo>
                <a:lnTo>
                  <a:pt x="110" y="29"/>
                </a:lnTo>
                <a:lnTo>
                  <a:pt x="111" y="29"/>
                </a:lnTo>
                <a:lnTo>
                  <a:pt x="111" y="27"/>
                </a:lnTo>
                <a:lnTo>
                  <a:pt x="113" y="27"/>
                </a:lnTo>
                <a:lnTo>
                  <a:pt x="113" y="27"/>
                </a:lnTo>
                <a:lnTo>
                  <a:pt x="113" y="27"/>
                </a:lnTo>
                <a:lnTo>
                  <a:pt x="113" y="27"/>
                </a:lnTo>
                <a:lnTo>
                  <a:pt x="116" y="27"/>
                </a:lnTo>
                <a:lnTo>
                  <a:pt x="116" y="27"/>
                </a:lnTo>
                <a:lnTo>
                  <a:pt x="118" y="27"/>
                </a:lnTo>
                <a:lnTo>
                  <a:pt x="118" y="26"/>
                </a:lnTo>
                <a:lnTo>
                  <a:pt x="118" y="26"/>
                </a:lnTo>
                <a:lnTo>
                  <a:pt x="118" y="25"/>
                </a:lnTo>
                <a:lnTo>
                  <a:pt x="120" y="25"/>
                </a:lnTo>
                <a:lnTo>
                  <a:pt x="120" y="25"/>
                </a:lnTo>
                <a:lnTo>
                  <a:pt x="121" y="25"/>
                </a:lnTo>
                <a:lnTo>
                  <a:pt x="121" y="24"/>
                </a:lnTo>
                <a:lnTo>
                  <a:pt x="121" y="24"/>
                </a:lnTo>
                <a:lnTo>
                  <a:pt x="121" y="24"/>
                </a:lnTo>
                <a:lnTo>
                  <a:pt x="122" y="24"/>
                </a:lnTo>
                <a:lnTo>
                  <a:pt x="122" y="24"/>
                </a:lnTo>
                <a:lnTo>
                  <a:pt x="122" y="24"/>
                </a:lnTo>
                <a:lnTo>
                  <a:pt x="122" y="24"/>
                </a:lnTo>
                <a:lnTo>
                  <a:pt x="123" y="24"/>
                </a:lnTo>
                <a:lnTo>
                  <a:pt x="123" y="24"/>
                </a:lnTo>
                <a:lnTo>
                  <a:pt x="124" y="24"/>
                </a:lnTo>
                <a:lnTo>
                  <a:pt x="124" y="23"/>
                </a:lnTo>
                <a:lnTo>
                  <a:pt x="124" y="23"/>
                </a:lnTo>
                <a:lnTo>
                  <a:pt x="124" y="23"/>
                </a:lnTo>
                <a:lnTo>
                  <a:pt x="126" y="23"/>
                </a:lnTo>
                <a:lnTo>
                  <a:pt x="126" y="23"/>
                </a:lnTo>
                <a:lnTo>
                  <a:pt x="127" y="23"/>
                </a:lnTo>
                <a:lnTo>
                  <a:pt x="127" y="21"/>
                </a:lnTo>
                <a:lnTo>
                  <a:pt x="127" y="21"/>
                </a:lnTo>
                <a:lnTo>
                  <a:pt x="127" y="20"/>
                </a:lnTo>
                <a:lnTo>
                  <a:pt x="128" y="20"/>
                </a:lnTo>
                <a:lnTo>
                  <a:pt x="128" y="20"/>
                </a:lnTo>
                <a:lnTo>
                  <a:pt x="128" y="20"/>
                </a:lnTo>
                <a:lnTo>
                  <a:pt x="128" y="20"/>
                </a:lnTo>
                <a:lnTo>
                  <a:pt x="132" y="20"/>
                </a:lnTo>
                <a:lnTo>
                  <a:pt x="132" y="20"/>
                </a:lnTo>
                <a:lnTo>
                  <a:pt x="136" y="20"/>
                </a:lnTo>
                <a:lnTo>
                  <a:pt x="136" y="18"/>
                </a:lnTo>
                <a:lnTo>
                  <a:pt x="136" y="18"/>
                </a:lnTo>
                <a:lnTo>
                  <a:pt x="136" y="18"/>
                </a:lnTo>
                <a:lnTo>
                  <a:pt x="136" y="18"/>
                </a:lnTo>
                <a:lnTo>
                  <a:pt x="136" y="17"/>
                </a:lnTo>
                <a:lnTo>
                  <a:pt x="138" y="17"/>
                </a:lnTo>
                <a:lnTo>
                  <a:pt x="138" y="16"/>
                </a:lnTo>
                <a:lnTo>
                  <a:pt x="139" y="16"/>
                </a:lnTo>
                <a:lnTo>
                  <a:pt x="139" y="16"/>
                </a:lnTo>
                <a:lnTo>
                  <a:pt x="141" y="16"/>
                </a:lnTo>
                <a:lnTo>
                  <a:pt x="141" y="16"/>
                </a:lnTo>
                <a:lnTo>
                  <a:pt x="141" y="16"/>
                </a:lnTo>
                <a:lnTo>
                  <a:pt x="141" y="16"/>
                </a:lnTo>
                <a:lnTo>
                  <a:pt x="143" y="16"/>
                </a:lnTo>
                <a:lnTo>
                  <a:pt x="143" y="16"/>
                </a:lnTo>
                <a:lnTo>
                  <a:pt x="148" y="16"/>
                </a:lnTo>
                <a:lnTo>
                  <a:pt x="148" y="16"/>
                </a:lnTo>
                <a:lnTo>
                  <a:pt x="148" y="16"/>
                </a:lnTo>
                <a:lnTo>
                  <a:pt x="148" y="16"/>
                </a:lnTo>
                <a:lnTo>
                  <a:pt x="150" y="16"/>
                </a:lnTo>
                <a:lnTo>
                  <a:pt x="150" y="15"/>
                </a:lnTo>
                <a:lnTo>
                  <a:pt x="151" y="15"/>
                </a:lnTo>
                <a:lnTo>
                  <a:pt x="151" y="13"/>
                </a:lnTo>
                <a:lnTo>
                  <a:pt x="153" y="13"/>
                </a:lnTo>
                <a:lnTo>
                  <a:pt x="153" y="13"/>
                </a:lnTo>
                <a:lnTo>
                  <a:pt x="156" y="13"/>
                </a:lnTo>
                <a:lnTo>
                  <a:pt x="156" y="13"/>
                </a:lnTo>
                <a:lnTo>
                  <a:pt x="157" y="13"/>
                </a:lnTo>
                <a:lnTo>
                  <a:pt x="157" y="13"/>
                </a:lnTo>
                <a:lnTo>
                  <a:pt x="160" y="13"/>
                </a:lnTo>
                <a:lnTo>
                  <a:pt x="160" y="13"/>
                </a:lnTo>
                <a:lnTo>
                  <a:pt x="161" y="13"/>
                </a:lnTo>
                <a:lnTo>
                  <a:pt x="161" y="13"/>
                </a:lnTo>
                <a:lnTo>
                  <a:pt x="173" y="13"/>
                </a:lnTo>
                <a:lnTo>
                  <a:pt x="173" y="13"/>
                </a:lnTo>
                <a:lnTo>
                  <a:pt x="173" y="13"/>
                </a:lnTo>
                <a:lnTo>
                  <a:pt x="173" y="13"/>
                </a:lnTo>
                <a:lnTo>
                  <a:pt x="174" y="13"/>
                </a:lnTo>
                <a:lnTo>
                  <a:pt x="174" y="13"/>
                </a:lnTo>
                <a:lnTo>
                  <a:pt x="175" y="13"/>
                </a:lnTo>
                <a:lnTo>
                  <a:pt x="175" y="12"/>
                </a:lnTo>
                <a:lnTo>
                  <a:pt x="179" y="12"/>
                </a:lnTo>
                <a:lnTo>
                  <a:pt x="179" y="12"/>
                </a:lnTo>
                <a:lnTo>
                  <a:pt x="184" y="12"/>
                </a:lnTo>
                <a:lnTo>
                  <a:pt x="184" y="12"/>
                </a:lnTo>
                <a:lnTo>
                  <a:pt x="185" y="12"/>
                </a:lnTo>
                <a:lnTo>
                  <a:pt x="185" y="12"/>
                </a:lnTo>
                <a:lnTo>
                  <a:pt x="188" y="12"/>
                </a:lnTo>
                <a:lnTo>
                  <a:pt x="188" y="12"/>
                </a:lnTo>
                <a:lnTo>
                  <a:pt x="189" y="12"/>
                </a:lnTo>
                <a:lnTo>
                  <a:pt x="189" y="10"/>
                </a:lnTo>
                <a:lnTo>
                  <a:pt x="191" y="10"/>
                </a:lnTo>
                <a:lnTo>
                  <a:pt x="191" y="10"/>
                </a:lnTo>
                <a:lnTo>
                  <a:pt x="192" y="10"/>
                </a:lnTo>
                <a:lnTo>
                  <a:pt x="192" y="10"/>
                </a:lnTo>
                <a:lnTo>
                  <a:pt x="193" y="10"/>
                </a:lnTo>
                <a:lnTo>
                  <a:pt x="193" y="10"/>
                </a:lnTo>
                <a:lnTo>
                  <a:pt x="194" y="10"/>
                </a:lnTo>
                <a:lnTo>
                  <a:pt x="194" y="10"/>
                </a:lnTo>
                <a:lnTo>
                  <a:pt x="196" y="10"/>
                </a:lnTo>
                <a:lnTo>
                  <a:pt x="196" y="10"/>
                </a:lnTo>
                <a:lnTo>
                  <a:pt x="200" y="10"/>
                </a:lnTo>
                <a:lnTo>
                  <a:pt x="200" y="10"/>
                </a:lnTo>
                <a:lnTo>
                  <a:pt x="200" y="10"/>
                </a:lnTo>
                <a:lnTo>
                  <a:pt x="200" y="10"/>
                </a:lnTo>
                <a:lnTo>
                  <a:pt x="201" y="10"/>
                </a:lnTo>
                <a:lnTo>
                  <a:pt x="201" y="10"/>
                </a:lnTo>
                <a:lnTo>
                  <a:pt x="205" y="10"/>
                </a:lnTo>
                <a:lnTo>
                  <a:pt x="205" y="10"/>
                </a:lnTo>
                <a:lnTo>
                  <a:pt x="210" y="10"/>
                </a:lnTo>
                <a:lnTo>
                  <a:pt x="210" y="10"/>
                </a:lnTo>
                <a:lnTo>
                  <a:pt x="214" y="10"/>
                </a:lnTo>
                <a:lnTo>
                  <a:pt x="214" y="10"/>
                </a:lnTo>
                <a:lnTo>
                  <a:pt x="215" y="10"/>
                </a:lnTo>
                <a:lnTo>
                  <a:pt x="215" y="10"/>
                </a:lnTo>
                <a:lnTo>
                  <a:pt x="216" y="10"/>
                </a:lnTo>
                <a:lnTo>
                  <a:pt x="216" y="10"/>
                </a:lnTo>
                <a:lnTo>
                  <a:pt x="219" y="10"/>
                </a:lnTo>
                <a:lnTo>
                  <a:pt x="219" y="8"/>
                </a:lnTo>
                <a:lnTo>
                  <a:pt x="220" y="8"/>
                </a:lnTo>
                <a:lnTo>
                  <a:pt x="220" y="8"/>
                </a:lnTo>
                <a:lnTo>
                  <a:pt x="221" y="8"/>
                </a:lnTo>
                <a:lnTo>
                  <a:pt x="221" y="8"/>
                </a:lnTo>
                <a:lnTo>
                  <a:pt x="223" y="8"/>
                </a:lnTo>
                <a:lnTo>
                  <a:pt x="223" y="8"/>
                </a:lnTo>
                <a:lnTo>
                  <a:pt x="231" y="8"/>
                </a:lnTo>
                <a:lnTo>
                  <a:pt x="231" y="8"/>
                </a:lnTo>
                <a:lnTo>
                  <a:pt x="232" y="8"/>
                </a:lnTo>
                <a:lnTo>
                  <a:pt x="232" y="8"/>
                </a:lnTo>
                <a:lnTo>
                  <a:pt x="236" y="8"/>
                </a:lnTo>
                <a:lnTo>
                  <a:pt x="236" y="6"/>
                </a:lnTo>
                <a:lnTo>
                  <a:pt x="240" y="6"/>
                </a:lnTo>
                <a:lnTo>
                  <a:pt x="240" y="6"/>
                </a:lnTo>
                <a:lnTo>
                  <a:pt x="240" y="6"/>
                </a:lnTo>
                <a:lnTo>
                  <a:pt x="240" y="6"/>
                </a:lnTo>
                <a:lnTo>
                  <a:pt x="243" y="6"/>
                </a:lnTo>
                <a:lnTo>
                  <a:pt x="243" y="6"/>
                </a:lnTo>
                <a:lnTo>
                  <a:pt x="245" y="6"/>
                </a:lnTo>
                <a:lnTo>
                  <a:pt x="245" y="6"/>
                </a:lnTo>
                <a:lnTo>
                  <a:pt x="249" y="6"/>
                </a:lnTo>
                <a:lnTo>
                  <a:pt x="249" y="6"/>
                </a:lnTo>
                <a:lnTo>
                  <a:pt x="251" y="6"/>
                </a:lnTo>
                <a:lnTo>
                  <a:pt x="251" y="6"/>
                </a:lnTo>
                <a:lnTo>
                  <a:pt x="252" y="6"/>
                </a:lnTo>
                <a:lnTo>
                  <a:pt x="252" y="4"/>
                </a:lnTo>
                <a:lnTo>
                  <a:pt x="256" y="4"/>
                </a:lnTo>
                <a:lnTo>
                  <a:pt x="256" y="4"/>
                </a:lnTo>
                <a:lnTo>
                  <a:pt x="257" y="4"/>
                </a:lnTo>
                <a:lnTo>
                  <a:pt x="257" y="4"/>
                </a:lnTo>
                <a:lnTo>
                  <a:pt x="261" y="4"/>
                </a:lnTo>
                <a:lnTo>
                  <a:pt x="261" y="4"/>
                </a:lnTo>
                <a:lnTo>
                  <a:pt x="261" y="4"/>
                </a:lnTo>
                <a:lnTo>
                  <a:pt x="261" y="4"/>
                </a:lnTo>
                <a:lnTo>
                  <a:pt x="265" y="4"/>
                </a:lnTo>
                <a:lnTo>
                  <a:pt x="265" y="4"/>
                </a:lnTo>
                <a:lnTo>
                  <a:pt x="265" y="4"/>
                </a:lnTo>
                <a:lnTo>
                  <a:pt x="265" y="4"/>
                </a:lnTo>
                <a:lnTo>
                  <a:pt x="268" y="4"/>
                </a:lnTo>
                <a:lnTo>
                  <a:pt x="268" y="3"/>
                </a:lnTo>
                <a:lnTo>
                  <a:pt x="271" y="3"/>
                </a:lnTo>
                <a:lnTo>
                  <a:pt x="271" y="3"/>
                </a:lnTo>
                <a:lnTo>
                  <a:pt x="271" y="3"/>
                </a:lnTo>
                <a:lnTo>
                  <a:pt x="271" y="3"/>
                </a:lnTo>
                <a:lnTo>
                  <a:pt x="276" y="3"/>
                </a:lnTo>
                <a:lnTo>
                  <a:pt x="276" y="3"/>
                </a:lnTo>
                <a:lnTo>
                  <a:pt x="277" y="3"/>
                </a:lnTo>
                <a:lnTo>
                  <a:pt x="277" y="3"/>
                </a:lnTo>
                <a:lnTo>
                  <a:pt x="280" y="3"/>
                </a:lnTo>
                <a:lnTo>
                  <a:pt x="280" y="3"/>
                </a:lnTo>
                <a:lnTo>
                  <a:pt x="281" y="3"/>
                </a:lnTo>
                <a:lnTo>
                  <a:pt x="281" y="3"/>
                </a:lnTo>
                <a:lnTo>
                  <a:pt x="281" y="3"/>
                </a:lnTo>
                <a:lnTo>
                  <a:pt x="281" y="1"/>
                </a:lnTo>
                <a:lnTo>
                  <a:pt x="283" y="1"/>
                </a:lnTo>
                <a:lnTo>
                  <a:pt x="283" y="1"/>
                </a:lnTo>
                <a:lnTo>
                  <a:pt x="284" y="1"/>
                </a:lnTo>
                <a:lnTo>
                  <a:pt x="284" y="1"/>
                </a:lnTo>
                <a:lnTo>
                  <a:pt x="286" y="1"/>
                </a:lnTo>
                <a:lnTo>
                  <a:pt x="286" y="1"/>
                </a:lnTo>
                <a:lnTo>
                  <a:pt x="290" y="1"/>
                </a:lnTo>
                <a:lnTo>
                  <a:pt x="290" y="1"/>
                </a:lnTo>
                <a:lnTo>
                  <a:pt x="296" y="1"/>
                </a:lnTo>
                <a:lnTo>
                  <a:pt x="296" y="1"/>
                </a:lnTo>
                <a:lnTo>
                  <a:pt x="297" y="1"/>
                </a:lnTo>
                <a:lnTo>
                  <a:pt x="297" y="1"/>
                </a:lnTo>
                <a:lnTo>
                  <a:pt x="304" y="1"/>
                </a:lnTo>
                <a:lnTo>
                  <a:pt x="304" y="1"/>
                </a:lnTo>
                <a:lnTo>
                  <a:pt x="304" y="1"/>
                </a:lnTo>
                <a:lnTo>
                  <a:pt x="304" y="1"/>
                </a:lnTo>
                <a:lnTo>
                  <a:pt x="305" y="1"/>
                </a:lnTo>
                <a:lnTo>
                  <a:pt x="305" y="1"/>
                </a:lnTo>
                <a:lnTo>
                  <a:pt x="308" y="1"/>
                </a:lnTo>
                <a:lnTo>
                  <a:pt x="308" y="1"/>
                </a:lnTo>
                <a:lnTo>
                  <a:pt x="317" y="1"/>
                </a:lnTo>
                <a:lnTo>
                  <a:pt x="317" y="1"/>
                </a:lnTo>
                <a:lnTo>
                  <a:pt x="325" y="1"/>
                </a:lnTo>
                <a:lnTo>
                  <a:pt x="325" y="1"/>
                </a:lnTo>
                <a:lnTo>
                  <a:pt x="328" y="1"/>
                </a:lnTo>
                <a:lnTo>
                  <a:pt x="328" y="1"/>
                </a:lnTo>
                <a:lnTo>
                  <a:pt x="329" y="1"/>
                </a:lnTo>
                <a:lnTo>
                  <a:pt x="329" y="1"/>
                </a:lnTo>
                <a:lnTo>
                  <a:pt x="330" y="1"/>
                </a:lnTo>
                <a:lnTo>
                  <a:pt x="330" y="1"/>
                </a:lnTo>
                <a:lnTo>
                  <a:pt x="337" y="1"/>
                </a:lnTo>
                <a:lnTo>
                  <a:pt x="337" y="0"/>
                </a:lnTo>
                <a:lnTo>
                  <a:pt x="343" y="0"/>
                </a:lnTo>
                <a:lnTo>
                  <a:pt x="343" y="0"/>
                </a:lnTo>
                <a:lnTo>
                  <a:pt x="347" y="0"/>
                </a:lnTo>
                <a:lnTo>
                  <a:pt x="347" y="0"/>
                </a:lnTo>
                <a:lnTo>
                  <a:pt x="348" y="0"/>
                </a:lnTo>
                <a:lnTo>
                  <a:pt x="348" y="0"/>
                </a:lnTo>
              </a:path>
            </a:pathLst>
          </a:custGeom>
          <a:noFill/>
          <a:ln w="1587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35">
            <a:extLst>
              <a:ext uri="{FF2B5EF4-FFF2-40B4-BE49-F238E27FC236}">
                <a16:creationId xmlns:a16="http://schemas.microsoft.com/office/drawing/2014/main" id="{63FF0BD3-59C5-CE46-8CD3-7492968C5A25}"/>
              </a:ext>
            </a:extLst>
          </p:cNvPr>
          <p:cNvSpPr>
            <a:spLocks/>
          </p:cNvSpPr>
          <p:nvPr/>
        </p:nvSpPr>
        <p:spPr bwMode="auto">
          <a:xfrm>
            <a:off x="5168900" y="3641725"/>
            <a:ext cx="2651125" cy="1044575"/>
          </a:xfrm>
          <a:custGeom>
            <a:avLst/>
            <a:gdLst>
              <a:gd name="T0" fmla="*/ 3 w 348"/>
              <a:gd name="T1" fmla="*/ 134 h 137"/>
              <a:gd name="T2" fmla="*/ 4 w 348"/>
              <a:gd name="T3" fmla="*/ 130 h 137"/>
              <a:gd name="T4" fmla="*/ 8 w 348"/>
              <a:gd name="T5" fmla="*/ 127 h 137"/>
              <a:gd name="T6" fmla="*/ 11 w 348"/>
              <a:gd name="T7" fmla="*/ 123 h 137"/>
              <a:gd name="T8" fmla="*/ 14 w 348"/>
              <a:gd name="T9" fmla="*/ 120 h 137"/>
              <a:gd name="T10" fmla="*/ 17 w 348"/>
              <a:gd name="T11" fmla="*/ 115 h 137"/>
              <a:gd name="T12" fmla="*/ 22 w 348"/>
              <a:gd name="T13" fmla="*/ 115 h 137"/>
              <a:gd name="T14" fmla="*/ 25 w 348"/>
              <a:gd name="T15" fmla="*/ 113 h 137"/>
              <a:gd name="T16" fmla="*/ 26 w 348"/>
              <a:gd name="T17" fmla="*/ 112 h 137"/>
              <a:gd name="T18" fmla="*/ 29 w 348"/>
              <a:gd name="T19" fmla="*/ 110 h 137"/>
              <a:gd name="T20" fmla="*/ 31 w 348"/>
              <a:gd name="T21" fmla="*/ 106 h 137"/>
              <a:gd name="T22" fmla="*/ 33 w 348"/>
              <a:gd name="T23" fmla="*/ 101 h 137"/>
              <a:gd name="T24" fmla="*/ 36 w 348"/>
              <a:gd name="T25" fmla="*/ 98 h 137"/>
              <a:gd name="T26" fmla="*/ 37 w 348"/>
              <a:gd name="T27" fmla="*/ 94 h 137"/>
              <a:gd name="T28" fmla="*/ 41 w 348"/>
              <a:gd name="T29" fmla="*/ 90 h 137"/>
              <a:gd name="T30" fmla="*/ 45 w 348"/>
              <a:gd name="T31" fmla="*/ 83 h 137"/>
              <a:gd name="T32" fmla="*/ 46 w 348"/>
              <a:gd name="T33" fmla="*/ 77 h 137"/>
              <a:gd name="T34" fmla="*/ 49 w 348"/>
              <a:gd name="T35" fmla="*/ 75 h 137"/>
              <a:gd name="T36" fmla="*/ 52 w 348"/>
              <a:gd name="T37" fmla="*/ 74 h 137"/>
              <a:gd name="T38" fmla="*/ 57 w 348"/>
              <a:gd name="T39" fmla="*/ 72 h 137"/>
              <a:gd name="T40" fmla="*/ 60 w 348"/>
              <a:gd name="T41" fmla="*/ 70 h 137"/>
              <a:gd name="T42" fmla="*/ 63 w 348"/>
              <a:gd name="T43" fmla="*/ 70 h 137"/>
              <a:gd name="T44" fmla="*/ 66 w 348"/>
              <a:gd name="T45" fmla="*/ 68 h 137"/>
              <a:gd name="T46" fmla="*/ 70 w 348"/>
              <a:gd name="T47" fmla="*/ 64 h 137"/>
              <a:gd name="T48" fmla="*/ 72 w 348"/>
              <a:gd name="T49" fmla="*/ 63 h 137"/>
              <a:gd name="T50" fmla="*/ 75 w 348"/>
              <a:gd name="T51" fmla="*/ 57 h 137"/>
              <a:gd name="T52" fmla="*/ 79 w 348"/>
              <a:gd name="T53" fmla="*/ 51 h 137"/>
              <a:gd name="T54" fmla="*/ 82 w 348"/>
              <a:gd name="T55" fmla="*/ 50 h 137"/>
              <a:gd name="T56" fmla="*/ 87 w 348"/>
              <a:gd name="T57" fmla="*/ 47 h 137"/>
              <a:gd name="T58" fmla="*/ 91 w 348"/>
              <a:gd name="T59" fmla="*/ 45 h 137"/>
              <a:gd name="T60" fmla="*/ 94 w 348"/>
              <a:gd name="T61" fmla="*/ 42 h 137"/>
              <a:gd name="T62" fmla="*/ 100 w 348"/>
              <a:gd name="T63" fmla="*/ 38 h 137"/>
              <a:gd name="T64" fmla="*/ 105 w 348"/>
              <a:gd name="T65" fmla="*/ 35 h 137"/>
              <a:gd name="T66" fmla="*/ 108 w 348"/>
              <a:gd name="T67" fmla="*/ 33 h 137"/>
              <a:gd name="T68" fmla="*/ 113 w 348"/>
              <a:gd name="T69" fmla="*/ 30 h 137"/>
              <a:gd name="T70" fmla="*/ 120 w 348"/>
              <a:gd name="T71" fmla="*/ 27 h 137"/>
              <a:gd name="T72" fmla="*/ 122 w 348"/>
              <a:gd name="T73" fmla="*/ 26 h 137"/>
              <a:gd name="T74" fmla="*/ 126 w 348"/>
              <a:gd name="T75" fmla="*/ 25 h 137"/>
              <a:gd name="T76" fmla="*/ 128 w 348"/>
              <a:gd name="T77" fmla="*/ 22 h 137"/>
              <a:gd name="T78" fmla="*/ 136 w 348"/>
              <a:gd name="T79" fmla="*/ 21 h 137"/>
              <a:gd name="T80" fmla="*/ 141 w 348"/>
              <a:gd name="T81" fmla="*/ 18 h 137"/>
              <a:gd name="T82" fmla="*/ 150 w 348"/>
              <a:gd name="T83" fmla="*/ 18 h 137"/>
              <a:gd name="T84" fmla="*/ 157 w 348"/>
              <a:gd name="T85" fmla="*/ 15 h 137"/>
              <a:gd name="T86" fmla="*/ 173 w 348"/>
              <a:gd name="T87" fmla="*/ 15 h 137"/>
              <a:gd name="T88" fmla="*/ 184 w 348"/>
              <a:gd name="T89" fmla="*/ 14 h 137"/>
              <a:gd name="T90" fmla="*/ 191 w 348"/>
              <a:gd name="T91" fmla="*/ 13 h 137"/>
              <a:gd name="T92" fmla="*/ 196 w 348"/>
              <a:gd name="T93" fmla="*/ 13 h 137"/>
              <a:gd name="T94" fmla="*/ 205 w 348"/>
              <a:gd name="T95" fmla="*/ 13 h 137"/>
              <a:gd name="T96" fmla="*/ 216 w 348"/>
              <a:gd name="T97" fmla="*/ 11 h 137"/>
              <a:gd name="T98" fmla="*/ 223 w 348"/>
              <a:gd name="T99" fmla="*/ 9 h 137"/>
              <a:gd name="T100" fmla="*/ 240 w 348"/>
              <a:gd name="T101" fmla="*/ 6 h 137"/>
              <a:gd name="T102" fmla="*/ 249 w 348"/>
              <a:gd name="T103" fmla="*/ 6 h 137"/>
              <a:gd name="T104" fmla="*/ 257 w 348"/>
              <a:gd name="T105" fmla="*/ 4 h 137"/>
              <a:gd name="T106" fmla="*/ 265 w 348"/>
              <a:gd name="T107" fmla="*/ 4 h 137"/>
              <a:gd name="T108" fmla="*/ 276 w 348"/>
              <a:gd name="T109" fmla="*/ 3 h 137"/>
              <a:gd name="T110" fmla="*/ 281 w 348"/>
              <a:gd name="T111" fmla="*/ 3 h 137"/>
              <a:gd name="T112" fmla="*/ 290 w 348"/>
              <a:gd name="T113" fmla="*/ 2 h 137"/>
              <a:gd name="T114" fmla="*/ 304 w 348"/>
              <a:gd name="T115" fmla="*/ 2 h 137"/>
              <a:gd name="T116" fmla="*/ 325 w 348"/>
              <a:gd name="T117" fmla="*/ 2 h 137"/>
              <a:gd name="T118" fmla="*/ 337 w 348"/>
              <a:gd name="T119" fmla="*/ 2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8" h="137">
                <a:moveTo>
                  <a:pt x="0" y="137"/>
                </a:moveTo>
                <a:lnTo>
                  <a:pt x="0" y="137"/>
                </a:lnTo>
                <a:lnTo>
                  <a:pt x="0" y="134"/>
                </a:lnTo>
                <a:lnTo>
                  <a:pt x="0" y="134"/>
                </a:lnTo>
                <a:lnTo>
                  <a:pt x="0" y="134"/>
                </a:lnTo>
                <a:lnTo>
                  <a:pt x="2" y="134"/>
                </a:lnTo>
                <a:lnTo>
                  <a:pt x="2" y="134"/>
                </a:lnTo>
                <a:lnTo>
                  <a:pt x="3" y="134"/>
                </a:lnTo>
                <a:lnTo>
                  <a:pt x="3" y="133"/>
                </a:lnTo>
                <a:lnTo>
                  <a:pt x="3" y="133"/>
                </a:lnTo>
                <a:lnTo>
                  <a:pt x="3" y="133"/>
                </a:lnTo>
                <a:lnTo>
                  <a:pt x="3" y="133"/>
                </a:lnTo>
                <a:lnTo>
                  <a:pt x="3" y="130"/>
                </a:lnTo>
                <a:lnTo>
                  <a:pt x="4" y="130"/>
                </a:lnTo>
                <a:lnTo>
                  <a:pt x="4" y="130"/>
                </a:lnTo>
                <a:lnTo>
                  <a:pt x="4" y="130"/>
                </a:lnTo>
                <a:lnTo>
                  <a:pt x="4" y="130"/>
                </a:lnTo>
                <a:lnTo>
                  <a:pt x="5" y="130"/>
                </a:lnTo>
                <a:lnTo>
                  <a:pt x="5" y="129"/>
                </a:lnTo>
                <a:lnTo>
                  <a:pt x="5" y="129"/>
                </a:lnTo>
                <a:lnTo>
                  <a:pt x="5" y="129"/>
                </a:lnTo>
                <a:lnTo>
                  <a:pt x="6" y="129"/>
                </a:lnTo>
                <a:lnTo>
                  <a:pt x="6" y="127"/>
                </a:lnTo>
                <a:lnTo>
                  <a:pt x="8" y="127"/>
                </a:lnTo>
                <a:lnTo>
                  <a:pt x="8" y="126"/>
                </a:lnTo>
                <a:lnTo>
                  <a:pt x="10" y="126"/>
                </a:lnTo>
                <a:lnTo>
                  <a:pt x="10" y="126"/>
                </a:lnTo>
                <a:lnTo>
                  <a:pt x="10" y="126"/>
                </a:lnTo>
                <a:lnTo>
                  <a:pt x="10" y="124"/>
                </a:lnTo>
                <a:lnTo>
                  <a:pt x="11" y="124"/>
                </a:lnTo>
                <a:lnTo>
                  <a:pt x="11" y="123"/>
                </a:lnTo>
                <a:lnTo>
                  <a:pt x="11" y="123"/>
                </a:lnTo>
                <a:lnTo>
                  <a:pt x="11" y="121"/>
                </a:lnTo>
                <a:lnTo>
                  <a:pt x="13" y="121"/>
                </a:lnTo>
                <a:lnTo>
                  <a:pt x="13" y="121"/>
                </a:lnTo>
                <a:lnTo>
                  <a:pt x="13" y="121"/>
                </a:lnTo>
                <a:lnTo>
                  <a:pt x="13" y="121"/>
                </a:lnTo>
                <a:lnTo>
                  <a:pt x="14" y="121"/>
                </a:lnTo>
                <a:lnTo>
                  <a:pt x="14" y="120"/>
                </a:lnTo>
                <a:lnTo>
                  <a:pt x="14" y="120"/>
                </a:lnTo>
                <a:lnTo>
                  <a:pt x="14" y="119"/>
                </a:lnTo>
                <a:lnTo>
                  <a:pt x="14" y="119"/>
                </a:lnTo>
                <a:lnTo>
                  <a:pt x="14" y="117"/>
                </a:lnTo>
                <a:lnTo>
                  <a:pt x="15" y="117"/>
                </a:lnTo>
                <a:lnTo>
                  <a:pt x="15" y="116"/>
                </a:lnTo>
                <a:lnTo>
                  <a:pt x="16" y="116"/>
                </a:lnTo>
                <a:lnTo>
                  <a:pt x="16" y="115"/>
                </a:lnTo>
                <a:lnTo>
                  <a:pt x="17" y="115"/>
                </a:lnTo>
                <a:lnTo>
                  <a:pt x="17" y="115"/>
                </a:lnTo>
                <a:lnTo>
                  <a:pt x="17" y="115"/>
                </a:lnTo>
                <a:lnTo>
                  <a:pt x="17" y="115"/>
                </a:lnTo>
                <a:lnTo>
                  <a:pt x="19" y="115"/>
                </a:lnTo>
                <a:lnTo>
                  <a:pt x="19" y="115"/>
                </a:lnTo>
                <a:lnTo>
                  <a:pt x="20" y="115"/>
                </a:lnTo>
                <a:lnTo>
                  <a:pt x="20" y="115"/>
                </a:lnTo>
                <a:lnTo>
                  <a:pt x="22" y="115"/>
                </a:lnTo>
                <a:lnTo>
                  <a:pt x="22" y="115"/>
                </a:lnTo>
                <a:lnTo>
                  <a:pt x="23" y="115"/>
                </a:lnTo>
                <a:lnTo>
                  <a:pt x="23" y="115"/>
                </a:lnTo>
                <a:lnTo>
                  <a:pt x="23" y="115"/>
                </a:lnTo>
                <a:lnTo>
                  <a:pt x="23" y="113"/>
                </a:lnTo>
                <a:lnTo>
                  <a:pt x="24" y="113"/>
                </a:lnTo>
                <a:lnTo>
                  <a:pt x="24" y="113"/>
                </a:lnTo>
                <a:lnTo>
                  <a:pt x="25" y="113"/>
                </a:lnTo>
                <a:lnTo>
                  <a:pt x="25" y="113"/>
                </a:lnTo>
                <a:lnTo>
                  <a:pt x="25" y="113"/>
                </a:lnTo>
                <a:lnTo>
                  <a:pt x="25" y="113"/>
                </a:lnTo>
                <a:lnTo>
                  <a:pt x="25" y="113"/>
                </a:lnTo>
                <a:lnTo>
                  <a:pt x="25" y="112"/>
                </a:lnTo>
                <a:lnTo>
                  <a:pt x="26" y="112"/>
                </a:lnTo>
                <a:lnTo>
                  <a:pt x="26" y="112"/>
                </a:lnTo>
                <a:lnTo>
                  <a:pt x="26" y="112"/>
                </a:lnTo>
                <a:lnTo>
                  <a:pt x="26" y="112"/>
                </a:lnTo>
                <a:lnTo>
                  <a:pt x="27" y="112"/>
                </a:lnTo>
                <a:lnTo>
                  <a:pt x="27" y="110"/>
                </a:lnTo>
                <a:lnTo>
                  <a:pt x="27" y="110"/>
                </a:lnTo>
                <a:lnTo>
                  <a:pt x="27" y="110"/>
                </a:lnTo>
                <a:lnTo>
                  <a:pt x="28" y="110"/>
                </a:lnTo>
                <a:lnTo>
                  <a:pt x="28" y="110"/>
                </a:lnTo>
                <a:lnTo>
                  <a:pt x="29" y="110"/>
                </a:lnTo>
                <a:lnTo>
                  <a:pt x="29" y="107"/>
                </a:lnTo>
                <a:lnTo>
                  <a:pt x="29" y="107"/>
                </a:lnTo>
                <a:lnTo>
                  <a:pt x="29" y="107"/>
                </a:lnTo>
                <a:lnTo>
                  <a:pt x="30" y="107"/>
                </a:lnTo>
                <a:lnTo>
                  <a:pt x="30" y="106"/>
                </a:lnTo>
                <a:lnTo>
                  <a:pt x="30" y="106"/>
                </a:lnTo>
                <a:lnTo>
                  <a:pt x="30" y="106"/>
                </a:lnTo>
                <a:lnTo>
                  <a:pt x="31" y="106"/>
                </a:lnTo>
                <a:lnTo>
                  <a:pt x="31" y="103"/>
                </a:lnTo>
                <a:lnTo>
                  <a:pt x="31" y="103"/>
                </a:lnTo>
                <a:lnTo>
                  <a:pt x="31" y="101"/>
                </a:lnTo>
                <a:lnTo>
                  <a:pt x="31" y="101"/>
                </a:lnTo>
                <a:lnTo>
                  <a:pt x="31" y="101"/>
                </a:lnTo>
                <a:lnTo>
                  <a:pt x="33" y="101"/>
                </a:lnTo>
                <a:lnTo>
                  <a:pt x="33" y="101"/>
                </a:lnTo>
                <a:lnTo>
                  <a:pt x="33" y="101"/>
                </a:lnTo>
                <a:lnTo>
                  <a:pt x="33" y="100"/>
                </a:lnTo>
                <a:lnTo>
                  <a:pt x="34" y="100"/>
                </a:lnTo>
                <a:lnTo>
                  <a:pt x="34" y="100"/>
                </a:lnTo>
                <a:lnTo>
                  <a:pt x="35" y="100"/>
                </a:lnTo>
                <a:lnTo>
                  <a:pt x="35" y="100"/>
                </a:lnTo>
                <a:lnTo>
                  <a:pt x="35" y="100"/>
                </a:lnTo>
                <a:lnTo>
                  <a:pt x="35" y="98"/>
                </a:lnTo>
                <a:lnTo>
                  <a:pt x="36" y="98"/>
                </a:lnTo>
                <a:lnTo>
                  <a:pt x="36" y="98"/>
                </a:lnTo>
                <a:lnTo>
                  <a:pt x="36" y="98"/>
                </a:lnTo>
                <a:lnTo>
                  <a:pt x="36" y="97"/>
                </a:lnTo>
                <a:lnTo>
                  <a:pt x="36" y="97"/>
                </a:lnTo>
                <a:lnTo>
                  <a:pt x="36" y="96"/>
                </a:lnTo>
                <a:lnTo>
                  <a:pt x="37" y="96"/>
                </a:lnTo>
                <a:lnTo>
                  <a:pt x="37" y="94"/>
                </a:lnTo>
                <a:lnTo>
                  <a:pt x="37" y="94"/>
                </a:lnTo>
                <a:lnTo>
                  <a:pt x="37" y="93"/>
                </a:lnTo>
                <a:lnTo>
                  <a:pt x="38" y="93"/>
                </a:lnTo>
                <a:lnTo>
                  <a:pt x="38" y="93"/>
                </a:lnTo>
                <a:lnTo>
                  <a:pt x="39" y="93"/>
                </a:lnTo>
                <a:lnTo>
                  <a:pt x="39" y="91"/>
                </a:lnTo>
                <a:lnTo>
                  <a:pt x="40" y="91"/>
                </a:lnTo>
                <a:lnTo>
                  <a:pt x="40" y="90"/>
                </a:lnTo>
                <a:lnTo>
                  <a:pt x="41" y="90"/>
                </a:lnTo>
                <a:lnTo>
                  <a:pt x="41" y="88"/>
                </a:lnTo>
                <a:lnTo>
                  <a:pt x="41" y="88"/>
                </a:lnTo>
                <a:lnTo>
                  <a:pt x="41" y="85"/>
                </a:lnTo>
                <a:lnTo>
                  <a:pt x="44" y="85"/>
                </a:lnTo>
                <a:lnTo>
                  <a:pt x="44" y="84"/>
                </a:lnTo>
                <a:lnTo>
                  <a:pt x="44" y="84"/>
                </a:lnTo>
                <a:lnTo>
                  <a:pt x="44" y="83"/>
                </a:lnTo>
                <a:lnTo>
                  <a:pt x="45" y="83"/>
                </a:lnTo>
                <a:lnTo>
                  <a:pt x="45" y="81"/>
                </a:lnTo>
                <a:lnTo>
                  <a:pt x="45" y="81"/>
                </a:lnTo>
                <a:lnTo>
                  <a:pt x="45" y="80"/>
                </a:lnTo>
                <a:lnTo>
                  <a:pt x="46" y="80"/>
                </a:lnTo>
                <a:lnTo>
                  <a:pt x="46" y="78"/>
                </a:lnTo>
                <a:lnTo>
                  <a:pt x="46" y="78"/>
                </a:lnTo>
                <a:lnTo>
                  <a:pt x="46" y="77"/>
                </a:lnTo>
                <a:lnTo>
                  <a:pt x="46" y="77"/>
                </a:lnTo>
                <a:lnTo>
                  <a:pt x="46" y="75"/>
                </a:lnTo>
                <a:lnTo>
                  <a:pt x="47" y="75"/>
                </a:lnTo>
                <a:lnTo>
                  <a:pt x="47" y="75"/>
                </a:lnTo>
                <a:lnTo>
                  <a:pt x="48" y="75"/>
                </a:lnTo>
                <a:lnTo>
                  <a:pt x="48" y="75"/>
                </a:lnTo>
                <a:lnTo>
                  <a:pt x="48" y="75"/>
                </a:lnTo>
                <a:lnTo>
                  <a:pt x="48" y="75"/>
                </a:lnTo>
                <a:lnTo>
                  <a:pt x="49" y="75"/>
                </a:lnTo>
                <a:lnTo>
                  <a:pt x="49" y="74"/>
                </a:lnTo>
                <a:lnTo>
                  <a:pt x="49" y="74"/>
                </a:lnTo>
                <a:lnTo>
                  <a:pt x="49" y="74"/>
                </a:lnTo>
                <a:lnTo>
                  <a:pt x="51" y="74"/>
                </a:lnTo>
                <a:lnTo>
                  <a:pt x="51" y="74"/>
                </a:lnTo>
                <a:lnTo>
                  <a:pt x="51" y="74"/>
                </a:lnTo>
                <a:lnTo>
                  <a:pt x="51" y="74"/>
                </a:lnTo>
                <a:lnTo>
                  <a:pt x="52" y="74"/>
                </a:lnTo>
                <a:lnTo>
                  <a:pt x="52" y="74"/>
                </a:lnTo>
                <a:lnTo>
                  <a:pt x="54" y="74"/>
                </a:lnTo>
                <a:lnTo>
                  <a:pt x="54" y="72"/>
                </a:lnTo>
                <a:lnTo>
                  <a:pt x="56" y="72"/>
                </a:lnTo>
                <a:lnTo>
                  <a:pt x="56" y="72"/>
                </a:lnTo>
                <a:lnTo>
                  <a:pt x="56" y="72"/>
                </a:lnTo>
                <a:lnTo>
                  <a:pt x="56" y="72"/>
                </a:lnTo>
                <a:lnTo>
                  <a:pt x="57" y="72"/>
                </a:lnTo>
                <a:lnTo>
                  <a:pt x="57" y="72"/>
                </a:lnTo>
                <a:lnTo>
                  <a:pt x="57" y="72"/>
                </a:lnTo>
                <a:lnTo>
                  <a:pt x="57" y="71"/>
                </a:lnTo>
                <a:lnTo>
                  <a:pt x="58" y="71"/>
                </a:lnTo>
                <a:lnTo>
                  <a:pt x="58" y="70"/>
                </a:lnTo>
                <a:lnTo>
                  <a:pt x="59" y="70"/>
                </a:lnTo>
                <a:lnTo>
                  <a:pt x="59" y="70"/>
                </a:lnTo>
                <a:lnTo>
                  <a:pt x="60" y="70"/>
                </a:lnTo>
                <a:lnTo>
                  <a:pt x="60" y="70"/>
                </a:lnTo>
                <a:lnTo>
                  <a:pt x="60" y="70"/>
                </a:lnTo>
                <a:lnTo>
                  <a:pt x="60" y="70"/>
                </a:lnTo>
                <a:lnTo>
                  <a:pt x="61" y="70"/>
                </a:lnTo>
                <a:lnTo>
                  <a:pt x="61" y="70"/>
                </a:lnTo>
                <a:lnTo>
                  <a:pt x="61" y="70"/>
                </a:lnTo>
                <a:lnTo>
                  <a:pt x="61" y="70"/>
                </a:lnTo>
                <a:lnTo>
                  <a:pt x="63" y="70"/>
                </a:lnTo>
                <a:lnTo>
                  <a:pt x="63" y="68"/>
                </a:lnTo>
                <a:lnTo>
                  <a:pt x="64" y="68"/>
                </a:lnTo>
                <a:lnTo>
                  <a:pt x="64" y="68"/>
                </a:lnTo>
                <a:lnTo>
                  <a:pt x="65" y="68"/>
                </a:lnTo>
                <a:lnTo>
                  <a:pt x="65" y="68"/>
                </a:lnTo>
                <a:lnTo>
                  <a:pt x="66" y="68"/>
                </a:lnTo>
                <a:lnTo>
                  <a:pt x="66" y="68"/>
                </a:lnTo>
                <a:lnTo>
                  <a:pt x="66" y="68"/>
                </a:lnTo>
                <a:lnTo>
                  <a:pt x="66" y="67"/>
                </a:lnTo>
                <a:lnTo>
                  <a:pt x="68" y="67"/>
                </a:lnTo>
                <a:lnTo>
                  <a:pt x="68" y="65"/>
                </a:lnTo>
                <a:lnTo>
                  <a:pt x="68" y="65"/>
                </a:lnTo>
                <a:lnTo>
                  <a:pt x="68" y="64"/>
                </a:lnTo>
                <a:lnTo>
                  <a:pt x="69" y="64"/>
                </a:lnTo>
                <a:lnTo>
                  <a:pt x="69" y="64"/>
                </a:lnTo>
                <a:lnTo>
                  <a:pt x="70" y="64"/>
                </a:lnTo>
                <a:lnTo>
                  <a:pt x="70" y="64"/>
                </a:lnTo>
                <a:lnTo>
                  <a:pt x="70" y="64"/>
                </a:lnTo>
                <a:lnTo>
                  <a:pt x="70" y="63"/>
                </a:lnTo>
                <a:lnTo>
                  <a:pt x="71" y="63"/>
                </a:lnTo>
                <a:lnTo>
                  <a:pt x="71" y="63"/>
                </a:lnTo>
                <a:lnTo>
                  <a:pt x="72" y="63"/>
                </a:lnTo>
                <a:lnTo>
                  <a:pt x="72" y="63"/>
                </a:lnTo>
                <a:lnTo>
                  <a:pt x="72" y="63"/>
                </a:lnTo>
                <a:lnTo>
                  <a:pt x="72" y="61"/>
                </a:lnTo>
                <a:lnTo>
                  <a:pt x="73" y="61"/>
                </a:lnTo>
                <a:lnTo>
                  <a:pt x="73" y="61"/>
                </a:lnTo>
                <a:lnTo>
                  <a:pt x="73" y="61"/>
                </a:lnTo>
                <a:lnTo>
                  <a:pt x="73" y="60"/>
                </a:lnTo>
                <a:lnTo>
                  <a:pt x="75" y="60"/>
                </a:lnTo>
                <a:lnTo>
                  <a:pt x="75" y="57"/>
                </a:lnTo>
                <a:lnTo>
                  <a:pt x="75" y="57"/>
                </a:lnTo>
                <a:lnTo>
                  <a:pt x="75" y="56"/>
                </a:lnTo>
                <a:lnTo>
                  <a:pt x="76" y="56"/>
                </a:lnTo>
                <a:lnTo>
                  <a:pt x="76" y="54"/>
                </a:lnTo>
                <a:lnTo>
                  <a:pt x="78" y="54"/>
                </a:lnTo>
                <a:lnTo>
                  <a:pt x="78" y="53"/>
                </a:lnTo>
                <a:lnTo>
                  <a:pt x="79" y="53"/>
                </a:lnTo>
                <a:lnTo>
                  <a:pt x="79" y="51"/>
                </a:lnTo>
                <a:lnTo>
                  <a:pt x="79" y="51"/>
                </a:lnTo>
                <a:lnTo>
                  <a:pt x="79" y="51"/>
                </a:lnTo>
                <a:lnTo>
                  <a:pt x="80" y="51"/>
                </a:lnTo>
                <a:lnTo>
                  <a:pt x="80" y="51"/>
                </a:lnTo>
                <a:lnTo>
                  <a:pt x="81" y="51"/>
                </a:lnTo>
                <a:lnTo>
                  <a:pt x="81" y="51"/>
                </a:lnTo>
                <a:lnTo>
                  <a:pt x="81" y="51"/>
                </a:lnTo>
                <a:lnTo>
                  <a:pt x="81" y="50"/>
                </a:lnTo>
                <a:lnTo>
                  <a:pt x="82" y="50"/>
                </a:lnTo>
                <a:lnTo>
                  <a:pt x="82" y="49"/>
                </a:lnTo>
                <a:lnTo>
                  <a:pt x="83" y="49"/>
                </a:lnTo>
                <a:lnTo>
                  <a:pt x="83" y="49"/>
                </a:lnTo>
                <a:lnTo>
                  <a:pt x="83" y="49"/>
                </a:lnTo>
                <a:lnTo>
                  <a:pt x="83" y="47"/>
                </a:lnTo>
                <a:lnTo>
                  <a:pt x="86" y="47"/>
                </a:lnTo>
                <a:lnTo>
                  <a:pt x="86" y="47"/>
                </a:lnTo>
                <a:lnTo>
                  <a:pt x="87" y="47"/>
                </a:lnTo>
                <a:lnTo>
                  <a:pt x="87" y="47"/>
                </a:lnTo>
                <a:lnTo>
                  <a:pt x="88" y="47"/>
                </a:lnTo>
                <a:lnTo>
                  <a:pt x="88" y="47"/>
                </a:lnTo>
                <a:lnTo>
                  <a:pt x="89" y="47"/>
                </a:lnTo>
                <a:lnTo>
                  <a:pt x="89" y="46"/>
                </a:lnTo>
                <a:lnTo>
                  <a:pt x="91" y="46"/>
                </a:lnTo>
                <a:lnTo>
                  <a:pt x="91" y="45"/>
                </a:lnTo>
                <a:lnTo>
                  <a:pt x="91" y="45"/>
                </a:lnTo>
                <a:lnTo>
                  <a:pt x="91" y="43"/>
                </a:lnTo>
                <a:lnTo>
                  <a:pt x="92" y="43"/>
                </a:lnTo>
                <a:lnTo>
                  <a:pt x="92" y="43"/>
                </a:lnTo>
                <a:lnTo>
                  <a:pt x="93" y="43"/>
                </a:lnTo>
                <a:lnTo>
                  <a:pt x="93" y="42"/>
                </a:lnTo>
                <a:lnTo>
                  <a:pt x="93" y="42"/>
                </a:lnTo>
                <a:lnTo>
                  <a:pt x="93" y="42"/>
                </a:lnTo>
                <a:lnTo>
                  <a:pt x="94" y="42"/>
                </a:lnTo>
                <a:lnTo>
                  <a:pt x="94" y="40"/>
                </a:lnTo>
                <a:lnTo>
                  <a:pt x="95" y="40"/>
                </a:lnTo>
                <a:lnTo>
                  <a:pt x="95" y="40"/>
                </a:lnTo>
                <a:lnTo>
                  <a:pt x="97" y="40"/>
                </a:lnTo>
                <a:lnTo>
                  <a:pt x="97" y="39"/>
                </a:lnTo>
                <a:lnTo>
                  <a:pt x="99" y="39"/>
                </a:lnTo>
                <a:lnTo>
                  <a:pt x="99" y="38"/>
                </a:lnTo>
                <a:lnTo>
                  <a:pt x="100" y="38"/>
                </a:lnTo>
                <a:lnTo>
                  <a:pt x="100" y="38"/>
                </a:lnTo>
                <a:lnTo>
                  <a:pt x="100" y="38"/>
                </a:lnTo>
                <a:lnTo>
                  <a:pt x="100" y="37"/>
                </a:lnTo>
                <a:lnTo>
                  <a:pt x="101" y="37"/>
                </a:lnTo>
                <a:lnTo>
                  <a:pt x="101" y="35"/>
                </a:lnTo>
                <a:lnTo>
                  <a:pt x="101" y="35"/>
                </a:lnTo>
                <a:lnTo>
                  <a:pt x="101" y="35"/>
                </a:lnTo>
                <a:lnTo>
                  <a:pt x="105" y="35"/>
                </a:lnTo>
                <a:lnTo>
                  <a:pt x="105" y="35"/>
                </a:lnTo>
                <a:lnTo>
                  <a:pt x="105" y="35"/>
                </a:lnTo>
                <a:lnTo>
                  <a:pt x="105" y="33"/>
                </a:lnTo>
                <a:lnTo>
                  <a:pt x="106" y="33"/>
                </a:lnTo>
                <a:lnTo>
                  <a:pt x="106" y="33"/>
                </a:lnTo>
                <a:lnTo>
                  <a:pt x="106" y="33"/>
                </a:lnTo>
                <a:lnTo>
                  <a:pt x="106" y="33"/>
                </a:lnTo>
                <a:lnTo>
                  <a:pt x="108" y="33"/>
                </a:lnTo>
                <a:lnTo>
                  <a:pt x="108" y="33"/>
                </a:lnTo>
                <a:lnTo>
                  <a:pt x="110" y="33"/>
                </a:lnTo>
                <a:lnTo>
                  <a:pt x="110" y="31"/>
                </a:lnTo>
                <a:lnTo>
                  <a:pt x="111" y="31"/>
                </a:lnTo>
                <a:lnTo>
                  <a:pt x="111" y="30"/>
                </a:lnTo>
                <a:lnTo>
                  <a:pt x="113" y="30"/>
                </a:lnTo>
                <a:lnTo>
                  <a:pt x="113" y="30"/>
                </a:lnTo>
                <a:lnTo>
                  <a:pt x="113" y="30"/>
                </a:lnTo>
                <a:lnTo>
                  <a:pt x="113" y="30"/>
                </a:lnTo>
                <a:lnTo>
                  <a:pt x="116" y="30"/>
                </a:lnTo>
                <a:lnTo>
                  <a:pt x="116" y="29"/>
                </a:lnTo>
                <a:lnTo>
                  <a:pt x="118" y="29"/>
                </a:lnTo>
                <a:lnTo>
                  <a:pt x="118" y="29"/>
                </a:lnTo>
                <a:lnTo>
                  <a:pt x="118" y="29"/>
                </a:lnTo>
                <a:lnTo>
                  <a:pt x="118" y="27"/>
                </a:lnTo>
                <a:lnTo>
                  <a:pt x="120" y="27"/>
                </a:lnTo>
                <a:lnTo>
                  <a:pt x="120" y="27"/>
                </a:lnTo>
                <a:lnTo>
                  <a:pt x="121" y="27"/>
                </a:lnTo>
                <a:lnTo>
                  <a:pt x="121" y="26"/>
                </a:lnTo>
                <a:lnTo>
                  <a:pt x="121" y="26"/>
                </a:lnTo>
                <a:lnTo>
                  <a:pt x="121" y="26"/>
                </a:lnTo>
                <a:lnTo>
                  <a:pt x="122" y="26"/>
                </a:lnTo>
                <a:lnTo>
                  <a:pt x="122" y="26"/>
                </a:lnTo>
                <a:lnTo>
                  <a:pt x="122" y="26"/>
                </a:lnTo>
                <a:lnTo>
                  <a:pt x="122" y="26"/>
                </a:lnTo>
                <a:lnTo>
                  <a:pt x="123" y="26"/>
                </a:lnTo>
                <a:lnTo>
                  <a:pt x="123" y="26"/>
                </a:lnTo>
                <a:lnTo>
                  <a:pt x="124" y="26"/>
                </a:lnTo>
                <a:lnTo>
                  <a:pt x="124" y="25"/>
                </a:lnTo>
                <a:lnTo>
                  <a:pt x="124" y="25"/>
                </a:lnTo>
                <a:lnTo>
                  <a:pt x="124" y="25"/>
                </a:lnTo>
                <a:lnTo>
                  <a:pt x="126" y="25"/>
                </a:lnTo>
                <a:lnTo>
                  <a:pt x="126" y="25"/>
                </a:lnTo>
                <a:lnTo>
                  <a:pt x="127" y="25"/>
                </a:lnTo>
                <a:lnTo>
                  <a:pt x="127" y="23"/>
                </a:lnTo>
                <a:lnTo>
                  <a:pt x="127" y="23"/>
                </a:lnTo>
                <a:lnTo>
                  <a:pt x="127" y="22"/>
                </a:lnTo>
                <a:lnTo>
                  <a:pt x="128" y="22"/>
                </a:lnTo>
                <a:lnTo>
                  <a:pt x="128" y="22"/>
                </a:lnTo>
                <a:lnTo>
                  <a:pt x="128" y="22"/>
                </a:lnTo>
                <a:lnTo>
                  <a:pt x="128" y="22"/>
                </a:lnTo>
                <a:lnTo>
                  <a:pt x="132" y="22"/>
                </a:lnTo>
                <a:lnTo>
                  <a:pt x="132" y="22"/>
                </a:lnTo>
                <a:lnTo>
                  <a:pt x="136" y="22"/>
                </a:lnTo>
                <a:lnTo>
                  <a:pt x="136" y="21"/>
                </a:lnTo>
                <a:lnTo>
                  <a:pt x="136" y="21"/>
                </a:lnTo>
                <a:lnTo>
                  <a:pt x="136" y="21"/>
                </a:lnTo>
                <a:lnTo>
                  <a:pt x="136" y="21"/>
                </a:lnTo>
                <a:lnTo>
                  <a:pt x="136" y="19"/>
                </a:lnTo>
                <a:lnTo>
                  <a:pt x="138" y="19"/>
                </a:lnTo>
                <a:lnTo>
                  <a:pt x="138" y="18"/>
                </a:lnTo>
                <a:lnTo>
                  <a:pt x="139" y="18"/>
                </a:lnTo>
                <a:lnTo>
                  <a:pt x="139" y="18"/>
                </a:lnTo>
                <a:lnTo>
                  <a:pt x="141" y="18"/>
                </a:lnTo>
                <a:lnTo>
                  <a:pt x="141" y="18"/>
                </a:lnTo>
                <a:lnTo>
                  <a:pt x="141" y="18"/>
                </a:lnTo>
                <a:lnTo>
                  <a:pt x="141" y="18"/>
                </a:lnTo>
                <a:lnTo>
                  <a:pt x="143" y="18"/>
                </a:lnTo>
                <a:lnTo>
                  <a:pt x="143" y="18"/>
                </a:lnTo>
                <a:lnTo>
                  <a:pt x="148" y="18"/>
                </a:lnTo>
                <a:lnTo>
                  <a:pt x="148" y="18"/>
                </a:lnTo>
                <a:lnTo>
                  <a:pt x="148" y="18"/>
                </a:lnTo>
                <a:lnTo>
                  <a:pt x="148" y="18"/>
                </a:lnTo>
                <a:lnTo>
                  <a:pt x="150" y="18"/>
                </a:lnTo>
                <a:lnTo>
                  <a:pt x="150" y="16"/>
                </a:lnTo>
                <a:lnTo>
                  <a:pt x="151" y="16"/>
                </a:lnTo>
                <a:lnTo>
                  <a:pt x="151" y="15"/>
                </a:lnTo>
                <a:lnTo>
                  <a:pt x="153" y="15"/>
                </a:lnTo>
                <a:lnTo>
                  <a:pt x="153" y="15"/>
                </a:lnTo>
                <a:lnTo>
                  <a:pt x="156" y="15"/>
                </a:lnTo>
                <a:lnTo>
                  <a:pt x="156" y="15"/>
                </a:lnTo>
                <a:lnTo>
                  <a:pt x="157" y="15"/>
                </a:lnTo>
                <a:lnTo>
                  <a:pt x="157" y="15"/>
                </a:lnTo>
                <a:lnTo>
                  <a:pt x="160" y="15"/>
                </a:lnTo>
                <a:lnTo>
                  <a:pt x="160" y="15"/>
                </a:lnTo>
                <a:lnTo>
                  <a:pt x="161" y="15"/>
                </a:lnTo>
                <a:lnTo>
                  <a:pt x="161" y="15"/>
                </a:lnTo>
                <a:lnTo>
                  <a:pt x="173" y="15"/>
                </a:lnTo>
                <a:lnTo>
                  <a:pt x="173" y="15"/>
                </a:lnTo>
                <a:lnTo>
                  <a:pt x="173" y="15"/>
                </a:lnTo>
                <a:lnTo>
                  <a:pt x="173" y="15"/>
                </a:lnTo>
                <a:lnTo>
                  <a:pt x="174" y="15"/>
                </a:lnTo>
                <a:lnTo>
                  <a:pt x="174" y="15"/>
                </a:lnTo>
                <a:lnTo>
                  <a:pt x="175" y="15"/>
                </a:lnTo>
                <a:lnTo>
                  <a:pt x="175" y="14"/>
                </a:lnTo>
                <a:lnTo>
                  <a:pt x="179" y="14"/>
                </a:lnTo>
                <a:lnTo>
                  <a:pt x="179" y="14"/>
                </a:lnTo>
                <a:lnTo>
                  <a:pt x="184" y="14"/>
                </a:lnTo>
                <a:lnTo>
                  <a:pt x="184" y="14"/>
                </a:lnTo>
                <a:lnTo>
                  <a:pt x="185" y="14"/>
                </a:lnTo>
                <a:lnTo>
                  <a:pt x="185" y="14"/>
                </a:lnTo>
                <a:lnTo>
                  <a:pt x="188" y="14"/>
                </a:lnTo>
                <a:lnTo>
                  <a:pt x="188" y="14"/>
                </a:lnTo>
                <a:lnTo>
                  <a:pt x="189" y="14"/>
                </a:lnTo>
                <a:lnTo>
                  <a:pt x="189" y="13"/>
                </a:lnTo>
                <a:lnTo>
                  <a:pt x="191" y="13"/>
                </a:lnTo>
                <a:lnTo>
                  <a:pt x="191" y="13"/>
                </a:lnTo>
                <a:lnTo>
                  <a:pt x="192" y="13"/>
                </a:lnTo>
                <a:lnTo>
                  <a:pt x="192" y="13"/>
                </a:lnTo>
                <a:lnTo>
                  <a:pt x="193" y="13"/>
                </a:lnTo>
                <a:lnTo>
                  <a:pt x="193" y="13"/>
                </a:lnTo>
                <a:lnTo>
                  <a:pt x="194" y="13"/>
                </a:lnTo>
                <a:lnTo>
                  <a:pt x="194" y="13"/>
                </a:lnTo>
                <a:lnTo>
                  <a:pt x="196" y="13"/>
                </a:lnTo>
                <a:lnTo>
                  <a:pt x="196" y="13"/>
                </a:lnTo>
                <a:lnTo>
                  <a:pt x="200" y="13"/>
                </a:lnTo>
                <a:lnTo>
                  <a:pt x="200" y="13"/>
                </a:lnTo>
                <a:lnTo>
                  <a:pt x="200" y="13"/>
                </a:lnTo>
                <a:lnTo>
                  <a:pt x="200" y="13"/>
                </a:lnTo>
                <a:lnTo>
                  <a:pt x="201" y="13"/>
                </a:lnTo>
                <a:lnTo>
                  <a:pt x="201" y="13"/>
                </a:lnTo>
                <a:lnTo>
                  <a:pt x="205" y="13"/>
                </a:lnTo>
                <a:lnTo>
                  <a:pt x="205" y="13"/>
                </a:lnTo>
                <a:lnTo>
                  <a:pt x="210" y="13"/>
                </a:lnTo>
                <a:lnTo>
                  <a:pt x="210" y="11"/>
                </a:lnTo>
                <a:lnTo>
                  <a:pt x="214" y="11"/>
                </a:lnTo>
                <a:lnTo>
                  <a:pt x="214" y="11"/>
                </a:lnTo>
                <a:lnTo>
                  <a:pt x="215" y="11"/>
                </a:lnTo>
                <a:lnTo>
                  <a:pt x="215" y="11"/>
                </a:lnTo>
                <a:lnTo>
                  <a:pt x="216" y="11"/>
                </a:lnTo>
                <a:lnTo>
                  <a:pt x="216" y="11"/>
                </a:lnTo>
                <a:lnTo>
                  <a:pt x="219" y="11"/>
                </a:lnTo>
                <a:lnTo>
                  <a:pt x="219" y="9"/>
                </a:lnTo>
                <a:lnTo>
                  <a:pt x="220" y="9"/>
                </a:lnTo>
                <a:lnTo>
                  <a:pt x="220" y="9"/>
                </a:lnTo>
                <a:lnTo>
                  <a:pt x="221" y="9"/>
                </a:lnTo>
                <a:lnTo>
                  <a:pt x="221" y="9"/>
                </a:lnTo>
                <a:lnTo>
                  <a:pt x="223" y="9"/>
                </a:lnTo>
                <a:lnTo>
                  <a:pt x="223" y="10"/>
                </a:lnTo>
                <a:lnTo>
                  <a:pt x="231" y="10"/>
                </a:lnTo>
                <a:lnTo>
                  <a:pt x="231" y="9"/>
                </a:lnTo>
                <a:lnTo>
                  <a:pt x="232" y="9"/>
                </a:lnTo>
                <a:lnTo>
                  <a:pt x="232" y="9"/>
                </a:lnTo>
                <a:lnTo>
                  <a:pt x="236" y="9"/>
                </a:lnTo>
                <a:lnTo>
                  <a:pt x="236" y="6"/>
                </a:lnTo>
                <a:lnTo>
                  <a:pt x="240" y="6"/>
                </a:lnTo>
                <a:lnTo>
                  <a:pt x="240" y="6"/>
                </a:lnTo>
                <a:lnTo>
                  <a:pt x="240" y="6"/>
                </a:lnTo>
                <a:lnTo>
                  <a:pt x="240" y="6"/>
                </a:lnTo>
                <a:lnTo>
                  <a:pt x="243" y="6"/>
                </a:lnTo>
                <a:lnTo>
                  <a:pt x="243" y="6"/>
                </a:lnTo>
                <a:lnTo>
                  <a:pt x="245" y="6"/>
                </a:lnTo>
                <a:lnTo>
                  <a:pt x="245" y="6"/>
                </a:lnTo>
                <a:lnTo>
                  <a:pt x="249" y="6"/>
                </a:lnTo>
                <a:lnTo>
                  <a:pt x="249" y="6"/>
                </a:lnTo>
                <a:lnTo>
                  <a:pt x="251" y="6"/>
                </a:lnTo>
                <a:lnTo>
                  <a:pt x="251" y="6"/>
                </a:lnTo>
                <a:lnTo>
                  <a:pt x="252" y="6"/>
                </a:lnTo>
                <a:lnTo>
                  <a:pt x="252" y="4"/>
                </a:lnTo>
                <a:lnTo>
                  <a:pt x="256" y="4"/>
                </a:lnTo>
                <a:lnTo>
                  <a:pt x="256" y="4"/>
                </a:lnTo>
                <a:lnTo>
                  <a:pt x="257" y="4"/>
                </a:lnTo>
                <a:lnTo>
                  <a:pt x="257" y="4"/>
                </a:lnTo>
                <a:lnTo>
                  <a:pt x="261" y="4"/>
                </a:lnTo>
                <a:lnTo>
                  <a:pt x="261" y="4"/>
                </a:lnTo>
                <a:lnTo>
                  <a:pt x="261" y="4"/>
                </a:lnTo>
                <a:lnTo>
                  <a:pt x="261" y="4"/>
                </a:lnTo>
                <a:lnTo>
                  <a:pt x="265" y="4"/>
                </a:lnTo>
                <a:lnTo>
                  <a:pt x="265" y="4"/>
                </a:lnTo>
                <a:lnTo>
                  <a:pt x="265" y="4"/>
                </a:lnTo>
                <a:lnTo>
                  <a:pt x="265" y="4"/>
                </a:lnTo>
                <a:lnTo>
                  <a:pt x="268" y="4"/>
                </a:lnTo>
                <a:lnTo>
                  <a:pt x="268" y="3"/>
                </a:lnTo>
                <a:lnTo>
                  <a:pt x="271" y="3"/>
                </a:lnTo>
                <a:lnTo>
                  <a:pt x="271" y="3"/>
                </a:lnTo>
                <a:lnTo>
                  <a:pt x="271" y="3"/>
                </a:lnTo>
                <a:lnTo>
                  <a:pt x="271" y="3"/>
                </a:lnTo>
                <a:lnTo>
                  <a:pt x="276" y="3"/>
                </a:lnTo>
                <a:lnTo>
                  <a:pt x="276" y="3"/>
                </a:lnTo>
                <a:lnTo>
                  <a:pt x="277" y="3"/>
                </a:lnTo>
                <a:lnTo>
                  <a:pt x="277" y="3"/>
                </a:lnTo>
                <a:lnTo>
                  <a:pt x="280" y="3"/>
                </a:lnTo>
                <a:lnTo>
                  <a:pt x="280" y="3"/>
                </a:lnTo>
                <a:lnTo>
                  <a:pt x="281" y="3"/>
                </a:lnTo>
                <a:lnTo>
                  <a:pt x="281" y="3"/>
                </a:lnTo>
                <a:lnTo>
                  <a:pt x="281" y="3"/>
                </a:lnTo>
                <a:lnTo>
                  <a:pt x="281" y="2"/>
                </a:lnTo>
                <a:lnTo>
                  <a:pt x="283" y="2"/>
                </a:lnTo>
                <a:lnTo>
                  <a:pt x="283" y="2"/>
                </a:lnTo>
                <a:lnTo>
                  <a:pt x="284" y="2"/>
                </a:lnTo>
                <a:lnTo>
                  <a:pt x="284" y="2"/>
                </a:lnTo>
                <a:lnTo>
                  <a:pt x="286" y="2"/>
                </a:lnTo>
                <a:lnTo>
                  <a:pt x="286" y="2"/>
                </a:lnTo>
                <a:lnTo>
                  <a:pt x="290" y="2"/>
                </a:lnTo>
                <a:lnTo>
                  <a:pt x="290" y="2"/>
                </a:lnTo>
                <a:lnTo>
                  <a:pt x="296" y="2"/>
                </a:lnTo>
                <a:lnTo>
                  <a:pt x="296" y="2"/>
                </a:lnTo>
                <a:lnTo>
                  <a:pt x="297" y="2"/>
                </a:lnTo>
                <a:lnTo>
                  <a:pt x="297" y="2"/>
                </a:lnTo>
                <a:lnTo>
                  <a:pt x="304" y="2"/>
                </a:lnTo>
                <a:lnTo>
                  <a:pt x="304" y="2"/>
                </a:lnTo>
                <a:lnTo>
                  <a:pt x="304" y="2"/>
                </a:lnTo>
                <a:lnTo>
                  <a:pt x="304" y="2"/>
                </a:lnTo>
                <a:lnTo>
                  <a:pt x="305" y="2"/>
                </a:lnTo>
                <a:lnTo>
                  <a:pt x="305" y="2"/>
                </a:lnTo>
                <a:lnTo>
                  <a:pt x="308" y="2"/>
                </a:lnTo>
                <a:lnTo>
                  <a:pt x="308" y="2"/>
                </a:lnTo>
                <a:lnTo>
                  <a:pt x="317" y="2"/>
                </a:lnTo>
                <a:lnTo>
                  <a:pt x="317" y="2"/>
                </a:lnTo>
                <a:lnTo>
                  <a:pt x="325" y="2"/>
                </a:lnTo>
                <a:lnTo>
                  <a:pt x="325" y="2"/>
                </a:lnTo>
                <a:lnTo>
                  <a:pt x="328" y="2"/>
                </a:lnTo>
                <a:lnTo>
                  <a:pt x="328" y="2"/>
                </a:lnTo>
                <a:lnTo>
                  <a:pt x="329" y="2"/>
                </a:lnTo>
                <a:lnTo>
                  <a:pt x="329" y="2"/>
                </a:lnTo>
                <a:lnTo>
                  <a:pt x="330" y="2"/>
                </a:lnTo>
                <a:lnTo>
                  <a:pt x="330" y="2"/>
                </a:lnTo>
                <a:lnTo>
                  <a:pt x="337" y="2"/>
                </a:lnTo>
                <a:lnTo>
                  <a:pt x="337" y="0"/>
                </a:lnTo>
                <a:lnTo>
                  <a:pt x="343" y="0"/>
                </a:lnTo>
                <a:lnTo>
                  <a:pt x="343" y="0"/>
                </a:lnTo>
                <a:lnTo>
                  <a:pt x="347" y="0"/>
                </a:lnTo>
                <a:lnTo>
                  <a:pt x="347" y="0"/>
                </a:lnTo>
                <a:lnTo>
                  <a:pt x="348" y="0"/>
                </a:lnTo>
                <a:lnTo>
                  <a:pt x="348" y="0"/>
                </a:lnTo>
              </a:path>
            </a:pathLst>
          </a:cu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Line 36">
            <a:extLst>
              <a:ext uri="{FF2B5EF4-FFF2-40B4-BE49-F238E27FC236}">
                <a16:creationId xmlns:a16="http://schemas.microsoft.com/office/drawing/2014/main" id="{61C5BFAD-C2A5-2441-A63C-940B5E2E71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2179638"/>
            <a:ext cx="296863" cy="0"/>
          </a:xfrm>
          <a:prstGeom prst="line">
            <a:avLst/>
          </a:prstGeom>
          <a:noFill/>
          <a:ln w="1587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046F734C-8234-4D4C-AABC-F65731534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2400300"/>
            <a:ext cx="296863" cy="0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8">
            <a:extLst>
              <a:ext uri="{FF2B5EF4-FFF2-40B4-BE49-F238E27FC236}">
                <a16:creationId xmlns:a16="http://schemas.microsoft.com/office/drawing/2014/main" id="{388D75C0-5024-F94B-8BAC-BDFD3A7940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7950" y="4868070"/>
            <a:ext cx="2590800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9">
            <a:extLst>
              <a:ext uri="{FF2B5EF4-FFF2-40B4-BE49-F238E27FC236}">
                <a16:creationId xmlns:a16="http://schemas.microsoft.com/office/drawing/2014/main" id="{7A3B9DDB-B1BA-6949-801D-685C42C708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7950" y="4868070"/>
            <a:ext cx="0" cy="7620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10">
            <a:extLst>
              <a:ext uri="{FF2B5EF4-FFF2-40B4-BE49-F238E27FC236}">
                <a16:creationId xmlns:a16="http://schemas.microsoft.com/office/drawing/2014/main" id="{842C4282-A416-B64B-8862-D56EDAD74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1338" y="4868070"/>
            <a:ext cx="0" cy="7620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11">
            <a:extLst>
              <a:ext uri="{FF2B5EF4-FFF2-40B4-BE49-F238E27FC236}">
                <a16:creationId xmlns:a16="http://schemas.microsoft.com/office/drawing/2014/main" id="{42465DDA-9C51-0543-B3D4-3448E62922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6313" y="4868070"/>
            <a:ext cx="0" cy="7620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Line 12">
            <a:extLst>
              <a:ext uri="{FF2B5EF4-FFF2-40B4-BE49-F238E27FC236}">
                <a16:creationId xmlns:a16="http://schemas.microsoft.com/office/drawing/2014/main" id="{93EE346C-43B8-3D45-84CC-585D10DE5F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3350" y="4868070"/>
            <a:ext cx="0" cy="7620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Line 13">
            <a:extLst>
              <a:ext uri="{FF2B5EF4-FFF2-40B4-BE49-F238E27FC236}">
                <a16:creationId xmlns:a16="http://schemas.microsoft.com/office/drawing/2014/main" id="{551E463B-B27F-284F-8A4C-0AB61CFCB7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6738" y="4868070"/>
            <a:ext cx="0" cy="7620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Line 14">
            <a:extLst>
              <a:ext uri="{FF2B5EF4-FFF2-40B4-BE49-F238E27FC236}">
                <a16:creationId xmlns:a16="http://schemas.microsoft.com/office/drawing/2014/main" id="{1C114583-FA2A-C74C-8E5B-6C7D40D07F2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51713" y="4868070"/>
            <a:ext cx="0" cy="7620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Line 15">
            <a:extLst>
              <a:ext uri="{FF2B5EF4-FFF2-40B4-BE49-F238E27FC236}">
                <a16:creationId xmlns:a16="http://schemas.microsoft.com/office/drawing/2014/main" id="{0404384B-5ADA-5145-AF40-7FE5365E6F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8750" y="4868070"/>
            <a:ext cx="0" cy="7620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16">
            <a:extLst>
              <a:ext uri="{FF2B5EF4-FFF2-40B4-BE49-F238E27FC236}">
                <a16:creationId xmlns:a16="http://schemas.microsoft.com/office/drawing/2014/main" id="{6B888812-D9E2-FA43-B42B-91F7D1F52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0" y="5014120"/>
            <a:ext cx="1524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17">
            <a:extLst>
              <a:ext uri="{FF2B5EF4-FFF2-40B4-BE49-F238E27FC236}">
                <a16:creationId xmlns:a16="http://schemas.microsoft.com/office/drawing/2014/main" id="{14EA6F29-3ACF-6E4B-9CA0-F5BDFCC3E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5014120"/>
            <a:ext cx="1524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Rectangle 18">
            <a:extLst>
              <a:ext uri="{FF2B5EF4-FFF2-40B4-BE49-F238E27FC236}">
                <a16:creationId xmlns:a16="http://schemas.microsoft.com/office/drawing/2014/main" id="{716EFF96-1878-4946-887B-25DCAEE30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113" y="5014120"/>
            <a:ext cx="1524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Rectangle 19">
            <a:extLst>
              <a:ext uri="{FF2B5EF4-FFF2-40B4-BE49-F238E27FC236}">
                <a16:creationId xmlns:a16="http://schemas.microsoft.com/office/drawing/2014/main" id="{06EF3DED-C83D-F64D-B692-451085083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5875" y="5014120"/>
            <a:ext cx="2349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Rectangle 20">
            <a:extLst>
              <a:ext uri="{FF2B5EF4-FFF2-40B4-BE49-F238E27FC236}">
                <a16:creationId xmlns:a16="http://schemas.microsoft.com/office/drawing/2014/main" id="{C7332550-F0F2-F241-8DFA-8C61F1943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5014120"/>
            <a:ext cx="2349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ectangle 21">
            <a:extLst>
              <a:ext uri="{FF2B5EF4-FFF2-40B4-BE49-F238E27FC236}">
                <a16:creationId xmlns:a16="http://schemas.microsoft.com/office/drawing/2014/main" id="{673EA125-F975-3B43-8226-8D016925C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38" y="5014120"/>
            <a:ext cx="2349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22">
            <a:extLst>
              <a:ext uri="{FF2B5EF4-FFF2-40B4-BE49-F238E27FC236}">
                <a16:creationId xmlns:a16="http://schemas.microsoft.com/office/drawing/2014/main" id="{008B32AD-15B6-C848-9FA5-C565CD073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1275" y="5014120"/>
            <a:ext cx="2349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Rectangle 40">
            <a:extLst>
              <a:ext uri="{FF2B5EF4-FFF2-40B4-BE49-F238E27FC236}">
                <a16:creationId xmlns:a16="http://schemas.microsoft.com/office/drawing/2014/main" id="{7A6E9C70-C90A-9048-BC04-97976918A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272" y="2087046"/>
            <a:ext cx="34624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+ EB</a:t>
            </a:r>
            <a:endParaRPr kumimoji="0" lang="de-DE" altLang="de-DE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6" name="Rectangle 41">
            <a:extLst>
              <a:ext uri="{FF2B5EF4-FFF2-40B4-BE49-F238E27FC236}">
                <a16:creationId xmlns:a16="http://schemas.microsoft.com/office/drawing/2014/main" id="{288D6055-258B-5744-97A2-40A6DC9F9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6806" y="2291834"/>
            <a:ext cx="4456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no</a:t>
            </a:r>
            <a:r>
              <a:rPr kumimoji="0" lang="de-DE" altLang="de-DE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EB</a:t>
            </a:r>
            <a:endParaRPr kumimoji="0" lang="de-DE" altLang="de-DE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799A40D-715C-4447-A8DE-723138CC2770}"/>
              </a:ext>
            </a:extLst>
          </p:cNvPr>
          <p:cNvSpPr/>
          <p:nvPr/>
        </p:nvSpPr>
        <p:spPr>
          <a:xfrm>
            <a:off x="2077914" y="1395683"/>
            <a:ext cx="1230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+ SOS/VOD</a:t>
            </a:r>
          </a:p>
        </p:txBody>
      </p:sp>
      <p:sp>
        <p:nvSpPr>
          <p:cNvPr id="119" name="Rechteck 118">
            <a:extLst>
              <a:ext uri="{FF2B5EF4-FFF2-40B4-BE49-F238E27FC236}">
                <a16:creationId xmlns:a16="http://schemas.microsoft.com/office/drawing/2014/main" id="{830C49FB-F0D4-D545-B40C-6CF2861459E4}"/>
              </a:ext>
            </a:extLst>
          </p:cNvPr>
          <p:cNvSpPr/>
          <p:nvPr/>
        </p:nvSpPr>
        <p:spPr>
          <a:xfrm>
            <a:off x="5855826" y="1395683"/>
            <a:ext cx="1358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no</a:t>
            </a:r>
            <a:r>
              <a:rPr lang="de-DE" dirty="0"/>
              <a:t> SOS/VOD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937401B-8851-0545-9AEE-4161666A70F6}"/>
              </a:ext>
            </a:extLst>
          </p:cNvPr>
          <p:cNvSpPr/>
          <p:nvPr/>
        </p:nvSpPr>
        <p:spPr>
          <a:xfrm>
            <a:off x="15875" y="19886"/>
            <a:ext cx="83491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</a:rPr>
              <a:t>Suppl. Figure 5A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de-DE" sz="1200" b="1" dirty="0" err="1"/>
              <a:t>Prediction</a:t>
            </a:r>
            <a:r>
              <a:rPr lang="de-DE" sz="1200" b="1" dirty="0"/>
              <a:t> </a:t>
            </a:r>
            <a:r>
              <a:rPr lang="de-DE" sz="1200" b="1" dirty="0" err="1"/>
              <a:t>error</a:t>
            </a:r>
            <a:r>
              <a:rPr lang="de-DE" sz="1200" b="1" dirty="0"/>
              <a:t> </a:t>
            </a:r>
            <a:r>
              <a:rPr lang="de-DE" sz="1200" b="1" dirty="0" err="1"/>
              <a:t>analysis</a:t>
            </a:r>
            <a:r>
              <a:rPr lang="de-DE" sz="1200" b="1" dirty="0"/>
              <a:t> (</a:t>
            </a:r>
            <a:r>
              <a:rPr lang="de-DE" sz="1200" b="1" dirty="0" err="1"/>
              <a:t>Brier</a:t>
            </a:r>
            <a:r>
              <a:rPr lang="de-DE" sz="1200" b="1" dirty="0"/>
              <a:t> score) </a:t>
            </a:r>
            <a:r>
              <a:rPr lang="de-DE" sz="1200" b="1" dirty="0" err="1"/>
              <a:t>for</a:t>
            </a:r>
            <a:r>
              <a:rPr lang="de-DE" sz="1200" b="1" dirty="0"/>
              <a:t> </a:t>
            </a:r>
            <a:r>
              <a:rPr lang="de-DE" sz="1200" b="1" dirty="0" err="1"/>
              <a:t>endpoint</a:t>
            </a:r>
            <a:r>
              <a:rPr lang="de-DE" sz="1200" b="1" dirty="0"/>
              <a:t> 2y-non-relapse </a:t>
            </a:r>
            <a:r>
              <a:rPr lang="de-DE" sz="1200" b="1" dirty="0" err="1"/>
              <a:t>mortality</a:t>
            </a:r>
            <a:r>
              <a:rPr lang="de-DE" sz="1200" b="1" dirty="0"/>
              <a:t> after d28.</a:t>
            </a:r>
          </a:p>
          <a:p>
            <a:endParaRPr lang="de-DE" sz="1200" dirty="0"/>
          </a:p>
          <a:p>
            <a:r>
              <a:rPr lang="de-DE" sz="1200" dirty="0"/>
              <a:t>Training </a:t>
            </a:r>
            <a:r>
              <a:rPr lang="de-DE" sz="1200" dirty="0" err="1"/>
              <a:t>cohort</a:t>
            </a:r>
            <a:r>
              <a:rPr lang="de-DE" sz="1200" dirty="0"/>
              <a:t>, multivariable </a:t>
            </a:r>
            <a:r>
              <a:rPr lang="de-DE" sz="1200" dirty="0" err="1"/>
              <a:t>model</a:t>
            </a:r>
            <a:r>
              <a:rPr lang="de-DE" sz="1200" dirty="0"/>
              <a:t> </a:t>
            </a:r>
            <a:r>
              <a:rPr lang="de-DE" sz="1200" dirty="0" err="1"/>
              <a:t>with</a:t>
            </a:r>
            <a:r>
              <a:rPr lang="de-DE" sz="1200" dirty="0"/>
              <a:t> and </a:t>
            </a:r>
            <a:r>
              <a:rPr lang="de-DE" sz="1200" dirty="0" err="1"/>
              <a:t>without</a:t>
            </a:r>
            <a:r>
              <a:rPr lang="de-DE" sz="1200" dirty="0"/>
              <a:t> </a:t>
            </a:r>
            <a:r>
              <a:rPr lang="de-DE" sz="1200" dirty="0" err="1"/>
              <a:t>early</a:t>
            </a:r>
            <a:r>
              <a:rPr lang="de-DE" sz="1200" dirty="0"/>
              <a:t> </a:t>
            </a:r>
            <a:r>
              <a:rPr lang="de-DE" sz="1200" dirty="0" err="1"/>
              <a:t>bilirubinaemia</a:t>
            </a:r>
            <a:r>
              <a:rPr lang="de-DE" sz="1200" dirty="0"/>
              <a:t> (EB). </a:t>
            </a:r>
          </a:p>
          <a:p>
            <a:r>
              <a:rPr lang="de-DE" sz="1200" dirty="0" err="1"/>
              <a:t>Lower</a:t>
            </a:r>
            <a:r>
              <a:rPr lang="de-DE" sz="1200" dirty="0"/>
              <a:t> </a:t>
            </a:r>
            <a:r>
              <a:rPr lang="de-DE" sz="1200" dirty="0" err="1"/>
              <a:t>prediction</a:t>
            </a:r>
            <a:r>
              <a:rPr lang="de-DE" sz="1200" dirty="0"/>
              <a:t> </a:t>
            </a:r>
            <a:r>
              <a:rPr lang="de-DE" sz="1200" dirty="0" err="1"/>
              <a:t>errors</a:t>
            </a:r>
            <a:r>
              <a:rPr lang="de-DE" sz="1200" dirty="0"/>
              <a:t> </a:t>
            </a:r>
            <a:r>
              <a:rPr lang="de-DE" sz="1200" dirty="0" err="1"/>
              <a:t>are</a:t>
            </a:r>
            <a:r>
              <a:rPr lang="de-DE" sz="1200" dirty="0"/>
              <a:t> </a:t>
            </a:r>
            <a:r>
              <a:rPr lang="de-DE" sz="1200" dirty="0" err="1"/>
              <a:t>observed</a:t>
            </a:r>
            <a:r>
              <a:rPr lang="de-DE" sz="1200" dirty="0"/>
              <a:t> in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model</a:t>
            </a:r>
            <a:r>
              <a:rPr lang="de-DE" sz="1200" dirty="0"/>
              <a:t> </a:t>
            </a:r>
            <a:r>
              <a:rPr lang="de-DE" sz="1200" dirty="0" err="1"/>
              <a:t>including</a:t>
            </a:r>
            <a:r>
              <a:rPr lang="de-DE" sz="1200" dirty="0"/>
              <a:t> EB (</a:t>
            </a:r>
            <a:r>
              <a:rPr lang="de-DE" sz="1200" dirty="0" err="1"/>
              <a:t>red</a:t>
            </a:r>
            <a:r>
              <a:rPr lang="de-DE" sz="1200" dirty="0"/>
              <a:t> </a:t>
            </a:r>
            <a:r>
              <a:rPr lang="de-DE" sz="1200" dirty="0" err="1"/>
              <a:t>curve</a:t>
            </a:r>
            <a:r>
              <a:rPr lang="de-DE" sz="1200" dirty="0"/>
              <a:t>) </a:t>
            </a:r>
            <a:r>
              <a:rPr lang="de-DE" sz="1200" dirty="0" err="1"/>
              <a:t>as</a:t>
            </a:r>
            <a:r>
              <a:rPr lang="de-DE" sz="1200" dirty="0"/>
              <a:t> </a:t>
            </a:r>
            <a:r>
              <a:rPr lang="de-DE" sz="1200" dirty="0" err="1"/>
              <a:t>compared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multivariable </a:t>
            </a:r>
            <a:r>
              <a:rPr lang="de-DE" sz="1200" dirty="0" err="1"/>
              <a:t>model</a:t>
            </a:r>
            <a:r>
              <a:rPr lang="de-DE" sz="1200" dirty="0"/>
              <a:t> </a:t>
            </a:r>
            <a:r>
              <a:rPr lang="de-DE" sz="1200" dirty="0" err="1"/>
              <a:t>without</a:t>
            </a:r>
            <a:r>
              <a:rPr lang="de-DE" sz="1200" dirty="0"/>
              <a:t> EB (</a:t>
            </a:r>
            <a:r>
              <a:rPr lang="de-DE" sz="1200" dirty="0" err="1"/>
              <a:t>black</a:t>
            </a:r>
            <a:r>
              <a:rPr lang="de-DE" sz="1200" dirty="0"/>
              <a:t> </a:t>
            </a:r>
            <a:r>
              <a:rPr lang="de-DE" sz="1200" dirty="0" err="1"/>
              <a:t>curve</a:t>
            </a:r>
            <a:r>
              <a:rPr lang="de-DE" sz="1200" dirty="0"/>
              <a:t>).</a:t>
            </a:r>
          </a:p>
          <a:p>
            <a:endParaRPr lang="en-US" sz="1200" dirty="0"/>
          </a:p>
          <a:p>
            <a:r>
              <a:rPr lang="de-DE" sz="1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140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46" name="Group 9245"/>
          <p:cNvGrpSpPr/>
          <p:nvPr/>
        </p:nvGrpSpPr>
        <p:grpSpPr>
          <a:xfrm>
            <a:off x="381000" y="1981200"/>
            <a:ext cx="3504406" cy="3141077"/>
            <a:chOff x="609600" y="2270918"/>
            <a:chExt cx="3504406" cy="3141077"/>
          </a:xfrm>
        </p:grpSpPr>
        <p:grpSp>
          <p:nvGrpSpPr>
            <p:cNvPr id="9245" name="Group 9244"/>
            <p:cNvGrpSpPr/>
            <p:nvPr/>
          </p:nvGrpSpPr>
          <p:grpSpPr>
            <a:xfrm>
              <a:off x="609600" y="2270918"/>
              <a:ext cx="3504406" cy="3141077"/>
              <a:chOff x="713582" y="2237581"/>
              <a:chExt cx="3504406" cy="3141077"/>
            </a:xfrm>
          </p:grpSpPr>
          <p:sp>
            <p:nvSpPr>
              <p:cNvPr id="6" name="Line 8"/>
              <p:cNvSpPr>
                <a:spLocks noChangeShapeType="1"/>
              </p:cNvSpPr>
              <p:nvPr/>
            </p:nvSpPr>
            <p:spPr bwMode="auto">
              <a:xfrm>
                <a:off x="1499019" y="4837112"/>
                <a:ext cx="259080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1499019" y="4837112"/>
                <a:ext cx="0" cy="762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>
                <a:off x="1932407" y="4837112"/>
                <a:ext cx="0" cy="762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2367382" y="4837112"/>
                <a:ext cx="0" cy="762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2794419" y="4837112"/>
                <a:ext cx="0" cy="762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>
                <a:off x="3227807" y="4837112"/>
                <a:ext cx="0" cy="762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>
                <a:off x="3662782" y="4837112"/>
                <a:ext cx="0" cy="762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>
                <a:off x="4089819" y="4837112"/>
                <a:ext cx="0" cy="762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1422819" y="4983162"/>
                <a:ext cx="152400" cy="198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Rectangle 17"/>
              <p:cNvSpPr>
                <a:spLocks noChangeArrowheads="1"/>
              </p:cNvSpPr>
              <p:nvPr/>
            </p:nvSpPr>
            <p:spPr bwMode="auto">
              <a:xfrm>
                <a:off x="1856207" y="4983162"/>
                <a:ext cx="152400" cy="198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Rectangle 18"/>
              <p:cNvSpPr>
                <a:spLocks noChangeArrowheads="1"/>
              </p:cNvSpPr>
              <p:nvPr/>
            </p:nvSpPr>
            <p:spPr bwMode="auto">
              <a:xfrm>
                <a:off x="2291182" y="4983162"/>
                <a:ext cx="152400" cy="198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Rectangle 19"/>
              <p:cNvSpPr>
                <a:spLocks noChangeArrowheads="1"/>
              </p:cNvSpPr>
              <p:nvPr/>
            </p:nvSpPr>
            <p:spPr bwMode="auto">
              <a:xfrm>
                <a:off x="2676944" y="4983162"/>
                <a:ext cx="234950" cy="198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Rectangle 20"/>
              <p:cNvSpPr>
                <a:spLocks noChangeArrowheads="1"/>
              </p:cNvSpPr>
              <p:nvPr/>
            </p:nvSpPr>
            <p:spPr bwMode="auto">
              <a:xfrm>
                <a:off x="3110332" y="4983162"/>
                <a:ext cx="234950" cy="198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16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Rectangle 21"/>
              <p:cNvSpPr>
                <a:spLocks noChangeArrowheads="1"/>
              </p:cNvSpPr>
              <p:nvPr/>
            </p:nvSpPr>
            <p:spPr bwMode="auto">
              <a:xfrm>
                <a:off x="3545307" y="4983162"/>
                <a:ext cx="234950" cy="198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3972344" y="4983162"/>
                <a:ext cx="234950" cy="198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24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Rectangle 9"/>
              <p:cNvSpPr>
                <a:spLocks noChangeArrowheads="1"/>
              </p:cNvSpPr>
              <p:nvPr/>
            </p:nvSpPr>
            <p:spPr bwMode="auto">
              <a:xfrm>
                <a:off x="1824038" y="5209381"/>
                <a:ext cx="1728037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lvl="0"/>
                <a:r>
                  <a:rPr lang="en-US" altLang="en-US" sz="1100" dirty="0">
                    <a:solidFill>
                      <a:srgbClr val="000000"/>
                    </a:solidFill>
                  </a:rPr>
                  <a:t>Time After Day 28 (Months)</a:t>
                </a:r>
                <a:endParaRPr lang="en-US" altLang="en-US" sz="1100" dirty="0"/>
              </a:p>
            </p:txBody>
          </p:sp>
          <p:sp>
            <p:nvSpPr>
              <p:cNvPr id="22" name="Rectangle 10"/>
              <p:cNvSpPr>
                <a:spLocks noChangeArrowheads="1"/>
              </p:cNvSpPr>
              <p:nvPr/>
            </p:nvSpPr>
            <p:spPr bwMode="auto">
              <a:xfrm rot="16200000">
                <a:off x="103188" y="3449638"/>
                <a:ext cx="1419225" cy="198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Concordance index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23" name="Line 24"/>
              <p:cNvSpPr>
                <a:spLocks noChangeShapeType="1"/>
              </p:cNvSpPr>
              <p:nvPr/>
            </p:nvSpPr>
            <p:spPr bwMode="auto">
              <a:xfrm flipV="1">
                <a:off x="1377950" y="2384425"/>
                <a:ext cx="0" cy="2332038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4" name="Line 25"/>
              <p:cNvSpPr>
                <a:spLocks noChangeShapeType="1"/>
              </p:cNvSpPr>
              <p:nvPr/>
            </p:nvSpPr>
            <p:spPr bwMode="auto">
              <a:xfrm flipH="1">
                <a:off x="1293813" y="4716463"/>
                <a:ext cx="84138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5" name="Line 26"/>
              <p:cNvSpPr>
                <a:spLocks noChangeShapeType="1"/>
              </p:cNvSpPr>
              <p:nvPr/>
            </p:nvSpPr>
            <p:spPr bwMode="auto">
              <a:xfrm flipH="1">
                <a:off x="1293813" y="4327525"/>
                <a:ext cx="84138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6" name="Line 27"/>
              <p:cNvSpPr>
                <a:spLocks noChangeShapeType="1"/>
              </p:cNvSpPr>
              <p:nvPr/>
            </p:nvSpPr>
            <p:spPr bwMode="auto">
              <a:xfrm flipH="1">
                <a:off x="1293813" y="3938588"/>
                <a:ext cx="84138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7" name="Line 28"/>
              <p:cNvSpPr>
                <a:spLocks noChangeShapeType="1"/>
              </p:cNvSpPr>
              <p:nvPr/>
            </p:nvSpPr>
            <p:spPr bwMode="auto">
              <a:xfrm flipH="1">
                <a:off x="1293813" y="3549650"/>
                <a:ext cx="84138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8" name="Line 29"/>
              <p:cNvSpPr>
                <a:spLocks noChangeShapeType="1"/>
              </p:cNvSpPr>
              <p:nvPr/>
            </p:nvSpPr>
            <p:spPr bwMode="auto">
              <a:xfrm flipH="1">
                <a:off x="1293813" y="3162300"/>
                <a:ext cx="84138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9" name="Line 30"/>
              <p:cNvSpPr>
                <a:spLocks noChangeShapeType="1"/>
              </p:cNvSpPr>
              <p:nvPr/>
            </p:nvSpPr>
            <p:spPr bwMode="auto">
              <a:xfrm flipH="1">
                <a:off x="1293813" y="2773363"/>
                <a:ext cx="84138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0" name="Line 31"/>
              <p:cNvSpPr>
                <a:spLocks noChangeShapeType="1"/>
              </p:cNvSpPr>
              <p:nvPr/>
            </p:nvSpPr>
            <p:spPr bwMode="auto">
              <a:xfrm flipH="1">
                <a:off x="1293813" y="2384425"/>
                <a:ext cx="84138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1" name="Rectangle 32"/>
              <p:cNvSpPr>
                <a:spLocks noChangeArrowheads="1"/>
              </p:cNvSpPr>
              <p:nvPr/>
            </p:nvSpPr>
            <p:spPr bwMode="auto">
              <a:xfrm rot="16200000">
                <a:off x="1008063" y="4616450"/>
                <a:ext cx="288925" cy="198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0.4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32" name="Rectangle 33"/>
              <p:cNvSpPr>
                <a:spLocks noChangeArrowheads="1"/>
              </p:cNvSpPr>
              <p:nvPr/>
            </p:nvSpPr>
            <p:spPr bwMode="auto">
              <a:xfrm rot="16200000">
                <a:off x="1008063" y="4227513"/>
                <a:ext cx="288925" cy="198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33" name="Rectangle 34"/>
              <p:cNvSpPr>
                <a:spLocks noChangeArrowheads="1"/>
              </p:cNvSpPr>
              <p:nvPr/>
            </p:nvSpPr>
            <p:spPr bwMode="auto">
              <a:xfrm rot="16200000">
                <a:off x="1008063" y="3838575"/>
                <a:ext cx="288925" cy="198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0.6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34" name="Rectangle 35"/>
              <p:cNvSpPr>
                <a:spLocks noChangeArrowheads="1"/>
              </p:cNvSpPr>
              <p:nvPr/>
            </p:nvSpPr>
            <p:spPr bwMode="auto">
              <a:xfrm rot="16200000">
                <a:off x="1008063" y="3449638"/>
                <a:ext cx="288925" cy="198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0.7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35" name="Rectangle 36"/>
              <p:cNvSpPr>
                <a:spLocks noChangeArrowheads="1"/>
              </p:cNvSpPr>
              <p:nvPr/>
            </p:nvSpPr>
            <p:spPr bwMode="auto">
              <a:xfrm rot="16200000">
                <a:off x="1009650" y="3062288"/>
                <a:ext cx="288925" cy="198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0.8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36" name="Rectangle 37"/>
              <p:cNvSpPr>
                <a:spLocks noChangeArrowheads="1"/>
              </p:cNvSpPr>
              <p:nvPr/>
            </p:nvSpPr>
            <p:spPr bwMode="auto">
              <a:xfrm rot="16200000">
                <a:off x="1009650" y="2673350"/>
                <a:ext cx="288925" cy="198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0.9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37" name="Rectangle 38"/>
              <p:cNvSpPr>
                <a:spLocks noChangeArrowheads="1"/>
              </p:cNvSpPr>
              <p:nvPr/>
            </p:nvSpPr>
            <p:spPr bwMode="auto">
              <a:xfrm rot="16200000">
                <a:off x="1009650" y="2282825"/>
                <a:ext cx="288925" cy="198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38" name="Freeform 39"/>
              <p:cNvSpPr>
                <a:spLocks/>
              </p:cNvSpPr>
              <p:nvPr/>
            </p:nvSpPr>
            <p:spPr bwMode="auto">
              <a:xfrm>
                <a:off x="1901825" y="3557588"/>
                <a:ext cx="2105025" cy="155575"/>
              </a:xfrm>
              <a:custGeom>
                <a:avLst/>
                <a:gdLst>
                  <a:gd name="T0" fmla="*/ 0 w 298"/>
                  <a:gd name="T1" fmla="*/ 0 h 22"/>
                  <a:gd name="T2" fmla="*/ 60 w 298"/>
                  <a:gd name="T3" fmla="*/ 13 h 22"/>
                  <a:gd name="T4" fmla="*/ 120 w 298"/>
                  <a:gd name="T5" fmla="*/ 20 h 22"/>
                  <a:gd name="T6" fmla="*/ 179 w 298"/>
                  <a:gd name="T7" fmla="*/ 22 h 22"/>
                  <a:gd name="T8" fmla="*/ 239 w 298"/>
                  <a:gd name="T9" fmla="*/ 18 h 22"/>
                  <a:gd name="T10" fmla="*/ 298 w 298"/>
                  <a:gd name="T11" fmla="*/ 1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8" h="22">
                    <a:moveTo>
                      <a:pt x="0" y="0"/>
                    </a:moveTo>
                    <a:lnTo>
                      <a:pt x="60" y="13"/>
                    </a:lnTo>
                    <a:lnTo>
                      <a:pt x="120" y="20"/>
                    </a:lnTo>
                    <a:lnTo>
                      <a:pt x="179" y="22"/>
                    </a:lnTo>
                    <a:lnTo>
                      <a:pt x="239" y="18"/>
                    </a:lnTo>
                    <a:lnTo>
                      <a:pt x="298" y="19"/>
                    </a:lnTo>
                  </a:path>
                </a:pathLst>
              </a:custGeom>
              <a:noFill/>
              <a:ln w="14288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9" name="Freeform 40"/>
              <p:cNvSpPr>
                <a:spLocks/>
              </p:cNvSpPr>
              <p:nvPr/>
            </p:nvSpPr>
            <p:spPr bwMode="auto">
              <a:xfrm>
                <a:off x="1901825" y="3811588"/>
                <a:ext cx="2105025" cy="42863"/>
              </a:xfrm>
              <a:custGeom>
                <a:avLst/>
                <a:gdLst>
                  <a:gd name="T0" fmla="*/ 0 w 298"/>
                  <a:gd name="T1" fmla="*/ 1 h 6"/>
                  <a:gd name="T2" fmla="*/ 60 w 298"/>
                  <a:gd name="T3" fmla="*/ 0 h 6"/>
                  <a:gd name="T4" fmla="*/ 120 w 298"/>
                  <a:gd name="T5" fmla="*/ 4 h 6"/>
                  <a:gd name="T6" fmla="*/ 179 w 298"/>
                  <a:gd name="T7" fmla="*/ 6 h 6"/>
                  <a:gd name="T8" fmla="*/ 239 w 298"/>
                  <a:gd name="T9" fmla="*/ 0 h 6"/>
                  <a:gd name="T10" fmla="*/ 298 w 298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8" h="6">
                    <a:moveTo>
                      <a:pt x="0" y="1"/>
                    </a:moveTo>
                    <a:lnTo>
                      <a:pt x="60" y="0"/>
                    </a:lnTo>
                    <a:lnTo>
                      <a:pt x="120" y="4"/>
                    </a:lnTo>
                    <a:lnTo>
                      <a:pt x="179" y="6"/>
                    </a:lnTo>
                    <a:lnTo>
                      <a:pt x="239" y="0"/>
                    </a:lnTo>
                    <a:lnTo>
                      <a:pt x="298" y="0"/>
                    </a:lnTo>
                  </a:path>
                </a:pathLst>
              </a:cu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0" name="Line 41"/>
              <p:cNvSpPr>
                <a:spLocks noChangeShapeType="1"/>
              </p:cNvSpPr>
              <p:nvPr/>
            </p:nvSpPr>
            <p:spPr bwMode="auto">
              <a:xfrm>
                <a:off x="1631950" y="2481263"/>
                <a:ext cx="296863" cy="0"/>
              </a:xfrm>
              <a:prstGeom prst="line">
                <a:avLst/>
              </a:prstGeom>
              <a:noFill/>
              <a:ln w="14288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1" name="Line 42"/>
              <p:cNvSpPr>
                <a:spLocks noChangeShapeType="1"/>
              </p:cNvSpPr>
              <p:nvPr/>
            </p:nvSpPr>
            <p:spPr bwMode="auto">
              <a:xfrm>
                <a:off x="1631950" y="2643188"/>
                <a:ext cx="296863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4" name="Freeform 45"/>
              <p:cNvSpPr>
                <a:spLocks noEditPoints="1"/>
              </p:cNvSpPr>
              <p:nvPr/>
            </p:nvSpPr>
            <p:spPr bwMode="auto">
              <a:xfrm>
                <a:off x="1400175" y="4327525"/>
                <a:ext cx="2817813" cy="0"/>
              </a:xfrm>
              <a:custGeom>
                <a:avLst/>
                <a:gdLst>
                  <a:gd name="T0" fmla="*/ 9 w 399"/>
                  <a:gd name="T1" fmla="*/ 21 w 399"/>
                  <a:gd name="T2" fmla="*/ 33 w 399"/>
                  <a:gd name="T3" fmla="*/ 45 w 399"/>
                  <a:gd name="T4" fmla="*/ 57 w 399"/>
                  <a:gd name="T5" fmla="*/ 69 w 399"/>
                  <a:gd name="T6" fmla="*/ 81 w 399"/>
                  <a:gd name="T7" fmla="*/ 93 w 399"/>
                  <a:gd name="T8" fmla="*/ 105 w 399"/>
                  <a:gd name="T9" fmla="*/ 117 w 399"/>
                  <a:gd name="T10" fmla="*/ 129 w 399"/>
                  <a:gd name="T11" fmla="*/ 141 w 399"/>
                  <a:gd name="T12" fmla="*/ 153 w 399"/>
                  <a:gd name="T13" fmla="*/ 165 w 399"/>
                  <a:gd name="T14" fmla="*/ 177 w 399"/>
                  <a:gd name="T15" fmla="*/ 189 w 399"/>
                  <a:gd name="T16" fmla="*/ 201 w 399"/>
                  <a:gd name="T17" fmla="*/ 213 w 399"/>
                  <a:gd name="T18" fmla="*/ 225 w 399"/>
                  <a:gd name="T19" fmla="*/ 237 w 399"/>
                  <a:gd name="T20" fmla="*/ 249 w 399"/>
                  <a:gd name="T21" fmla="*/ 261 w 399"/>
                  <a:gd name="T22" fmla="*/ 273 w 399"/>
                  <a:gd name="T23" fmla="*/ 285 w 399"/>
                  <a:gd name="T24" fmla="*/ 297 w 399"/>
                  <a:gd name="T25" fmla="*/ 309 w 399"/>
                  <a:gd name="T26" fmla="*/ 321 w 399"/>
                  <a:gd name="T27" fmla="*/ 333 w 399"/>
                  <a:gd name="T28" fmla="*/ 345 w 399"/>
                  <a:gd name="T29" fmla="*/ 357 w 399"/>
                  <a:gd name="T30" fmla="*/ 369 w 399"/>
                  <a:gd name="T31" fmla="*/ 381 w 399"/>
                  <a:gd name="T32" fmla="*/ 393 w 39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</a:cxnLst>
                <a:rect l="0" t="0" r="r" b="b"/>
                <a:pathLst>
                  <a:path w="399">
                    <a:moveTo>
                      <a:pt x="9" y="0"/>
                    </a:moveTo>
                    <a:lnTo>
                      <a:pt x="12" y="0"/>
                    </a:lnTo>
                    <a:moveTo>
                      <a:pt x="21" y="0"/>
                    </a:moveTo>
                    <a:lnTo>
                      <a:pt x="24" y="0"/>
                    </a:lnTo>
                    <a:moveTo>
                      <a:pt x="33" y="0"/>
                    </a:moveTo>
                    <a:lnTo>
                      <a:pt x="36" y="0"/>
                    </a:lnTo>
                    <a:moveTo>
                      <a:pt x="45" y="0"/>
                    </a:moveTo>
                    <a:lnTo>
                      <a:pt x="48" y="0"/>
                    </a:lnTo>
                    <a:moveTo>
                      <a:pt x="57" y="0"/>
                    </a:moveTo>
                    <a:lnTo>
                      <a:pt x="60" y="0"/>
                    </a:lnTo>
                    <a:moveTo>
                      <a:pt x="69" y="0"/>
                    </a:moveTo>
                    <a:lnTo>
                      <a:pt x="72" y="0"/>
                    </a:lnTo>
                    <a:moveTo>
                      <a:pt x="81" y="0"/>
                    </a:moveTo>
                    <a:lnTo>
                      <a:pt x="84" y="0"/>
                    </a:lnTo>
                    <a:moveTo>
                      <a:pt x="93" y="0"/>
                    </a:moveTo>
                    <a:lnTo>
                      <a:pt x="96" y="0"/>
                    </a:lnTo>
                    <a:moveTo>
                      <a:pt x="105" y="0"/>
                    </a:moveTo>
                    <a:lnTo>
                      <a:pt x="108" y="0"/>
                    </a:lnTo>
                    <a:moveTo>
                      <a:pt x="117" y="0"/>
                    </a:moveTo>
                    <a:lnTo>
                      <a:pt x="120" y="0"/>
                    </a:lnTo>
                    <a:moveTo>
                      <a:pt x="129" y="0"/>
                    </a:moveTo>
                    <a:lnTo>
                      <a:pt x="132" y="0"/>
                    </a:lnTo>
                    <a:moveTo>
                      <a:pt x="141" y="0"/>
                    </a:moveTo>
                    <a:lnTo>
                      <a:pt x="144" y="0"/>
                    </a:lnTo>
                    <a:moveTo>
                      <a:pt x="153" y="0"/>
                    </a:moveTo>
                    <a:lnTo>
                      <a:pt x="156" y="0"/>
                    </a:lnTo>
                    <a:moveTo>
                      <a:pt x="165" y="0"/>
                    </a:moveTo>
                    <a:lnTo>
                      <a:pt x="168" y="0"/>
                    </a:lnTo>
                    <a:moveTo>
                      <a:pt x="177" y="0"/>
                    </a:moveTo>
                    <a:lnTo>
                      <a:pt x="180" y="0"/>
                    </a:lnTo>
                    <a:moveTo>
                      <a:pt x="189" y="0"/>
                    </a:moveTo>
                    <a:lnTo>
                      <a:pt x="192" y="0"/>
                    </a:lnTo>
                    <a:moveTo>
                      <a:pt x="201" y="0"/>
                    </a:moveTo>
                    <a:lnTo>
                      <a:pt x="204" y="0"/>
                    </a:lnTo>
                    <a:moveTo>
                      <a:pt x="213" y="0"/>
                    </a:moveTo>
                    <a:lnTo>
                      <a:pt x="216" y="0"/>
                    </a:lnTo>
                    <a:moveTo>
                      <a:pt x="225" y="0"/>
                    </a:moveTo>
                    <a:lnTo>
                      <a:pt x="228" y="0"/>
                    </a:lnTo>
                    <a:moveTo>
                      <a:pt x="237" y="0"/>
                    </a:moveTo>
                    <a:lnTo>
                      <a:pt x="240" y="0"/>
                    </a:lnTo>
                    <a:moveTo>
                      <a:pt x="249" y="0"/>
                    </a:moveTo>
                    <a:lnTo>
                      <a:pt x="252" y="0"/>
                    </a:lnTo>
                    <a:moveTo>
                      <a:pt x="261" y="0"/>
                    </a:moveTo>
                    <a:lnTo>
                      <a:pt x="264" y="0"/>
                    </a:lnTo>
                    <a:moveTo>
                      <a:pt x="273" y="0"/>
                    </a:moveTo>
                    <a:lnTo>
                      <a:pt x="276" y="0"/>
                    </a:lnTo>
                    <a:moveTo>
                      <a:pt x="285" y="0"/>
                    </a:moveTo>
                    <a:lnTo>
                      <a:pt x="288" y="0"/>
                    </a:lnTo>
                    <a:moveTo>
                      <a:pt x="297" y="0"/>
                    </a:moveTo>
                    <a:lnTo>
                      <a:pt x="300" y="0"/>
                    </a:lnTo>
                    <a:moveTo>
                      <a:pt x="309" y="0"/>
                    </a:moveTo>
                    <a:lnTo>
                      <a:pt x="312" y="0"/>
                    </a:lnTo>
                    <a:moveTo>
                      <a:pt x="321" y="0"/>
                    </a:moveTo>
                    <a:lnTo>
                      <a:pt x="324" y="0"/>
                    </a:lnTo>
                    <a:moveTo>
                      <a:pt x="333" y="0"/>
                    </a:moveTo>
                    <a:lnTo>
                      <a:pt x="336" y="0"/>
                    </a:lnTo>
                    <a:moveTo>
                      <a:pt x="345" y="0"/>
                    </a:moveTo>
                    <a:lnTo>
                      <a:pt x="348" y="0"/>
                    </a:lnTo>
                    <a:moveTo>
                      <a:pt x="357" y="0"/>
                    </a:moveTo>
                    <a:lnTo>
                      <a:pt x="360" y="0"/>
                    </a:lnTo>
                    <a:moveTo>
                      <a:pt x="369" y="0"/>
                    </a:moveTo>
                    <a:lnTo>
                      <a:pt x="372" y="0"/>
                    </a:lnTo>
                    <a:moveTo>
                      <a:pt x="381" y="0"/>
                    </a:moveTo>
                    <a:lnTo>
                      <a:pt x="384" y="0"/>
                    </a:lnTo>
                    <a:moveTo>
                      <a:pt x="393" y="0"/>
                    </a:moveTo>
                    <a:lnTo>
                      <a:pt x="396" y="0"/>
                    </a:lnTo>
                  </a:path>
                </a:pathLst>
              </a:custGeom>
              <a:noFill/>
              <a:ln w="20638" cap="rnd">
                <a:solidFill>
                  <a:srgbClr val="BEBEB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1985666" y="2429946"/>
              <a:ext cx="65402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HD, + EB</a:t>
              </a:r>
              <a:endParaRPr kumimoji="0" lang="de-DE" altLang="de-D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3" name="Rectangle 41"/>
            <p:cNvSpPr>
              <a:spLocks noChangeArrowheads="1"/>
            </p:cNvSpPr>
            <p:nvPr/>
          </p:nvSpPr>
          <p:spPr bwMode="auto">
            <a:xfrm>
              <a:off x="1981200" y="2634734"/>
              <a:ext cx="71013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HD </a:t>
              </a:r>
              <a:r>
                <a:rPr kumimoji="0" lang="de-DE" altLang="de-DE" sz="12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</a:rPr>
                <a:t>no</a:t>
              </a:r>
              <a:r>
                <a:rPr kumimoji="0" lang="de-DE" altLang="de-DE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EB</a:t>
              </a:r>
              <a:endParaRPr kumimoji="0" lang="de-DE" altLang="de-D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83" name="Group 8219">
            <a:extLst>
              <a:ext uri="{FF2B5EF4-FFF2-40B4-BE49-F238E27FC236}">
                <a16:creationId xmlns:a16="http://schemas.microsoft.com/office/drawing/2014/main" id="{38DC9E3C-7623-8A4B-AAC3-A6C78A07C05D}"/>
              </a:ext>
            </a:extLst>
          </p:cNvPr>
          <p:cNvGrpSpPr/>
          <p:nvPr/>
        </p:nvGrpSpPr>
        <p:grpSpPr>
          <a:xfrm>
            <a:off x="4743766" y="1981200"/>
            <a:ext cx="3482182" cy="3341895"/>
            <a:chOff x="407193" y="2209800"/>
            <a:chExt cx="3482182" cy="3341895"/>
          </a:xfrm>
        </p:grpSpPr>
        <p:sp>
          <p:nvSpPr>
            <p:cNvPr id="84" name="Line 8">
              <a:extLst>
                <a:ext uri="{FF2B5EF4-FFF2-40B4-BE49-F238E27FC236}">
                  <a16:creationId xmlns:a16="http://schemas.microsoft.com/office/drawing/2014/main" id="{28B88C0F-ABF0-EE4E-AD81-4FD297C7D0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7925" y="4925218"/>
              <a:ext cx="25908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9">
              <a:extLst>
                <a:ext uri="{FF2B5EF4-FFF2-40B4-BE49-F238E27FC236}">
                  <a16:creationId xmlns:a16="http://schemas.microsoft.com/office/drawing/2014/main" id="{B05C62CE-46B6-8A4B-B883-B9C98579B5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7925" y="4925218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10">
              <a:extLst>
                <a:ext uri="{FF2B5EF4-FFF2-40B4-BE49-F238E27FC236}">
                  <a16:creationId xmlns:a16="http://schemas.microsoft.com/office/drawing/2014/main" id="{194A59FD-2102-8645-8F21-F728212F3A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313" y="4925218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11">
              <a:extLst>
                <a:ext uri="{FF2B5EF4-FFF2-40B4-BE49-F238E27FC236}">
                  <a16:creationId xmlns:a16="http://schemas.microsoft.com/office/drawing/2014/main" id="{346857CF-6FC7-2B44-B2FD-9853D268ED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6288" y="4925218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12">
              <a:extLst>
                <a:ext uri="{FF2B5EF4-FFF2-40B4-BE49-F238E27FC236}">
                  <a16:creationId xmlns:a16="http://schemas.microsoft.com/office/drawing/2014/main" id="{CC5F8882-755E-B04E-B5FC-DBA32C38B9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3325" y="4925218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3">
              <a:extLst>
                <a:ext uri="{FF2B5EF4-FFF2-40B4-BE49-F238E27FC236}">
                  <a16:creationId xmlns:a16="http://schemas.microsoft.com/office/drawing/2014/main" id="{BE26E250-D095-7B4F-81B4-57DF07E519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6713" y="4925218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14">
              <a:extLst>
                <a:ext uri="{FF2B5EF4-FFF2-40B4-BE49-F238E27FC236}">
                  <a16:creationId xmlns:a16="http://schemas.microsoft.com/office/drawing/2014/main" id="{D32EE472-627D-944F-BEE2-F876B32B60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1688" y="4925218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5">
              <a:extLst>
                <a:ext uri="{FF2B5EF4-FFF2-40B4-BE49-F238E27FC236}">
                  <a16:creationId xmlns:a16="http://schemas.microsoft.com/office/drawing/2014/main" id="{66267357-6EBF-9449-92D7-900461F7DF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8725" y="4925218"/>
              <a:ext cx="0" cy="762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16">
              <a:extLst>
                <a:ext uri="{FF2B5EF4-FFF2-40B4-BE49-F238E27FC236}">
                  <a16:creationId xmlns:a16="http://schemas.microsoft.com/office/drawing/2014/main" id="{1052130F-3929-F849-A761-36452D7BF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725" y="5071268"/>
              <a:ext cx="1524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17">
              <a:extLst>
                <a:ext uri="{FF2B5EF4-FFF2-40B4-BE49-F238E27FC236}">
                  <a16:creationId xmlns:a16="http://schemas.microsoft.com/office/drawing/2014/main" id="{10B15B70-047C-474A-8726-D634C992D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113" y="5071268"/>
              <a:ext cx="1524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ectangle 18">
              <a:extLst>
                <a:ext uri="{FF2B5EF4-FFF2-40B4-BE49-F238E27FC236}">
                  <a16:creationId xmlns:a16="http://schemas.microsoft.com/office/drawing/2014/main" id="{2DF922CD-3A50-1041-A1B7-35A353AA7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088" y="5071268"/>
              <a:ext cx="1524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19">
              <a:extLst>
                <a:ext uri="{FF2B5EF4-FFF2-40B4-BE49-F238E27FC236}">
                  <a16:creationId xmlns:a16="http://schemas.microsoft.com/office/drawing/2014/main" id="{0BFC93EE-FAFD-A247-98AB-BE9C63DE4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5850" y="5071268"/>
              <a:ext cx="2349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ectangle 20">
              <a:extLst>
                <a:ext uri="{FF2B5EF4-FFF2-40B4-BE49-F238E27FC236}">
                  <a16:creationId xmlns:a16="http://schemas.microsoft.com/office/drawing/2014/main" id="{2E70D5A5-4E1D-724B-9551-CE93BB960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238" y="5071268"/>
              <a:ext cx="2349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21">
              <a:extLst>
                <a:ext uri="{FF2B5EF4-FFF2-40B4-BE49-F238E27FC236}">
                  <a16:creationId xmlns:a16="http://schemas.microsoft.com/office/drawing/2014/main" id="{CC77264A-AE88-7849-9CD1-02BD57CA1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213" y="5071268"/>
              <a:ext cx="2349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22">
              <a:extLst>
                <a:ext uri="{FF2B5EF4-FFF2-40B4-BE49-F238E27FC236}">
                  <a16:creationId xmlns:a16="http://schemas.microsoft.com/office/drawing/2014/main" id="{B2190C52-407F-0E45-8DEB-1685E4677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250" y="5071268"/>
              <a:ext cx="2349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8">
              <a:extLst>
                <a:ext uri="{FF2B5EF4-FFF2-40B4-BE49-F238E27FC236}">
                  <a16:creationId xmlns:a16="http://schemas.microsoft.com/office/drawing/2014/main" id="{9673EA82-10D5-4143-8A44-1FD64D45B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3213" y="5382418"/>
              <a:ext cx="172803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n-US" altLang="en-US" sz="1100" dirty="0">
                  <a:solidFill>
                    <a:srgbClr val="000000"/>
                  </a:solidFill>
                </a:rPr>
                <a:t>Time After Day 28 (Months)</a:t>
              </a:r>
              <a:endParaRPr lang="en-US" altLang="en-US" dirty="0"/>
            </a:p>
          </p:txBody>
        </p:sp>
        <p:sp>
          <p:nvSpPr>
            <p:cNvPr id="100" name="Rectangle 9">
              <a:extLst>
                <a:ext uri="{FF2B5EF4-FFF2-40B4-BE49-F238E27FC236}">
                  <a16:creationId xmlns:a16="http://schemas.microsoft.com/office/drawing/2014/main" id="{A8FC1F44-6ADE-0749-A4A8-14A2690DE9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146050" y="3496468"/>
              <a:ext cx="1289050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Concordance index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Line 23">
              <a:extLst>
                <a:ext uri="{FF2B5EF4-FFF2-40B4-BE49-F238E27FC236}">
                  <a16:creationId xmlns:a16="http://schemas.microsoft.com/office/drawing/2014/main" id="{00BDF109-145E-E94A-B361-EE35AAC86A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46163" y="2339181"/>
              <a:ext cx="0" cy="249872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24">
              <a:extLst>
                <a:ext uri="{FF2B5EF4-FFF2-40B4-BE49-F238E27FC236}">
                  <a16:creationId xmlns:a16="http://schemas.microsoft.com/office/drawing/2014/main" id="{23B3EA2D-70AF-654F-998D-64AF7A2A2A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5200" y="4837906"/>
              <a:ext cx="8096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25">
              <a:extLst>
                <a:ext uri="{FF2B5EF4-FFF2-40B4-BE49-F238E27FC236}">
                  <a16:creationId xmlns:a16="http://schemas.microsoft.com/office/drawing/2014/main" id="{43102804-69BA-1A46-935D-FD8CAA621E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5200" y="4423568"/>
              <a:ext cx="8096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26">
              <a:extLst>
                <a:ext uri="{FF2B5EF4-FFF2-40B4-BE49-F238E27FC236}">
                  <a16:creationId xmlns:a16="http://schemas.microsoft.com/office/drawing/2014/main" id="{AB157E26-1AE9-1548-B558-DE25383E17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5200" y="4002881"/>
              <a:ext cx="8096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27">
              <a:extLst>
                <a:ext uri="{FF2B5EF4-FFF2-40B4-BE49-F238E27FC236}">
                  <a16:creationId xmlns:a16="http://schemas.microsoft.com/office/drawing/2014/main" id="{DF89B270-CCEE-2A40-ABC1-BC549B0340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5200" y="3588543"/>
              <a:ext cx="8096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28">
              <a:extLst>
                <a:ext uri="{FF2B5EF4-FFF2-40B4-BE49-F238E27FC236}">
                  <a16:creationId xmlns:a16="http://schemas.microsoft.com/office/drawing/2014/main" id="{E116362E-A14B-674C-B1B1-2DA24A7465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5200" y="3174206"/>
              <a:ext cx="8096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29">
              <a:extLst>
                <a:ext uri="{FF2B5EF4-FFF2-40B4-BE49-F238E27FC236}">
                  <a16:creationId xmlns:a16="http://schemas.microsoft.com/office/drawing/2014/main" id="{24681529-02F2-C342-8490-1657217047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5200" y="2753518"/>
              <a:ext cx="8096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30">
              <a:extLst>
                <a:ext uri="{FF2B5EF4-FFF2-40B4-BE49-F238E27FC236}">
                  <a16:creationId xmlns:a16="http://schemas.microsoft.com/office/drawing/2014/main" id="{BABB24A8-5096-B548-8FBD-5146A07CF5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5200" y="2339181"/>
              <a:ext cx="8096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31">
              <a:extLst>
                <a:ext uri="{FF2B5EF4-FFF2-40B4-BE49-F238E27FC236}">
                  <a16:creationId xmlns:a16="http://schemas.microsoft.com/office/drawing/2014/main" id="{742F6FA8-27DA-D743-B20F-EBD1233748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95325" y="4745831"/>
              <a:ext cx="2571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Rectangle 32">
              <a:extLst>
                <a:ext uri="{FF2B5EF4-FFF2-40B4-BE49-F238E27FC236}">
                  <a16:creationId xmlns:a16="http://schemas.microsoft.com/office/drawing/2014/main" id="{6CDA629B-A26F-F843-8033-FC03CA8B77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95325" y="4331493"/>
              <a:ext cx="2571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Rectangle 33">
              <a:extLst>
                <a:ext uri="{FF2B5EF4-FFF2-40B4-BE49-F238E27FC236}">
                  <a16:creationId xmlns:a16="http://schemas.microsoft.com/office/drawing/2014/main" id="{E55F9AD4-45A5-C841-8A10-DB9A835D56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95325" y="3910806"/>
              <a:ext cx="2571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Rectangle 34">
              <a:extLst>
                <a:ext uri="{FF2B5EF4-FFF2-40B4-BE49-F238E27FC236}">
                  <a16:creationId xmlns:a16="http://schemas.microsoft.com/office/drawing/2014/main" id="{3A76F3DB-F9FB-B540-A09D-8EC446DBBA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95325" y="3496468"/>
              <a:ext cx="2571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Rectangle 35">
              <a:extLst>
                <a:ext uri="{FF2B5EF4-FFF2-40B4-BE49-F238E27FC236}">
                  <a16:creationId xmlns:a16="http://schemas.microsoft.com/office/drawing/2014/main" id="{98B5FAC0-A5A6-7947-A15F-ED04E02DF3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95325" y="3082131"/>
              <a:ext cx="2571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Rectangle 36">
              <a:extLst>
                <a:ext uri="{FF2B5EF4-FFF2-40B4-BE49-F238E27FC236}">
                  <a16:creationId xmlns:a16="http://schemas.microsoft.com/office/drawing/2014/main" id="{4EF03196-6D46-8744-BB9D-3DC8F2C625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95325" y="2661443"/>
              <a:ext cx="2571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37">
              <a:extLst>
                <a:ext uri="{FF2B5EF4-FFF2-40B4-BE49-F238E27FC236}">
                  <a16:creationId xmlns:a16="http://schemas.microsoft.com/office/drawing/2014/main" id="{45FD5232-5081-FB4A-AE2F-DAC0D01D0E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95325" y="2247106"/>
              <a:ext cx="2571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Freeform 38">
              <a:extLst>
                <a:ext uri="{FF2B5EF4-FFF2-40B4-BE49-F238E27FC236}">
                  <a16:creationId xmlns:a16="http://schemas.microsoft.com/office/drawing/2014/main" id="{D2D8D493-5B68-EF42-8EC0-706B6DC03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800" y="3636168"/>
              <a:ext cx="2105025" cy="122238"/>
            </a:xfrm>
            <a:custGeom>
              <a:avLst/>
              <a:gdLst>
                <a:gd name="T0" fmla="*/ 0 w 310"/>
                <a:gd name="T1" fmla="*/ 0 h 18"/>
                <a:gd name="T2" fmla="*/ 62 w 310"/>
                <a:gd name="T3" fmla="*/ 14 h 18"/>
                <a:gd name="T4" fmla="*/ 124 w 310"/>
                <a:gd name="T5" fmla="*/ 16 h 18"/>
                <a:gd name="T6" fmla="*/ 186 w 310"/>
                <a:gd name="T7" fmla="*/ 18 h 18"/>
                <a:gd name="T8" fmla="*/ 248 w 310"/>
                <a:gd name="T9" fmla="*/ 14 h 18"/>
                <a:gd name="T10" fmla="*/ 310 w 310"/>
                <a:gd name="T11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0" h="18">
                  <a:moveTo>
                    <a:pt x="0" y="0"/>
                  </a:moveTo>
                  <a:lnTo>
                    <a:pt x="62" y="14"/>
                  </a:lnTo>
                  <a:lnTo>
                    <a:pt x="124" y="16"/>
                  </a:lnTo>
                  <a:lnTo>
                    <a:pt x="186" y="18"/>
                  </a:lnTo>
                  <a:lnTo>
                    <a:pt x="248" y="14"/>
                  </a:lnTo>
                  <a:lnTo>
                    <a:pt x="310" y="15"/>
                  </a:lnTo>
                </a:path>
              </a:pathLst>
            </a:custGeom>
            <a:noFill/>
            <a:ln w="14288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39">
              <a:extLst>
                <a:ext uri="{FF2B5EF4-FFF2-40B4-BE49-F238E27FC236}">
                  <a16:creationId xmlns:a16="http://schemas.microsoft.com/office/drawing/2014/main" id="{88605CAA-6493-3D41-86A5-3A076E6F3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800" y="3860006"/>
              <a:ext cx="2105025" cy="47625"/>
            </a:xfrm>
            <a:custGeom>
              <a:avLst/>
              <a:gdLst>
                <a:gd name="T0" fmla="*/ 0 w 310"/>
                <a:gd name="T1" fmla="*/ 4 h 7"/>
                <a:gd name="T2" fmla="*/ 62 w 310"/>
                <a:gd name="T3" fmla="*/ 4 h 7"/>
                <a:gd name="T4" fmla="*/ 124 w 310"/>
                <a:gd name="T5" fmla="*/ 4 h 7"/>
                <a:gd name="T6" fmla="*/ 186 w 310"/>
                <a:gd name="T7" fmla="*/ 7 h 7"/>
                <a:gd name="T8" fmla="*/ 248 w 310"/>
                <a:gd name="T9" fmla="*/ 0 h 7"/>
                <a:gd name="T10" fmla="*/ 310 w 310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0" h="7">
                  <a:moveTo>
                    <a:pt x="0" y="4"/>
                  </a:moveTo>
                  <a:lnTo>
                    <a:pt x="62" y="4"/>
                  </a:lnTo>
                  <a:lnTo>
                    <a:pt x="124" y="4"/>
                  </a:lnTo>
                  <a:lnTo>
                    <a:pt x="186" y="7"/>
                  </a:lnTo>
                  <a:lnTo>
                    <a:pt x="248" y="0"/>
                  </a:lnTo>
                  <a:lnTo>
                    <a:pt x="310" y="1"/>
                  </a:ln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40">
              <a:extLst>
                <a:ext uri="{FF2B5EF4-FFF2-40B4-BE49-F238E27FC236}">
                  <a16:creationId xmlns:a16="http://schemas.microsoft.com/office/drawing/2014/main" id="{A25F3998-6B6C-534B-8D48-68CD964BA6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988" y="2395536"/>
              <a:ext cx="298450" cy="0"/>
            </a:xfrm>
            <a:prstGeom prst="line">
              <a:avLst/>
            </a:prstGeom>
            <a:noFill/>
            <a:ln w="14288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41">
              <a:extLst>
                <a:ext uri="{FF2B5EF4-FFF2-40B4-BE49-F238E27FC236}">
                  <a16:creationId xmlns:a16="http://schemas.microsoft.com/office/drawing/2014/main" id="{B56E61E0-D4A9-2245-A77A-0D16BB243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988" y="2579686"/>
              <a:ext cx="298450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44">
              <a:extLst>
                <a:ext uri="{FF2B5EF4-FFF2-40B4-BE49-F238E27FC236}">
                  <a16:creationId xmlns:a16="http://schemas.microsoft.com/office/drawing/2014/main" id="{985E0E5F-AD36-E042-A5FA-7DBCC974C2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6800" y="4423568"/>
              <a:ext cx="2822575" cy="0"/>
            </a:xfrm>
            <a:custGeom>
              <a:avLst/>
              <a:gdLst>
                <a:gd name="T0" fmla="*/ 9 w 416"/>
                <a:gd name="T1" fmla="*/ 21 w 416"/>
                <a:gd name="T2" fmla="*/ 33 w 416"/>
                <a:gd name="T3" fmla="*/ 45 w 416"/>
                <a:gd name="T4" fmla="*/ 57 w 416"/>
                <a:gd name="T5" fmla="*/ 69 w 416"/>
                <a:gd name="T6" fmla="*/ 81 w 416"/>
                <a:gd name="T7" fmla="*/ 93 w 416"/>
                <a:gd name="T8" fmla="*/ 105 w 416"/>
                <a:gd name="T9" fmla="*/ 117 w 416"/>
                <a:gd name="T10" fmla="*/ 129 w 416"/>
                <a:gd name="T11" fmla="*/ 141 w 416"/>
                <a:gd name="T12" fmla="*/ 153 w 416"/>
                <a:gd name="T13" fmla="*/ 165 w 416"/>
                <a:gd name="T14" fmla="*/ 177 w 416"/>
                <a:gd name="T15" fmla="*/ 189 w 416"/>
                <a:gd name="T16" fmla="*/ 201 w 416"/>
                <a:gd name="T17" fmla="*/ 213 w 416"/>
                <a:gd name="T18" fmla="*/ 225 w 416"/>
                <a:gd name="T19" fmla="*/ 237 w 416"/>
                <a:gd name="T20" fmla="*/ 249 w 416"/>
                <a:gd name="T21" fmla="*/ 261 w 416"/>
                <a:gd name="T22" fmla="*/ 273 w 416"/>
                <a:gd name="T23" fmla="*/ 285 w 416"/>
                <a:gd name="T24" fmla="*/ 297 w 416"/>
                <a:gd name="T25" fmla="*/ 309 w 416"/>
                <a:gd name="T26" fmla="*/ 321 w 416"/>
                <a:gd name="T27" fmla="*/ 333 w 416"/>
                <a:gd name="T28" fmla="*/ 345 w 416"/>
                <a:gd name="T29" fmla="*/ 357 w 416"/>
                <a:gd name="T30" fmla="*/ 369 w 416"/>
                <a:gd name="T31" fmla="*/ 381 w 416"/>
                <a:gd name="T32" fmla="*/ 393 w 416"/>
                <a:gd name="T33" fmla="*/ 405 w 4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</a:cxnLst>
              <a:rect l="0" t="0" r="r" b="b"/>
              <a:pathLst>
                <a:path w="416">
                  <a:moveTo>
                    <a:pt x="9" y="0"/>
                  </a:moveTo>
                  <a:lnTo>
                    <a:pt x="12" y="0"/>
                  </a:lnTo>
                  <a:moveTo>
                    <a:pt x="21" y="0"/>
                  </a:moveTo>
                  <a:lnTo>
                    <a:pt x="24" y="0"/>
                  </a:lnTo>
                  <a:moveTo>
                    <a:pt x="33" y="0"/>
                  </a:moveTo>
                  <a:lnTo>
                    <a:pt x="36" y="0"/>
                  </a:lnTo>
                  <a:moveTo>
                    <a:pt x="45" y="0"/>
                  </a:moveTo>
                  <a:lnTo>
                    <a:pt x="48" y="0"/>
                  </a:lnTo>
                  <a:moveTo>
                    <a:pt x="57" y="0"/>
                  </a:moveTo>
                  <a:lnTo>
                    <a:pt x="60" y="0"/>
                  </a:lnTo>
                  <a:moveTo>
                    <a:pt x="69" y="0"/>
                  </a:moveTo>
                  <a:lnTo>
                    <a:pt x="72" y="0"/>
                  </a:lnTo>
                  <a:moveTo>
                    <a:pt x="81" y="0"/>
                  </a:moveTo>
                  <a:lnTo>
                    <a:pt x="84" y="0"/>
                  </a:lnTo>
                  <a:moveTo>
                    <a:pt x="93" y="0"/>
                  </a:moveTo>
                  <a:lnTo>
                    <a:pt x="96" y="0"/>
                  </a:lnTo>
                  <a:moveTo>
                    <a:pt x="105" y="0"/>
                  </a:moveTo>
                  <a:lnTo>
                    <a:pt x="108" y="0"/>
                  </a:lnTo>
                  <a:moveTo>
                    <a:pt x="117" y="0"/>
                  </a:moveTo>
                  <a:lnTo>
                    <a:pt x="120" y="0"/>
                  </a:lnTo>
                  <a:moveTo>
                    <a:pt x="129" y="0"/>
                  </a:moveTo>
                  <a:lnTo>
                    <a:pt x="132" y="0"/>
                  </a:lnTo>
                  <a:moveTo>
                    <a:pt x="141" y="0"/>
                  </a:moveTo>
                  <a:lnTo>
                    <a:pt x="144" y="0"/>
                  </a:lnTo>
                  <a:moveTo>
                    <a:pt x="153" y="0"/>
                  </a:moveTo>
                  <a:lnTo>
                    <a:pt x="156" y="0"/>
                  </a:lnTo>
                  <a:moveTo>
                    <a:pt x="165" y="0"/>
                  </a:moveTo>
                  <a:lnTo>
                    <a:pt x="168" y="0"/>
                  </a:lnTo>
                  <a:moveTo>
                    <a:pt x="177" y="0"/>
                  </a:moveTo>
                  <a:lnTo>
                    <a:pt x="180" y="0"/>
                  </a:lnTo>
                  <a:moveTo>
                    <a:pt x="189" y="0"/>
                  </a:moveTo>
                  <a:lnTo>
                    <a:pt x="192" y="0"/>
                  </a:lnTo>
                  <a:moveTo>
                    <a:pt x="201" y="0"/>
                  </a:moveTo>
                  <a:lnTo>
                    <a:pt x="204" y="0"/>
                  </a:lnTo>
                  <a:moveTo>
                    <a:pt x="213" y="0"/>
                  </a:moveTo>
                  <a:lnTo>
                    <a:pt x="216" y="0"/>
                  </a:lnTo>
                  <a:moveTo>
                    <a:pt x="225" y="0"/>
                  </a:moveTo>
                  <a:lnTo>
                    <a:pt x="228" y="0"/>
                  </a:lnTo>
                  <a:moveTo>
                    <a:pt x="237" y="0"/>
                  </a:moveTo>
                  <a:lnTo>
                    <a:pt x="240" y="0"/>
                  </a:lnTo>
                  <a:moveTo>
                    <a:pt x="249" y="0"/>
                  </a:moveTo>
                  <a:lnTo>
                    <a:pt x="252" y="0"/>
                  </a:lnTo>
                  <a:moveTo>
                    <a:pt x="261" y="0"/>
                  </a:moveTo>
                  <a:lnTo>
                    <a:pt x="264" y="0"/>
                  </a:lnTo>
                  <a:moveTo>
                    <a:pt x="273" y="0"/>
                  </a:moveTo>
                  <a:lnTo>
                    <a:pt x="276" y="0"/>
                  </a:lnTo>
                  <a:moveTo>
                    <a:pt x="285" y="0"/>
                  </a:moveTo>
                  <a:lnTo>
                    <a:pt x="288" y="0"/>
                  </a:lnTo>
                  <a:moveTo>
                    <a:pt x="297" y="0"/>
                  </a:moveTo>
                  <a:lnTo>
                    <a:pt x="300" y="0"/>
                  </a:lnTo>
                  <a:moveTo>
                    <a:pt x="309" y="0"/>
                  </a:moveTo>
                  <a:lnTo>
                    <a:pt x="312" y="0"/>
                  </a:lnTo>
                  <a:moveTo>
                    <a:pt x="321" y="0"/>
                  </a:moveTo>
                  <a:lnTo>
                    <a:pt x="324" y="0"/>
                  </a:lnTo>
                  <a:moveTo>
                    <a:pt x="333" y="0"/>
                  </a:moveTo>
                  <a:lnTo>
                    <a:pt x="336" y="0"/>
                  </a:lnTo>
                  <a:moveTo>
                    <a:pt x="345" y="0"/>
                  </a:moveTo>
                  <a:lnTo>
                    <a:pt x="348" y="0"/>
                  </a:lnTo>
                  <a:moveTo>
                    <a:pt x="357" y="0"/>
                  </a:moveTo>
                  <a:lnTo>
                    <a:pt x="360" y="0"/>
                  </a:lnTo>
                  <a:moveTo>
                    <a:pt x="369" y="0"/>
                  </a:moveTo>
                  <a:lnTo>
                    <a:pt x="372" y="0"/>
                  </a:lnTo>
                  <a:moveTo>
                    <a:pt x="381" y="0"/>
                  </a:moveTo>
                  <a:lnTo>
                    <a:pt x="384" y="0"/>
                  </a:lnTo>
                  <a:moveTo>
                    <a:pt x="393" y="0"/>
                  </a:moveTo>
                  <a:lnTo>
                    <a:pt x="396" y="0"/>
                  </a:lnTo>
                  <a:moveTo>
                    <a:pt x="405" y="0"/>
                  </a:moveTo>
                  <a:lnTo>
                    <a:pt x="408" y="0"/>
                  </a:lnTo>
                </a:path>
              </a:pathLst>
            </a:custGeom>
            <a:noFill/>
            <a:ln w="20638" cap="rnd">
              <a:solidFill>
                <a:srgbClr val="BEBEB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40">
              <a:extLst>
                <a:ext uri="{FF2B5EF4-FFF2-40B4-BE49-F238E27FC236}">
                  <a16:creationId xmlns:a16="http://schemas.microsoft.com/office/drawing/2014/main" id="{2900C422-1AFF-0143-B781-AA0A67474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412" y="2325964"/>
              <a:ext cx="65402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HD, + EB</a:t>
              </a:r>
              <a:endParaRPr kumimoji="0" lang="de-DE" altLang="de-D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9" name="Rectangle 41">
              <a:extLst>
                <a:ext uri="{FF2B5EF4-FFF2-40B4-BE49-F238E27FC236}">
                  <a16:creationId xmlns:a16="http://schemas.microsoft.com/office/drawing/2014/main" id="{E71A7889-D626-5D49-93C9-8557E4F96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0946" y="2530752"/>
              <a:ext cx="71013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HD </a:t>
              </a:r>
              <a:r>
                <a:rPr kumimoji="0" lang="de-DE" altLang="de-DE" sz="12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</a:rPr>
                <a:t>no</a:t>
              </a:r>
              <a:r>
                <a:rPr kumimoji="0" lang="de-DE" altLang="de-DE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EB</a:t>
              </a:r>
              <a:endParaRPr kumimoji="0" lang="de-DE" altLang="de-D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3" name="Rechteck 2">
            <a:extLst>
              <a:ext uri="{FF2B5EF4-FFF2-40B4-BE49-F238E27FC236}">
                <a16:creationId xmlns:a16="http://schemas.microsoft.com/office/drawing/2014/main" id="{BB23A752-CAE6-FE45-A032-385018C65C28}"/>
              </a:ext>
            </a:extLst>
          </p:cNvPr>
          <p:cNvSpPr/>
          <p:nvPr/>
        </p:nvSpPr>
        <p:spPr>
          <a:xfrm>
            <a:off x="1913775" y="1404682"/>
            <a:ext cx="1230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+ SOS/VOD</a:t>
            </a:r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6E45DF2E-FC37-3D4F-AF85-A5AF368A7531}"/>
              </a:ext>
            </a:extLst>
          </p:cNvPr>
          <p:cNvSpPr/>
          <p:nvPr/>
        </p:nvSpPr>
        <p:spPr>
          <a:xfrm>
            <a:off x="6094675" y="1377394"/>
            <a:ext cx="1358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no</a:t>
            </a:r>
            <a:r>
              <a:rPr lang="de-DE" dirty="0"/>
              <a:t> SOS/VOD</a:t>
            </a: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D937401B-8851-0545-9AEE-4161666A70F6}"/>
              </a:ext>
            </a:extLst>
          </p:cNvPr>
          <p:cNvSpPr/>
          <p:nvPr/>
        </p:nvSpPr>
        <p:spPr>
          <a:xfrm>
            <a:off x="15874" y="19886"/>
            <a:ext cx="87471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</a:rPr>
              <a:t>Suppl. Figure 5B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de-DE" sz="1200" b="1" dirty="0" err="1"/>
              <a:t>Concordance</a:t>
            </a:r>
            <a:r>
              <a:rPr lang="de-DE" sz="1200" b="1" dirty="0"/>
              <a:t> </a:t>
            </a:r>
            <a:r>
              <a:rPr lang="de-DE" sz="1200" b="1" dirty="0" err="1"/>
              <a:t>indices</a:t>
            </a:r>
            <a:r>
              <a:rPr lang="de-DE" sz="1200" b="1" dirty="0"/>
              <a:t> </a:t>
            </a:r>
            <a:r>
              <a:rPr lang="de-DE" sz="1200" b="1" dirty="0" err="1"/>
              <a:t>for</a:t>
            </a:r>
            <a:r>
              <a:rPr lang="de-DE" sz="1200" b="1" dirty="0"/>
              <a:t> </a:t>
            </a:r>
            <a:r>
              <a:rPr lang="de-DE" sz="1200" b="1" dirty="0" err="1"/>
              <a:t>endpoint</a:t>
            </a:r>
            <a:r>
              <a:rPr lang="de-DE" sz="1200" b="1" dirty="0"/>
              <a:t> 2y-non-relapse </a:t>
            </a:r>
            <a:r>
              <a:rPr lang="de-DE" sz="1200" b="1" dirty="0" err="1"/>
              <a:t>mortality</a:t>
            </a:r>
            <a:r>
              <a:rPr lang="de-DE" sz="1200" b="1" dirty="0"/>
              <a:t> after d28.</a:t>
            </a:r>
          </a:p>
          <a:p>
            <a:endParaRPr lang="de-DE" sz="1200" dirty="0"/>
          </a:p>
          <a:p>
            <a:r>
              <a:rPr lang="de-DE" sz="1200" dirty="0"/>
              <a:t>Training </a:t>
            </a:r>
            <a:r>
              <a:rPr lang="de-DE" sz="1200" dirty="0" err="1"/>
              <a:t>cohort</a:t>
            </a:r>
            <a:r>
              <a:rPr lang="de-DE" sz="1200" dirty="0"/>
              <a:t>, multivariable </a:t>
            </a:r>
            <a:r>
              <a:rPr lang="de-DE" sz="1200" dirty="0" err="1"/>
              <a:t>model</a:t>
            </a:r>
            <a:r>
              <a:rPr lang="de-DE" sz="1200" dirty="0"/>
              <a:t> </a:t>
            </a:r>
            <a:r>
              <a:rPr lang="de-DE" sz="1200" dirty="0" err="1"/>
              <a:t>with</a:t>
            </a:r>
            <a:r>
              <a:rPr lang="de-DE" sz="1200" dirty="0"/>
              <a:t> and </a:t>
            </a:r>
            <a:r>
              <a:rPr lang="de-DE" sz="1200" dirty="0" err="1"/>
              <a:t>without</a:t>
            </a:r>
            <a:r>
              <a:rPr lang="de-DE" sz="1200" dirty="0"/>
              <a:t> </a:t>
            </a:r>
            <a:r>
              <a:rPr lang="de-DE" sz="1200" dirty="0" err="1"/>
              <a:t>early</a:t>
            </a:r>
            <a:r>
              <a:rPr lang="de-DE" sz="1200" dirty="0"/>
              <a:t> </a:t>
            </a:r>
            <a:r>
              <a:rPr lang="de-DE" sz="1200" dirty="0" err="1"/>
              <a:t>bilirubinaemia</a:t>
            </a:r>
            <a:r>
              <a:rPr lang="de-DE" sz="1200" dirty="0"/>
              <a:t> (EB). </a:t>
            </a:r>
          </a:p>
          <a:p>
            <a:r>
              <a:rPr lang="de-DE" sz="1200" dirty="0"/>
              <a:t>Higher c-Indices </a:t>
            </a:r>
            <a:r>
              <a:rPr lang="de-DE" sz="1200" dirty="0" err="1"/>
              <a:t>are</a:t>
            </a:r>
            <a:r>
              <a:rPr lang="de-DE" sz="1200" dirty="0"/>
              <a:t> </a:t>
            </a:r>
            <a:r>
              <a:rPr lang="de-DE" sz="1200" dirty="0" err="1"/>
              <a:t>observed</a:t>
            </a:r>
            <a:r>
              <a:rPr lang="de-DE" sz="1200" dirty="0"/>
              <a:t> in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model</a:t>
            </a:r>
            <a:r>
              <a:rPr lang="de-DE" sz="1200" dirty="0"/>
              <a:t> </a:t>
            </a:r>
            <a:r>
              <a:rPr lang="de-DE" sz="1200" dirty="0" err="1"/>
              <a:t>including</a:t>
            </a:r>
            <a:r>
              <a:rPr lang="de-DE" sz="1200" dirty="0"/>
              <a:t> EB (</a:t>
            </a:r>
            <a:r>
              <a:rPr lang="de-DE" sz="1200" dirty="0" err="1"/>
              <a:t>red</a:t>
            </a:r>
            <a:r>
              <a:rPr lang="de-DE" sz="1200" dirty="0"/>
              <a:t> </a:t>
            </a:r>
            <a:r>
              <a:rPr lang="de-DE" sz="1200" dirty="0" err="1"/>
              <a:t>curve</a:t>
            </a:r>
            <a:r>
              <a:rPr lang="de-DE" sz="1200" dirty="0"/>
              <a:t>) </a:t>
            </a:r>
            <a:r>
              <a:rPr lang="de-DE" sz="1200" dirty="0" err="1"/>
              <a:t>as</a:t>
            </a:r>
            <a:r>
              <a:rPr lang="de-DE" sz="1200" dirty="0"/>
              <a:t> </a:t>
            </a:r>
            <a:r>
              <a:rPr lang="de-DE" sz="1200" dirty="0" err="1"/>
              <a:t>compared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multivariable </a:t>
            </a:r>
            <a:r>
              <a:rPr lang="de-DE" sz="1200" dirty="0" err="1"/>
              <a:t>model</a:t>
            </a:r>
            <a:r>
              <a:rPr lang="de-DE" sz="1200" dirty="0"/>
              <a:t> </a:t>
            </a:r>
            <a:r>
              <a:rPr lang="de-DE" sz="1200" dirty="0" err="1"/>
              <a:t>without</a:t>
            </a:r>
            <a:r>
              <a:rPr lang="de-DE" sz="1200" dirty="0"/>
              <a:t> EB (</a:t>
            </a:r>
            <a:r>
              <a:rPr lang="de-DE" sz="1200" dirty="0" err="1"/>
              <a:t>black</a:t>
            </a:r>
            <a:r>
              <a:rPr lang="de-DE" sz="1200" dirty="0"/>
              <a:t> </a:t>
            </a:r>
            <a:r>
              <a:rPr lang="de-DE" sz="1200" dirty="0" err="1"/>
              <a:t>curve</a:t>
            </a:r>
            <a:r>
              <a:rPr lang="de-DE" sz="1200" dirty="0"/>
              <a:t>).</a:t>
            </a:r>
          </a:p>
          <a:p>
            <a:endParaRPr lang="en-US" sz="1200" dirty="0"/>
          </a:p>
          <a:p>
            <a:r>
              <a:rPr lang="de-DE" sz="1200" b="1" dirty="0"/>
              <a:t> 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F699303E-0AC0-A04A-8D81-03C30DCA5B54}"/>
              </a:ext>
            </a:extLst>
          </p:cNvPr>
          <p:cNvSpPr/>
          <p:nvPr/>
        </p:nvSpPr>
        <p:spPr>
          <a:xfrm>
            <a:off x="304802" y="5913366"/>
            <a:ext cx="85343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EB, </a:t>
            </a:r>
            <a:r>
              <a:rPr lang="de-DE" sz="1200" dirty="0" err="1"/>
              <a:t>early</a:t>
            </a:r>
            <a:r>
              <a:rPr lang="de-DE" sz="1200" dirty="0"/>
              <a:t> </a:t>
            </a:r>
            <a:r>
              <a:rPr lang="de-DE" sz="1200" dirty="0" err="1"/>
              <a:t>bilirubinaemia</a:t>
            </a:r>
            <a:r>
              <a:rPr lang="de-DE" sz="1200" dirty="0"/>
              <a:t>; SOS/VOD, </a:t>
            </a:r>
            <a:r>
              <a:rPr lang="de-DE" sz="1200" dirty="0" err="1"/>
              <a:t>sinusoidal</a:t>
            </a:r>
            <a:r>
              <a:rPr lang="de-DE" sz="1200" dirty="0"/>
              <a:t> </a:t>
            </a:r>
            <a:r>
              <a:rPr lang="de-DE" sz="1200" dirty="0" err="1"/>
              <a:t>obstruction</a:t>
            </a:r>
            <a:r>
              <a:rPr lang="de-DE" sz="1200" dirty="0"/>
              <a:t> </a:t>
            </a:r>
            <a:r>
              <a:rPr lang="de-DE" sz="1200" dirty="0" err="1"/>
              <a:t>syndrome</a:t>
            </a:r>
            <a:r>
              <a:rPr lang="de-DE" sz="1200" dirty="0"/>
              <a:t> / </a:t>
            </a:r>
            <a:r>
              <a:rPr lang="de-DE" sz="1200" dirty="0" err="1"/>
              <a:t>venoocclusive</a:t>
            </a:r>
            <a:r>
              <a:rPr lang="de-DE" sz="1200" dirty="0"/>
              <a:t> </a:t>
            </a:r>
            <a:r>
              <a:rPr lang="de-DE" sz="1200" dirty="0" err="1"/>
              <a:t>disease</a:t>
            </a:r>
            <a:r>
              <a:rPr lang="de-DE" sz="1200" dirty="0"/>
              <a:t>, 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970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6670" y="0"/>
            <a:ext cx="8778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/>
              <a:t>Suppl</a:t>
            </a:r>
            <a:r>
              <a:rPr lang="de-DE" sz="1200" b="1" dirty="0"/>
              <a:t>. </a:t>
            </a:r>
            <a:r>
              <a:rPr lang="de-DE" sz="1200" b="1" dirty="0" err="1"/>
              <a:t>Figure</a:t>
            </a:r>
            <a:r>
              <a:rPr lang="de-DE" sz="1200" b="1" dirty="0"/>
              <a:t> 6    </a:t>
            </a:r>
            <a:r>
              <a:rPr lang="de-DE" sz="1200" dirty="0" err="1"/>
              <a:t>Visualization</a:t>
            </a:r>
            <a:r>
              <a:rPr lang="de-DE" sz="1200" dirty="0"/>
              <a:t> of 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influence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early</a:t>
            </a:r>
            <a:r>
              <a:rPr lang="de-DE" sz="1200" dirty="0"/>
              <a:t> </a:t>
            </a:r>
            <a:r>
              <a:rPr lang="de-DE" sz="1200" dirty="0" err="1"/>
              <a:t>bilirubinaemia</a:t>
            </a:r>
            <a:r>
              <a:rPr lang="de-DE" sz="1200" dirty="0"/>
              <a:t> (EB) (</a:t>
            </a:r>
            <a:r>
              <a:rPr lang="de-DE" sz="1200" dirty="0" err="1"/>
              <a:t>cut</a:t>
            </a:r>
            <a:r>
              <a:rPr lang="de-DE" sz="1200" dirty="0"/>
              <a:t>-off 3.6 mg/dl) on all </a:t>
            </a:r>
            <a:r>
              <a:rPr lang="de-DE" sz="1200" dirty="0" err="1"/>
              <a:t>patients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training</a:t>
            </a:r>
            <a:r>
              <a:rPr lang="de-DE" sz="1200" dirty="0"/>
              <a:t> </a:t>
            </a:r>
            <a:r>
              <a:rPr lang="de-DE" sz="1200" dirty="0" err="1"/>
              <a:t>cohort</a:t>
            </a:r>
            <a:r>
              <a:rPr lang="de-DE" sz="1200" dirty="0"/>
              <a:t> </a:t>
            </a:r>
            <a:r>
              <a:rPr lang="de-DE" sz="1200" dirty="0" err="1"/>
              <a:t>with</a:t>
            </a:r>
            <a:r>
              <a:rPr lang="de-DE" sz="1200" dirty="0"/>
              <a:t> at least </a:t>
            </a:r>
            <a:r>
              <a:rPr lang="de-DE" sz="1200" dirty="0" err="1"/>
              <a:t>one</a:t>
            </a:r>
            <a:r>
              <a:rPr lang="de-DE" sz="1200" dirty="0"/>
              <a:t> </a:t>
            </a:r>
            <a:r>
              <a:rPr lang="de-DE" sz="1200" dirty="0" err="1"/>
              <a:t>bilirubin</a:t>
            </a:r>
            <a:r>
              <a:rPr lang="de-DE" sz="1200" dirty="0"/>
              <a:t> </a:t>
            </a:r>
            <a:r>
              <a:rPr lang="de-DE" sz="1200" dirty="0" err="1"/>
              <a:t>value</a:t>
            </a:r>
            <a:r>
              <a:rPr lang="de-DE" sz="1200" dirty="0"/>
              <a:t> </a:t>
            </a:r>
            <a:r>
              <a:rPr lang="de-DE" sz="1200" dirty="0" err="1"/>
              <a:t>between</a:t>
            </a:r>
            <a:r>
              <a:rPr lang="de-DE" sz="1200" dirty="0"/>
              <a:t> d0-28, </a:t>
            </a:r>
            <a:r>
              <a:rPr lang="de-DE" sz="1200" dirty="0" err="1"/>
              <a:t>measured</a:t>
            </a:r>
            <a:r>
              <a:rPr lang="de-DE" sz="1200" dirty="0"/>
              <a:t> </a:t>
            </a:r>
            <a:r>
              <a:rPr lang="de-DE" sz="1200" dirty="0" err="1"/>
              <a:t>from</a:t>
            </a:r>
            <a:r>
              <a:rPr lang="de-DE" sz="1200" dirty="0"/>
              <a:t> d 0.</a:t>
            </a:r>
          </a:p>
          <a:p>
            <a:r>
              <a:rPr lang="de-DE" sz="1200" dirty="0"/>
              <a:t>EB, </a:t>
            </a:r>
            <a:r>
              <a:rPr lang="de-DE" sz="1200" dirty="0" err="1"/>
              <a:t>early</a:t>
            </a:r>
            <a:r>
              <a:rPr lang="de-DE" sz="1200" dirty="0"/>
              <a:t> </a:t>
            </a:r>
            <a:r>
              <a:rPr lang="de-DE" sz="1200" dirty="0" err="1"/>
              <a:t>bilirubinaemia</a:t>
            </a:r>
            <a:r>
              <a:rPr lang="de-DE" sz="1200" dirty="0"/>
              <a:t>; SOS/VOD, </a:t>
            </a:r>
            <a:r>
              <a:rPr lang="de-DE" sz="1200" dirty="0" err="1"/>
              <a:t>sinusoidal</a:t>
            </a:r>
            <a:r>
              <a:rPr lang="de-DE" sz="1200" dirty="0"/>
              <a:t> </a:t>
            </a:r>
            <a:r>
              <a:rPr lang="de-DE" sz="1200" dirty="0" err="1"/>
              <a:t>obstruction</a:t>
            </a:r>
            <a:r>
              <a:rPr lang="de-DE" sz="1200" dirty="0"/>
              <a:t> </a:t>
            </a:r>
            <a:r>
              <a:rPr lang="de-DE" sz="1200" dirty="0" err="1"/>
              <a:t>syndrome</a:t>
            </a:r>
            <a:r>
              <a:rPr lang="de-DE" sz="1200" dirty="0"/>
              <a:t> / </a:t>
            </a:r>
            <a:r>
              <a:rPr lang="de-DE" sz="1200" dirty="0" err="1"/>
              <a:t>venoocclusive</a:t>
            </a:r>
            <a:r>
              <a:rPr lang="de-DE" sz="1200" dirty="0"/>
              <a:t> </a:t>
            </a:r>
            <a:r>
              <a:rPr lang="de-DE" sz="1200" dirty="0" err="1"/>
              <a:t>disease</a:t>
            </a:r>
            <a:r>
              <a:rPr lang="de-DE" sz="1200" dirty="0"/>
              <a:t>, NONE, </a:t>
            </a:r>
            <a:r>
              <a:rPr lang="de-DE" sz="1200" dirty="0" err="1"/>
              <a:t>no</a:t>
            </a:r>
            <a:r>
              <a:rPr lang="de-DE" sz="1200" dirty="0"/>
              <a:t> SOS/VOD </a:t>
            </a:r>
            <a:r>
              <a:rPr lang="de-DE" sz="1200" dirty="0" err="1"/>
              <a:t>within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observation</a:t>
            </a:r>
            <a:r>
              <a:rPr lang="de-DE" sz="1200" dirty="0"/>
              <a:t> </a:t>
            </a:r>
            <a:r>
              <a:rPr lang="de-DE" sz="1200" dirty="0" err="1"/>
              <a:t>period</a:t>
            </a:r>
            <a:r>
              <a:rPr lang="de-DE" sz="1200" dirty="0"/>
              <a:t>,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maximum</a:t>
            </a:r>
            <a:r>
              <a:rPr lang="de-DE" sz="1200" dirty="0"/>
              <a:t> Bilirubin d0-28 &lt;3.6 mg/dl; NRM, non-</a:t>
            </a:r>
            <a:r>
              <a:rPr lang="de-DE" sz="1200" dirty="0" err="1"/>
              <a:t>relapse</a:t>
            </a:r>
            <a:r>
              <a:rPr lang="de-DE" sz="1200" dirty="0"/>
              <a:t> </a:t>
            </a:r>
            <a:r>
              <a:rPr lang="de-DE" sz="1200" dirty="0" err="1"/>
              <a:t>mortality</a:t>
            </a:r>
            <a:r>
              <a:rPr lang="de-DE" sz="1200" dirty="0"/>
              <a:t>; TTR, time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err="1"/>
              <a:t>relapse</a:t>
            </a:r>
            <a:r>
              <a:rPr lang="de-DE" sz="1200" dirty="0"/>
              <a:t>; OS, </a:t>
            </a:r>
            <a:r>
              <a:rPr lang="de-DE" sz="1200" dirty="0" err="1"/>
              <a:t>overall</a:t>
            </a:r>
            <a:r>
              <a:rPr lang="de-DE" sz="1200" dirty="0"/>
              <a:t> </a:t>
            </a:r>
            <a:r>
              <a:rPr lang="de-DE" sz="1200" dirty="0" err="1"/>
              <a:t>survival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458789" y="897731"/>
            <a:ext cx="3257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51898101-830D-0147-BD10-BE4FB5639C69}"/>
              </a:ext>
            </a:extLst>
          </p:cNvPr>
          <p:cNvGrpSpPr/>
          <p:nvPr/>
        </p:nvGrpSpPr>
        <p:grpSpPr>
          <a:xfrm>
            <a:off x="495936" y="1264022"/>
            <a:ext cx="2733677" cy="2579482"/>
            <a:chOff x="434974" y="1382918"/>
            <a:chExt cx="2733677" cy="2579482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350562" y="3351209"/>
              <a:ext cx="15853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Time After alloSCT(Months)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1101726" y="3093243"/>
              <a:ext cx="196850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8"/>
            <p:cNvSpPr>
              <a:spLocks noChangeShapeType="1"/>
            </p:cNvSpPr>
            <p:nvPr/>
          </p:nvSpPr>
          <p:spPr bwMode="auto">
            <a:xfrm>
              <a:off x="1101726" y="3093243"/>
              <a:ext cx="0" cy="5715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9"/>
            <p:cNvSpPr>
              <a:spLocks noChangeShapeType="1"/>
            </p:cNvSpPr>
            <p:nvPr/>
          </p:nvSpPr>
          <p:spPr bwMode="auto">
            <a:xfrm>
              <a:off x="1431926" y="3093243"/>
              <a:ext cx="0" cy="5715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>
              <a:off x="1762126" y="3093243"/>
              <a:ext cx="0" cy="5715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11"/>
            <p:cNvSpPr>
              <a:spLocks noChangeShapeType="1"/>
            </p:cNvSpPr>
            <p:nvPr/>
          </p:nvSpPr>
          <p:spPr bwMode="auto">
            <a:xfrm>
              <a:off x="2085976" y="3093243"/>
              <a:ext cx="0" cy="5715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2416176" y="3093243"/>
              <a:ext cx="0" cy="5715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2746376" y="3093243"/>
              <a:ext cx="0" cy="5715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>
              <a:off x="3070226" y="3093243"/>
              <a:ext cx="0" cy="5715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15"/>
            <p:cNvSpPr>
              <a:spLocks noChangeArrowheads="1"/>
            </p:cNvSpPr>
            <p:nvPr/>
          </p:nvSpPr>
          <p:spPr bwMode="auto">
            <a:xfrm>
              <a:off x="1038226" y="3202781"/>
              <a:ext cx="127000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16"/>
            <p:cNvSpPr>
              <a:spLocks noChangeArrowheads="1"/>
            </p:cNvSpPr>
            <p:nvPr/>
          </p:nvSpPr>
          <p:spPr bwMode="auto">
            <a:xfrm>
              <a:off x="1368426" y="3202781"/>
              <a:ext cx="127000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>
              <a:off x="1698626" y="3202781"/>
              <a:ext cx="127000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18"/>
            <p:cNvSpPr>
              <a:spLocks noChangeArrowheads="1"/>
            </p:cNvSpPr>
            <p:nvPr/>
          </p:nvSpPr>
          <p:spPr bwMode="auto">
            <a:xfrm>
              <a:off x="1987551" y="3202781"/>
              <a:ext cx="196850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19"/>
            <p:cNvSpPr>
              <a:spLocks noChangeArrowheads="1"/>
            </p:cNvSpPr>
            <p:nvPr/>
          </p:nvSpPr>
          <p:spPr bwMode="auto">
            <a:xfrm>
              <a:off x="2317751" y="3202781"/>
              <a:ext cx="196850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20"/>
            <p:cNvSpPr>
              <a:spLocks noChangeArrowheads="1"/>
            </p:cNvSpPr>
            <p:nvPr/>
          </p:nvSpPr>
          <p:spPr bwMode="auto">
            <a:xfrm>
              <a:off x="2647951" y="3202781"/>
              <a:ext cx="196850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21"/>
            <p:cNvSpPr>
              <a:spLocks noChangeArrowheads="1"/>
            </p:cNvSpPr>
            <p:nvPr/>
          </p:nvSpPr>
          <p:spPr bwMode="auto">
            <a:xfrm>
              <a:off x="2971801" y="3202781"/>
              <a:ext cx="196850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22"/>
            <p:cNvSpPr>
              <a:spLocks noChangeArrowheads="1"/>
            </p:cNvSpPr>
            <p:nvPr/>
          </p:nvSpPr>
          <p:spPr bwMode="auto">
            <a:xfrm rot="16200000">
              <a:off x="69558" y="2184414"/>
              <a:ext cx="121988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Cumulative Incidence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flipV="1">
              <a:off x="1027114" y="1523206"/>
              <a:ext cx="0" cy="151130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24"/>
            <p:cNvSpPr>
              <a:spLocks noChangeShapeType="1"/>
            </p:cNvSpPr>
            <p:nvPr/>
          </p:nvSpPr>
          <p:spPr bwMode="auto">
            <a:xfrm flipH="1">
              <a:off x="968376" y="3034506"/>
              <a:ext cx="5873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25"/>
            <p:cNvSpPr>
              <a:spLocks noChangeShapeType="1"/>
            </p:cNvSpPr>
            <p:nvPr/>
          </p:nvSpPr>
          <p:spPr bwMode="auto">
            <a:xfrm flipH="1">
              <a:off x="968376" y="2732881"/>
              <a:ext cx="5873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26"/>
            <p:cNvSpPr>
              <a:spLocks noChangeShapeType="1"/>
            </p:cNvSpPr>
            <p:nvPr/>
          </p:nvSpPr>
          <p:spPr bwMode="auto">
            <a:xfrm flipH="1">
              <a:off x="968376" y="2432843"/>
              <a:ext cx="5873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27"/>
            <p:cNvSpPr>
              <a:spLocks noChangeShapeType="1"/>
            </p:cNvSpPr>
            <p:nvPr/>
          </p:nvSpPr>
          <p:spPr bwMode="auto">
            <a:xfrm flipH="1">
              <a:off x="968376" y="2124868"/>
              <a:ext cx="5873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28"/>
            <p:cNvSpPr>
              <a:spLocks noChangeShapeType="1"/>
            </p:cNvSpPr>
            <p:nvPr/>
          </p:nvSpPr>
          <p:spPr bwMode="auto">
            <a:xfrm flipH="1">
              <a:off x="968376" y="1824831"/>
              <a:ext cx="5873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29"/>
            <p:cNvSpPr>
              <a:spLocks noChangeShapeType="1"/>
            </p:cNvSpPr>
            <p:nvPr/>
          </p:nvSpPr>
          <p:spPr bwMode="auto">
            <a:xfrm flipH="1">
              <a:off x="968376" y="1523206"/>
              <a:ext cx="5873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30"/>
            <p:cNvSpPr>
              <a:spLocks noChangeArrowheads="1"/>
            </p:cNvSpPr>
            <p:nvPr/>
          </p:nvSpPr>
          <p:spPr bwMode="auto">
            <a:xfrm rot="16200000">
              <a:off x="758826" y="2953543"/>
              <a:ext cx="231775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31"/>
            <p:cNvSpPr>
              <a:spLocks noChangeArrowheads="1"/>
            </p:cNvSpPr>
            <p:nvPr/>
          </p:nvSpPr>
          <p:spPr bwMode="auto">
            <a:xfrm rot="16200000">
              <a:off x="758826" y="2651918"/>
              <a:ext cx="231775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32"/>
            <p:cNvSpPr>
              <a:spLocks noChangeArrowheads="1"/>
            </p:cNvSpPr>
            <p:nvPr/>
          </p:nvSpPr>
          <p:spPr bwMode="auto">
            <a:xfrm rot="16200000">
              <a:off x="758826" y="2350293"/>
              <a:ext cx="231775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33"/>
            <p:cNvSpPr>
              <a:spLocks noChangeArrowheads="1"/>
            </p:cNvSpPr>
            <p:nvPr/>
          </p:nvSpPr>
          <p:spPr bwMode="auto">
            <a:xfrm rot="16200000">
              <a:off x="758826" y="2043906"/>
              <a:ext cx="231775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34"/>
            <p:cNvSpPr>
              <a:spLocks noChangeArrowheads="1"/>
            </p:cNvSpPr>
            <p:nvPr/>
          </p:nvSpPr>
          <p:spPr bwMode="auto">
            <a:xfrm rot="16200000">
              <a:off x="758826" y="1743868"/>
              <a:ext cx="231775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35"/>
            <p:cNvSpPr>
              <a:spLocks noChangeArrowheads="1"/>
            </p:cNvSpPr>
            <p:nvPr/>
          </p:nvSpPr>
          <p:spPr bwMode="auto">
            <a:xfrm rot="16200000">
              <a:off x="760414" y="1440656"/>
              <a:ext cx="231775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Freeform 36"/>
            <p:cNvSpPr>
              <a:spLocks/>
            </p:cNvSpPr>
            <p:nvPr/>
          </p:nvSpPr>
          <p:spPr bwMode="auto">
            <a:xfrm>
              <a:off x="1112839" y="2820193"/>
              <a:ext cx="1957388" cy="214312"/>
            </a:xfrm>
            <a:custGeom>
              <a:avLst/>
              <a:gdLst>
                <a:gd name="T0" fmla="*/ 29 w 1233"/>
                <a:gd name="T1" fmla="*/ 131 h 135"/>
                <a:gd name="T2" fmla="*/ 55 w 1233"/>
                <a:gd name="T3" fmla="*/ 131 h 135"/>
                <a:gd name="T4" fmla="*/ 81 w 1233"/>
                <a:gd name="T5" fmla="*/ 128 h 135"/>
                <a:gd name="T6" fmla="*/ 102 w 1233"/>
                <a:gd name="T7" fmla="*/ 124 h 135"/>
                <a:gd name="T8" fmla="*/ 135 w 1233"/>
                <a:gd name="T9" fmla="*/ 124 h 135"/>
                <a:gd name="T10" fmla="*/ 150 w 1233"/>
                <a:gd name="T11" fmla="*/ 124 h 135"/>
                <a:gd name="T12" fmla="*/ 164 w 1233"/>
                <a:gd name="T13" fmla="*/ 121 h 135"/>
                <a:gd name="T14" fmla="*/ 179 w 1233"/>
                <a:gd name="T15" fmla="*/ 113 h 135"/>
                <a:gd name="T16" fmla="*/ 208 w 1233"/>
                <a:gd name="T17" fmla="*/ 106 h 135"/>
                <a:gd name="T18" fmla="*/ 219 w 1233"/>
                <a:gd name="T19" fmla="*/ 102 h 135"/>
                <a:gd name="T20" fmla="*/ 245 w 1233"/>
                <a:gd name="T21" fmla="*/ 99 h 135"/>
                <a:gd name="T22" fmla="*/ 263 w 1233"/>
                <a:gd name="T23" fmla="*/ 95 h 135"/>
                <a:gd name="T24" fmla="*/ 285 w 1233"/>
                <a:gd name="T25" fmla="*/ 95 h 135"/>
                <a:gd name="T26" fmla="*/ 307 w 1233"/>
                <a:gd name="T27" fmla="*/ 91 h 135"/>
                <a:gd name="T28" fmla="*/ 343 w 1233"/>
                <a:gd name="T29" fmla="*/ 88 h 135"/>
                <a:gd name="T30" fmla="*/ 372 w 1233"/>
                <a:gd name="T31" fmla="*/ 84 h 135"/>
                <a:gd name="T32" fmla="*/ 398 w 1233"/>
                <a:gd name="T33" fmla="*/ 77 h 135"/>
                <a:gd name="T34" fmla="*/ 431 w 1233"/>
                <a:gd name="T35" fmla="*/ 73 h 135"/>
                <a:gd name="T36" fmla="*/ 460 w 1233"/>
                <a:gd name="T37" fmla="*/ 69 h 135"/>
                <a:gd name="T38" fmla="*/ 493 w 1233"/>
                <a:gd name="T39" fmla="*/ 66 h 135"/>
                <a:gd name="T40" fmla="*/ 515 w 1233"/>
                <a:gd name="T41" fmla="*/ 66 h 135"/>
                <a:gd name="T42" fmla="*/ 555 w 1233"/>
                <a:gd name="T43" fmla="*/ 62 h 135"/>
                <a:gd name="T44" fmla="*/ 599 w 1233"/>
                <a:gd name="T45" fmla="*/ 62 h 135"/>
                <a:gd name="T46" fmla="*/ 686 w 1233"/>
                <a:gd name="T47" fmla="*/ 59 h 135"/>
                <a:gd name="T48" fmla="*/ 741 w 1233"/>
                <a:gd name="T49" fmla="*/ 55 h 135"/>
                <a:gd name="T50" fmla="*/ 785 w 1233"/>
                <a:gd name="T51" fmla="*/ 55 h 135"/>
                <a:gd name="T52" fmla="*/ 861 w 1233"/>
                <a:gd name="T53" fmla="*/ 51 h 135"/>
                <a:gd name="T54" fmla="*/ 967 w 1233"/>
                <a:gd name="T55" fmla="*/ 51 h 135"/>
                <a:gd name="T56" fmla="*/ 1025 w 1233"/>
                <a:gd name="T57" fmla="*/ 51 h 135"/>
                <a:gd name="T58" fmla="*/ 1080 w 1233"/>
                <a:gd name="T59" fmla="*/ 48 h 135"/>
                <a:gd name="T60" fmla="*/ 1138 w 1233"/>
                <a:gd name="T61" fmla="*/ 48 h 135"/>
                <a:gd name="T62" fmla="*/ 1219 w 1233"/>
                <a:gd name="T63" fmla="*/ 0 h 135"/>
                <a:gd name="T64" fmla="*/ 1095 w 1233"/>
                <a:gd name="T65" fmla="*/ 0 h 135"/>
                <a:gd name="T66" fmla="*/ 1047 w 1233"/>
                <a:gd name="T67" fmla="*/ 4 h 135"/>
                <a:gd name="T68" fmla="*/ 993 w 1233"/>
                <a:gd name="T69" fmla="*/ 4 h 135"/>
                <a:gd name="T70" fmla="*/ 920 w 1233"/>
                <a:gd name="T71" fmla="*/ 7 h 135"/>
                <a:gd name="T72" fmla="*/ 821 w 1233"/>
                <a:gd name="T73" fmla="*/ 11 h 135"/>
                <a:gd name="T74" fmla="*/ 759 w 1233"/>
                <a:gd name="T75" fmla="*/ 11 h 135"/>
                <a:gd name="T76" fmla="*/ 708 w 1233"/>
                <a:gd name="T77" fmla="*/ 11 h 135"/>
                <a:gd name="T78" fmla="*/ 624 w 1233"/>
                <a:gd name="T79" fmla="*/ 15 h 135"/>
                <a:gd name="T80" fmla="*/ 566 w 1233"/>
                <a:gd name="T81" fmla="*/ 18 h 135"/>
                <a:gd name="T82" fmla="*/ 533 w 1233"/>
                <a:gd name="T83" fmla="*/ 22 h 135"/>
                <a:gd name="T84" fmla="*/ 500 w 1233"/>
                <a:gd name="T85" fmla="*/ 22 h 135"/>
                <a:gd name="T86" fmla="*/ 478 w 1233"/>
                <a:gd name="T87" fmla="*/ 29 h 135"/>
                <a:gd name="T88" fmla="*/ 438 w 1233"/>
                <a:gd name="T89" fmla="*/ 29 h 135"/>
                <a:gd name="T90" fmla="*/ 412 w 1233"/>
                <a:gd name="T91" fmla="*/ 37 h 135"/>
                <a:gd name="T92" fmla="*/ 383 w 1233"/>
                <a:gd name="T93" fmla="*/ 44 h 135"/>
                <a:gd name="T94" fmla="*/ 354 w 1233"/>
                <a:gd name="T95" fmla="*/ 48 h 135"/>
                <a:gd name="T96" fmla="*/ 325 w 1233"/>
                <a:gd name="T97" fmla="*/ 51 h 135"/>
                <a:gd name="T98" fmla="*/ 296 w 1233"/>
                <a:gd name="T99" fmla="*/ 59 h 135"/>
                <a:gd name="T100" fmla="*/ 270 w 1233"/>
                <a:gd name="T101" fmla="*/ 62 h 135"/>
                <a:gd name="T102" fmla="*/ 256 w 1233"/>
                <a:gd name="T103" fmla="*/ 66 h 135"/>
                <a:gd name="T104" fmla="*/ 226 w 1233"/>
                <a:gd name="T105" fmla="*/ 69 h 135"/>
                <a:gd name="T106" fmla="*/ 212 w 1233"/>
                <a:gd name="T107" fmla="*/ 73 h 135"/>
                <a:gd name="T108" fmla="*/ 186 w 1233"/>
                <a:gd name="T109" fmla="*/ 84 h 135"/>
                <a:gd name="T110" fmla="*/ 172 w 1233"/>
                <a:gd name="T111" fmla="*/ 91 h 135"/>
                <a:gd name="T112" fmla="*/ 153 w 1233"/>
                <a:gd name="T113" fmla="*/ 99 h 135"/>
                <a:gd name="T114" fmla="*/ 139 w 1233"/>
                <a:gd name="T115" fmla="*/ 102 h 135"/>
                <a:gd name="T116" fmla="*/ 117 w 1233"/>
                <a:gd name="T117" fmla="*/ 106 h 135"/>
                <a:gd name="T118" fmla="*/ 91 w 1233"/>
                <a:gd name="T119" fmla="*/ 110 h 135"/>
                <a:gd name="T120" fmla="*/ 62 w 1233"/>
                <a:gd name="T121" fmla="*/ 117 h 135"/>
                <a:gd name="T122" fmla="*/ 44 w 1233"/>
                <a:gd name="T123" fmla="*/ 117 h 135"/>
                <a:gd name="T124" fmla="*/ 15 w 1233"/>
                <a:gd name="T125" fmla="*/ 12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3" h="135">
                  <a:moveTo>
                    <a:pt x="1233" y="135"/>
                  </a:moveTo>
                  <a:lnTo>
                    <a:pt x="4" y="135"/>
                  </a:lnTo>
                  <a:lnTo>
                    <a:pt x="4" y="135"/>
                  </a:lnTo>
                  <a:lnTo>
                    <a:pt x="11" y="135"/>
                  </a:lnTo>
                  <a:lnTo>
                    <a:pt x="11" y="131"/>
                  </a:lnTo>
                  <a:lnTo>
                    <a:pt x="15" y="131"/>
                  </a:lnTo>
                  <a:lnTo>
                    <a:pt x="15" y="131"/>
                  </a:lnTo>
                  <a:lnTo>
                    <a:pt x="22" y="131"/>
                  </a:lnTo>
                  <a:lnTo>
                    <a:pt x="22" y="131"/>
                  </a:lnTo>
                  <a:lnTo>
                    <a:pt x="26" y="131"/>
                  </a:lnTo>
                  <a:lnTo>
                    <a:pt x="26" y="131"/>
                  </a:lnTo>
                  <a:lnTo>
                    <a:pt x="26" y="131"/>
                  </a:lnTo>
                  <a:lnTo>
                    <a:pt x="26" y="131"/>
                  </a:lnTo>
                  <a:lnTo>
                    <a:pt x="29" y="131"/>
                  </a:lnTo>
                  <a:lnTo>
                    <a:pt x="29" y="131"/>
                  </a:lnTo>
                  <a:lnTo>
                    <a:pt x="37" y="131"/>
                  </a:lnTo>
                  <a:lnTo>
                    <a:pt x="37" y="131"/>
                  </a:lnTo>
                  <a:lnTo>
                    <a:pt x="40" y="131"/>
                  </a:lnTo>
                  <a:lnTo>
                    <a:pt x="40" y="131"/>
                  </a:lnTo>
                  <a:lnTo>
                    <a:pt x="44" y="131"/>
                  </a:lnTo>
                  <a:lnTo>
                    <a:pt x="44" y="131"/>
                  </a:lnTo>
                  <a:lnTo>
                    <a:pt x="44" y="131"/>
                  </a:lnTo>
                  <a:lnTo>
                    <a:pt x="44" y="131"/>
                  </a:lnTo>
                  <a:lnTo>
                    <a:pt x="51" y="131"/>
                  </a:lnTo>
                  <a:lnTo>
                    <a:pt x="51" y="131"/>
                  </a:lnTo>
                  <a:lnTo>
                    <a:pt x="51" y="131"/>
                  </a:lnTo>
                  <a:lnTo>
                    <a:pt x="51" y="131"/>
                  </a:lnTo>
                  <a:lnTo>
                    <a:pt x="55" y="131"/>
                  </a:lnTo>
                  <a:lnTo>
                    <a:pt x="55" y="131"/>
                  </a:lnTo>
                  <a:lnTo>
                    <a:pt x="59" y="131"/>
                  </a:lnTo>
                  <a:lnTo>
                    <a:pt x="59" y="131"/>
                  </a:lnTo>
                  <a:lnTo>
                    <a:pt x="59" y="131"/>
                  </a:lnTo>
                  <a:lnTo>
                    <a:pt x="59" y="131"/>
                  </a:lnTo>
                  <a:lnTo>
                    <a:pt x="62" y="131"/>
                  </a:lnTo>
                  <a:lnTo>
                    <a:pt x="62" y="131"/>
                  </a:lnTo>
                  <a:lnTo>
                    <a:pt x="66" y="131"/>
                  </a:lnTo>
                  <a:lnTo>
                    <a:pt x="66" y="131"/>
                  </a:lnTo>
                  <a:lnTo>
                    <a:pt x="73" y="131"/>
                  </a:lnTo>
                  <a:lnTo>
                    <a:pt x="73" y="128"/>
                  </a:lnTo>
                  <a:lnTo>
                    <a:pt x="81" y="128"/>
                  </a:lnTo>
                  <a:lnTo>
                    <a:pt x="81" y="128"/>
                  </a:lnTo>
                  <a:lnTo>
                    <a:pt x="81" y="128"/>
                  </a:lnTo>
                  <a:lnTo>
                    <a:pt x="81" y="128"/>
                  </a:lnTo>
                  <a:lnTo>
                    <a:pt x="84" y="128"/>
                  </a:lnTo>
                  <a:lnTo>
                    <a:pt x="84" y="128"/>
                  </a:lnTo>
                  <a:lnTo>
                    <a:pt x="91" y="128"/>
                  </a:lnTo>
                  <a:lnTo>
                    <a:pt x="91" y="128"/>
                  </a:lnTo>
                  <a:lnTo>
                    <a:pt x="91" y="128"/>
                  </a:lnTo>
                  <a:lnTo>
                    <a:pt x="91" y="128"/>
                  </a:lnTo>
                  <a:lnTo>
                    <a:pt x="91" y="128"/>
                  </a:lnTo>
                  <a:lnTo>
                    <a:pt x="91" y="128"/>
                  </a:lnTo>
                  <a:lnTo>
                    <a:pt x="95" y="128"/>
                  </a:lnTo>
                  <a:lnTo>
                    <a:pt x="95" y="128"/>
                  </a:lnTo>
                  <a:lnTo>
                    <a:pt x="95" y="128"/>
                  </a:lnTo>
                  <a:lnTo>
                    <a:pt x="95" y="124"/>
                  </a:lnTo>
                  <a:lnTo>
                    <a:pt x="102" y="124"/>
                  </a:lnTo>
                  <a:lnTo>
                    <a:pt x="102" y="124"/>
                  </a:lnTo>
                  <a:lnTo>
                    <a:pt x="106" y="124"/>
                  </a:lnTo>
                  <a:lnTo>
                    <a:pt x="106" y="124"/>
                  </a:lnTo>
                  <a:lnTo>
                    <a:pt x="113" y="124"/>
                  </a:lnTo>
                  <a:lnTo>
                    <a:pt x="113" y="124"/>
                  </a:lnTo>
                  <a:lnTo>
                    <a:pt x="117" y="124"/>
                  </a:lnTo>
                  <a:lnTo>
                    <a:pt x="117" y="124"/>
                  </a:lnTo>
                  <a:lnTo>
                    <a:pt x="124" y="124"/>
                  </a:lnTo>
                  <a:lnTo>
                    <a:pt x="124" y="124"/>
                  </a:lnTo>
                  <a:lnTo>
                    <a:pt x="128" y="124"/>
                  </a:lnTo>
                  <a:lnTo>
                    <a:pt x="128" y="124"/>
                  </a:lnTo>
                  <a:lnTo>
                    <a:pt x="128" y="124"/>
                  </a:lnTo>
                  <a:lnTo>
                    <a:pt x="128" y="124"/>
                  </a:lnTo>
                  <a:lnTo>
                    <a:pt x="135" y="124"/>
                  </a:lnTo>
                  <a:lnTo>
                    <a:pt x="135" y="124"/>
                  </a:lnTo>
                  <a:lnTo>
                    <a:pt x="135" y="124"/>
                  </a:lnTo>
                  <a:lnTo>
                    <a:pt x="135" y="124"/>
                  </a:lnTo>
                  <a:lnTo>
                    <a:pt x="139" y="124"/>
                  </a:lnTo>
                  <a:lnTo>
                    <a:pt x="139" y="124"/>
                  </a:lnTo>
                  <a:lnTo>
                    <a:pt x="139" y="124"/>
                  </a:lnTo>
                  <a:lnTo>
                    <a:pt x="139" y="124"/>
                  </a:lnTo>
                  <a:lnTo>
                    <a:pt x="143" y="124"/>
                  </a:lnTo>
                  <a:lnTo>
                    <a:pt x="143" y="124"/>
                  </a:lnTo>
                  <a:lnTo>
                    <a:pt x="143" y="124"/>
                  </a:lnTo>
                  <a:lnTo>
                    <a:pt x="143" y="124"/>
                  </a:lnTo>
                  <a:lnTo>
                    <a:pt x="146" y="124"/>
                  </a:lnTo>
                  <a:lnTo>
                    <a:pt x="146" y="124"/>
                  </a:lnTo>
                  <a:lnTo>
                    <a:pt x="150" y="124"/>
                  </a:lnTo>
                  <a:lnTo>
                    <a:pt x="150" y="121"/>
                  </a:lnTo>
                  <a:lnTo>
                    <a:pt x="150" y="121"/>
                  </a:lnTo>
                  <a:lnTo>
                    <a:pt x="150" y="121"/>
                  </a:lnTo>
                  <a:lnTo>
                    <a:pt x="153" y="121"/>
                  </a:lnTo>
                  <a:lnTo>
                    <a:pt x="153" y="121"/>
                  </a:lnTo>
                  <a:lnTo>
                    <a:pt x="153" y="121"/>
                  </a:lnTo>
                  <a:lnTo>
                    <a:pt x="153" y="121"/>
                  </a:lnTo>
                  <a:lnTo>
                    <a:pt x="157" y="121"/>
                  </a:lnTo>
                  <a:lnTo>
                    <a:pt x="157" y="121"/>
                  </a:lnTo>
                  <a:lnTo>
                    <a:pt x="161" y="121"/>
                  </a:lnTo>
                  <a:lnTo>
                    <a:pt x="161" y="121"/>
                  </a:lnTo>
                  <a:lnTo>
                    <a:pt x="161" y="121"/>
                  </a:lnTo>
                  <a:lnTo>
                    <a:pt x="161" y="121"/>
                  </a:lnTo>
                  <a:lnTo>
                    <a:pt x="164" y="121"/>
                  </a:lnTo>
                  <a:lnTo>
                    <a:pt x="164" y="121"/>
                  </a:lnTo>
                  <a:lnTo>
                    <a:pt x="164" y="121"/>
                  </a:lnTo>
                  <a:lnTo>
                    <a:pt x="164" y="117"/>
                  </a:lnTo>
                  <a:lnTo>
                    <a:pt x="168" y="117"/>
                  </a:lnTo>
                  <a:lnTo>
                    <a:pt x="168" y="117"/>
                  </a:lnTo>
                  <a:lnTo>
                    <a:pt x="172" y="117"/>
                  </a:lnTo>
                  <a:lnTo>
                    <a:pt x="172" y="117"/>
                  </a:lnTo>
                  <a:lnTo>
                    <a:pt x="175" y="117"/>
                  </a:lnTo>
                  <a:lnTo>
                    <a:pt x="175" y="117"/>
                  </a:lnTo>
                  <a:lnTo>
                    <a:pt x="175" y="117"/>
                  </a:lnTo>
                  <a:lnTo>
                    <a:pt x="175" y="117"/>
                  </a:lnTo>
                  <a:lnTo>
                    <a:pt x="179" y="117"/>
                  </a:lnTo>
                  <a:lnTo>
                    <a:pt x="179" y="113"/>
                  </a:lnTo>
                  <a:lnTo>
                    <a:pt x="179" y="113"/>
                  </a:lnTo>
                  <a:lnTo>
                    <a:pt x="179" y="113"/>
                  </a:lnTo>
                  <a:lnTo>
                    <a:pt x="183" y="113"/>
                  </a:lnTo>
                  <a:lnTo>
                    <a:pt x="183" y="113"/>
                  </a:lnTo>
                  <a:lnTo>
                    <a:pt x="183" y="113"/>
                  </a:lnTo>
                  <a:lnTo>
                    <a:pt x="183" y="113"/>
                  </a:lnTo>
                  <a:lnTo>
                    <a:pt x="186" y="113"/>
                  </a:lnTo>
                  <a:lnTo>
                    <a:pt x="186" y="110"/>
                  </a:lnTo>
                  <a:lnTo>
                    <a:pt x="190" y="110"/>
                  </a:lnTo>
                  <a:lnTo>
                    <a:pt x="190" y="110"/>
                  </a:lnTo>
                  <a:lnTo>
                    <a:pt x="194" y="110"/>
                  </a:lnTo>
                  <a:lnTo>
                    <a:pt x="194" y="110"/>
                  </a:lnTo>
                  <a:lnTo>
                    <a:pt x="205" y="110"/>
                  </a:lnTo>
                  <a:lnTo>
                    <a:pt x="205" y="106"/>
                  </a:lnTo>
                  <a:lnTo>
                    <a:pt x="208" y="106"/>
                  </a:lnTo>
                  <a:lnTo>
                    <a:pt x="208" y="106"/>
                  </a:lnTo>
                  <a:lnTo>
                    <a:pt x="208" y="106"/>
                  </a:lnTo>
                  <a:lnTo>
                    <a:pt x="208" y="106"/>
                  </a:lnTo>
                  <a:lnTo>
                    <a:pt x="208" y="106"/>
                  </a:lnTo>
                  <a:lnTo>
                    <a:pt x="208" y="106"/>
                  </a:lnTo>
                  <a:lnTo>
                    <a:pt x="212" y="106"/>
                  </a:lnTo>
                  <a:lnTo>
                    <a:pt x="212" y="102"/>
                  </a:lnTo>
                  <a:lnTo>
                    <a:pt x="212" y="102"/>
                  </a:lnTo>
                  <a:lnTo>
                    <a:pt x="212" y="102"/>
                  </a:lnTo>
                  <a:lnTo>
                    <a:pt x="215" y="102"/>
                  </a:lnTo>
                  <a:lnTo>
                    <a:pt x="215" y="102"/>
                  </a:lnTo>
                  <a:lnTo>
                    <a:pt x="215" y="102"/>
                  </a:lnTo>
                  <a:lnTo>
                    <a:pt x="215" y="102"/>
                  </a:lnTo>
                  <a:lnTo>
                    <a:pt x="219" y="102"/>
                  </a:lnTo>
                  <a:lnTo>
                    <a:pt x="219" y="102"/>
                  </a:lnTo>
                  <a:lnTo>
                    <a:pt x="223" y="102"/>
                  </a:lnTo>
                  <a:lnTo>
                    <a:pt x="223" y="102"/>
                  </a:lnTo>
                  <a:lnTo>
                    <a:pt x="223" y="102"/>
                  </a:lnTo>
                  <a:lnTo>
                    <a:pt x="223" y="99"/>
                  </a:lnTo>
                  <a:lnTo>
                    <a:pt x="226" y="99"/>
                  </a:lnTo>
                  <a:lnTo>
                    <a:pt x="226" y="99"/>
                  </a:lnTo>
                  <a:lnTo>
                    <a:pt x="230" y="99"/>
                  </a:lnTo>
                  <a:lnTo>
                    <a:pt x="230" y="99"/>
                  </a:lnTo>
                  <a:lnTo>
                    <a:pt x="234" y="99"/>
                  </a:lnTo>
                  <a:lnTo>
                    <a:pt x="234" y="99"/>
                  </a:lnTo>
                  <a:lnTo>
                    <a:pt x="237" y="99"/>
                  </a:lnTo>
                  <a:lnTo>
                    <a:pt x="237" y="99"/>
                  </a:lnTo>
                  <a:lnTo>
                    <a:pt x="245" y="99"/>
                  </a:lnTo>
                  <a:lnTo>
                    <a:pt x="245" y="99"/>
                  </a:lnTo>
                  <a:lnTo>
                    <a:pt x="248" y="99"/>
                  </a:lnTo>
                  <a:lnTo>
                    <a:pt x="248" y="99"/>
                  </a:lnTo>
                  <a:lnTo>
                    <a:pt x="252" y="99"/>
                  </a:lnTo>
                  <a:lnTo>
                    <a:pt x="252" y="99"/>
                  </a:lnTo>
                  <a:lnTo>
                    <a:pt x="256" y="99"/>
                  </a:lnTo>
                  <a:lnTo>
                    <a:pt x="256" y="99"/>
                  </a:lnTo>
                  <a:lnTo>
                    <a:pt x="256" y="99"/>
                  </a:lnTo>
                  <a:lnTo>
                    <a:pt x="256" y="99"/>
                  </a:lnTo>
                  <a:lnTo>
                    <a:pt x="256" y="99"/>
                  </a:lnTo>
                  <a:lnTo>
                    <a:pt x="256" y="95"/>
                  </a:lnTo>
                  <a:lnTo>
                    <a:pt x="259" y="95"/>
                  </a:lnTo>
                  <a:lnTo>
                    <a:pt x="259" y="95"/>
                  </a:lnTo>
                  <a:lnTo>
                    <a:pt x="263" y="95"/>
                  </a:lnTo>
                  <a:lnTo>
                    <a:pt x="263" y="95"/>
                  </a:lnTo>
                  <a:lnTo>
                    <a:pt x="267" y="95"/>
                  </a:lnTo>
                  <a:lnTo>
                    <a:pt x="267" y="95"/>
                  </a:lnTo>
                  <a:lnTo>
                    <a:pt x="267" y="95"/>
                  </a:lnTo>
                  <a:lnTo>
                    <a:pt x="267" y="95"/>
                  </a:lnTo>
                  <a:lnTo>
                    <a:pt x="270" y="95"/>
                  </a:lnTo>
                  <a:lnTo>
                    <a:pt x="270" y="95"/>
                  </a:lnTo>
                  <a:lnTo>
                    <a:pt x="278" y="95"/>
                  </a:lnTo>
                  <a:lnTo>
                    <a:pt x="278" y="95"/>
                  </a:lnTo>
                  <a:lnTo>
                    <a:pt x="281" y="95"/>
                  </a:lnTo>
                  <a:lnTo>
                    <a:pt x="281" y="95"/>
                  </a:lnTo>
                  <a:lnTo>
                    <a:pt x="285" y="95"/>
                  </a:lnTo>
                  <a:lnTo>
                    <a:pt x="285" y="95"/>
                  </a:lnTo>
                  <a:lnTo>
                    <a:pt x="285" y="95"/>
                  </a:lnTo>
                  <a:lnTo>
                    <a:pt x="285" y="95"/>
                  </a:lnTo>
                  <a:lnTo>
                    <a:pt x="288" y="95"/>
                  </a:lnTo>
                  <a:lnTo>
                    <a:pt x="288" y="95"/>
                  </a:lnTo>
                  <a:lnTo>
                    <a:pt x="296" y="95"/>
                  </a:lnTo>
                  <a:lnTo>
                    <a:pt x="296" y="91"/>
                  </a:lnTo>
                  <a:lnTo>
                    <a:pt x="296" y="91"/>
                  </a:lnTo>
                  <a:lnTo>
                    <a:pt x="296" y="91"/>
                  </a:lnTo>
                  <a:lnTo>
                    <a:pt x="303" y="91"/>
                  </a:lnTo>
                  <a:lnTo>
                    <a:pt x="303" y="91"/>
                  </a:lnTo>
                  <a:lnTo>
                    <a:pt x="303" y="91"/>
                  </a:lnTo>
                  <a:lnTo>
                    <a:pt x="303" y="91"/>
                  </a:lnTo>
                  <a:lnTo>
                    <a:pt x="303" y="91"/>
                  </a:lnTo>
                  <a:lnTo>
                    <a:pt x="303" y="91"/>
                  </a:lnTo>
                  <a:lnTo>
                    <a:pt x="307" y="91"/>
                  </a:lnTo>
                  <a:lnTo>
                    <a:pt x="307" y="91"/>
                  </a:lnTo>
                  <a:lnTo>
                    <a:pt x="314" y="91"/>
                  </a:lnTo>
                  <a:lnTo>
                    <a:pt x="314" y="91"/>
                  </a:lnTo>
                  <a:lnTo>
                    <a:pt x="314" y="91"/>
                  </a:lnTo>
                  <a:lnTo>
                    <a:pt x="314" y="88"/>
                  </a:lnTo>
                  <a:lnTo>
                    <a:pt x="325" y="88"/>
                  </a:lnTo>
                  <a:lnTo>
                    <a:pt x="325" y="88"/>
                  </a:lnTo>
                  <a:lnTo>
                    <a:pt x="336" y="88"/>
                  </a:lnTo>
                  <a:lnTo>
                    <a:pt x="336" y="88"/>
                  </a:lnTo>
                  <a:lnTo>
                    <a:pt x="336" y="88"/>
                  </a:lnTo>
                  <a:lnTo>
                    <a:pt x="336" y="88"/>
                  </a:lnTo>
                  <a:lnTo>
                    <a:pt x="340" y="88"/>
                  </a:lnTo>
                  <a:lnTo>
                    <a:pt x="340" y="88"/>
                  </a:lnTo>
                  <a:lnTo>
                    <a:pt x="343" y="88"/>
                  </a:lnTo>
                  <a:lnTo>
                    <a:pt x="343" y="84"/>
                  </a:lnTo>
                  <a:lnTo>
                    <a:pt x="350" y="84"/>
                  </a:lnTo>
                  <a:lnTo>
                    <a:pt x="350" y="84"/>
                  </a:lnTo>
                  <a:lnTo>
                    <a:pt x="350" y="84"/>
                  </a:lnTo>
                  <a:lnTo>
                    <a:pt x="350" y="84"/>
                  </a:lnTo>
                  <a:lnTo>
                    <a:pt x="354" y="84"/>
                  </a:lnTo>
                  <a:lnTo>
                    <a:pt x="354" y="84"/>
                  </a:lnTo>
                  <a:lnTo>
                    <a:pt x="361" y="84"/>
                  </a:lnTo>
                  <a:lnTo>
                    <a:pt x="361" y="84"/>
                  </a:lnTo>
                  <a:lnTo>
                    <a:pt x="365" y="84"/>
                  </a:lnTo>
                  <a:lnTo>
                    <a:pt x="365" y="84"/>
                  </a:lnTo>
                  <a:lnTo>
                    <a:pt x="372" y="84"/>
                  </a:lnTo>
                  <a:lnTo>
                    <a:pt x="372" y="84"/>
                  </a:lnTo>
                  <a:lnTo>
                    <a:pt x="372" y="84"/>
                  </a:lnTo>
                  <a:lnTo>
                    <a:pt x="372" y="84"/>
                  </a:lnTo>
                  <a:lnTo>
                    <a:pt x="380" y="84"/>
                  </a:lnTo>
                  <a:lnTo>
                    <a:pt x="380" y="80"/>
                  </a:lnTo>
                  <a:lnTo>
                    <a:pt x="380" y="80"/>
                  </a:lnTo>
                  <a:lnTo>
                    <a:pt x="380" y="80"/>
                  </a:lnTo>
                  <a:lnTo>
                    <a:pt x="383" y="80"/>
                  </a:lnTo>
                  <a:lnTo>
                    <a:pt x="383" y="80"/>
                  </a:lnTo>
                  <a:lnTo>
                    <a:pt x="387" y="80"/>
                  </a:lnTo>
                  <a:lnTo>
                    <a:pt x="387" y="80"/>
                  </a:lnTo>
                  <a:lnTo>
                    <a:pt x="391" y="80"/>
                  </a:lnTo>
                  <a:lnTo>
                    <a:pt x="391" y="80"/>
                  </a:lnTo>
                  <a:lnTo>
                    <a:pt x="391" y="80"/>
                  </a:lnTo>
                  <a:lnTo>
                    <a:pt x="391" y="77"/>
                  </a:lnTo>
                  <a:lnTo>
                    <a:pt x="398" y="77"/>
                  </a:lnTo>
                  <a:lnTo>
                    <a:pt x="398" y="77"/>
                  </a:lnTo>
                  <a:lnTo>
                    <a:pt x="402" y="77"/>
                  </a:lnTo>
                  <a:lnTo>
                    <a:pt x="402" y="77"/>
                  </a:lnTo>
                  <a:lnTo>
                    <a:pt x="409" y="77"/>
                  </a:lnTo>
                  <a:lnTo>
                    <a:pt x="409" y="77"/>
                  </a:lnTo>
                  <a:lnTo>
                    <a:pt x="412" y="77"/>
                  </a:lnTo>
                  <a:lnTo>
                    <a:pt x="412" y="77"/>
                  </a:lnTo>
                  <a:lnTo>
                    <a:pt x="416" y="77"/>
                  </a:lnTo>
                  <a:lnTo>
                    <a:pt x="416" y="73"/>
                  </a:lnTo>
                  <a:lnTo>
                    <a:pt x="416" y="73"/>
                  </a:lnTo>
                  <a:lnTo>
                    <a:pt x="416" y="73"/>
                  </a:lnTo>
                  <a:lnTo>
                    <a:pt x="420" y="73"/>
                  </a:lnTo>
                  <a:lnTo>
                    <a:pt x="420" y="73"/>
                  </a:lnTo>
                  <a:lnTo>
                    <a:pt x="431" y="73"/>
                  </a:lnTo>
                  <a:lnTo>
                    <a:pt x="431" y="73"/>
                  </a:lnTo>
                  <a:lnTo>
                    <a:pt x="434" y="73"/>
                  </a:lnTo>
                  <a:lnTo>
                    <a:pt x="434" y="69"/>
                  </a:lnTo>
                  <a:lnTo>
                    <a:pt x="434" y="69"/>
                  </a:lnTo>
                  <a:lnTo>
                    <a:pt x="434" y="69"/>
                  </a:lnTo>
                  <a:lnTo>
                    <a:pt x="438" y="69"/>
                  </a:lnTo>
                  <a:lnTo>
                    <a:pt x="438" y="69"/>
                  </a:lnTo>
                  <a:lnTo>
                    <a:pt x="445" y="69"/>
                  </a:lnTo>
                  <a:lnTo>
                    <a:pt x="445" y="69"/>
                  </a:lnTo>
                  <a:lnTo>
                    <a:pt x="453" y="69"/>
                  </a:lnTo>
                  <a:lnTo>
                    <a:pt x="453" y="69"/>
                  </a:lnTo>
                  <a:lnTo>
                    <a:pt x="456" y="69"/>
                  </a:lnTo>
                  <a:lnTo>
                    <a:pt x="456" y="69"/>
                  </a:lnTo>
                  <a:lnTo>
                    <a:pt x="460" y="69"/>
                  </a:lnTo>
                  <a:lnTo>
                    <a:pt x="460" y="69"/>
                  </a:lnTo>
                  <a:lnTo>
                    <a:pt x="464" y="69"/>
                  </a:lnTo>
                  <a:lnTo>
                    <a:pt x="464" y="69"/>
                  </a:lnTo>
                  <a:lnTo>
                    <a:pt x="475" y="69"/>
                  </a:lnTo>
                  <a:lnTo>
                    <a:pt x="475" y="69"/>
                  </a:lnTo>
                  <a:lnTo>
                    <a:pt x="478" y="69"/>
                  </a:lnTo>
                  <a:lnTo>
                    <a:pt x="478" y="69"/>
                  </a:lnTo>
                  <a:lnTo>
                    <a:pt x="482" y="69"/>
                  </a:lnTo>
                  <a:lnTo>
                    <a:pt x="482" y="69"/>
                  </a:lnTo>
                  <a:lnTo>
                    <a:pt x="493" y="69"/>
                  </a:lnTo>
                  <a:lnTo>
                    <a:pt x="493" y="66"/>
                  </a:lnTo>
                  <a:lnTo>
                    <a:pt x="493" y="66"/>
                  </a:lnTo>
                  <a:lnTo>
                    <a:pt x="493" y="66"/>
                  </a:lnTo>
                  <a:lnTo>
                    <a:pt x="493" y="66"/>
                  </a:lnTo>
                  <a:lnTo>
                    <a:pt x="493" y="66"/>
                  </a:lnTo>
                  <a:lnTo>
                    <a:pt x="496" y="66"/>
                  </a:lnTo>
                  <a:lnTo>
                    <a:pt x="496" y="66"/>
                  </a:lnTo>
                  <a:lnTo>
                    <a:pt x="500" y="66"/>
                  </a:lnTo>
                  <a:lnTo>
                    <a:pt x="500" y="66"/>
                  </a:lnTo>
                  <a:lnTo>
                    <a:pt x="500" y="66"/>
                  </a:lnTo>
                  <a:lnTo>
                    <a:pt x="500" y="66"/>
                  </a:lnTo>
                  <a:lnTo>
                    <a:pt x="504" y="66"/>
                  </a:lnTo>
                  <a:lnTo>
                    <a:pt x="504" y="66"/>
                  </a:lnTo>
                  <a:lnTo>
                    <a:pt x="511" y="66"/>
                  </a:lnTo>
                  <a:lnTo>
                    <a:pt x="511" y="66"/>
                  </a:lnTo>
                  <a:lnTo>
                    <a:pt x="515" y="66"/>
                  </a:lnTo>
                  <a:lnTo>
                    <a:pt x="515" y="66"/>
                  </a:lnTo>
                  <a:lnTo>
                    <a:pt x="515" y="66"/>
                  </a:lnTo>
                  <a:lnTo>
                    <a:pt x="515" y="62"/>
                  </a:lnTo>
                  <a:lnTo>
                    <a:pt x="518" y="62"/>
                  </a:lnTo>
                  <a:lnTo>
                    <a:pt x="518" y="62"/>
                  </a:lnTo>
                  <a:lnTo>
                    <a:pt x="518" y="62"/>
                  </a:lnTo>
                  <a:lnTo>
                    <a:pt x="518" y="62"/>
                  </a:lnTo>
                  <a:lnTo>
                    <a:pt x="533" y="62"/>
                  </a:lnTo>
                  <a:lnTo>
                    <a:pt x="533" y="62"/>
                  </a:lnTo>
                  <a:lnTo>
                    <a:pt x="547" y="62"/>
                  </a:lnTo>
                  <a:lnTo>
                    <a:pt x="547" y="62"/>
                  </a:lnTo>
                  <a:lnTo>
                    <a:pt x="547" y="62"/>
                  </a:lnTo>
                  <a:lnTo>
                    <a:pt x="547" y="62"/>
                  </a:lnTo>
                  <a:lnTo>
                    <a:pt x="547" y="62"/>
                  </a:lnTo>
                  <a:lnTo>
                    <a:pt x="547" y="62"/>
                  </a:lnTo>
                  <a:lnTo>
                    <a:pt x="555" y="62"/>
                  </a:lnTo>
                  <a:lnTo>
                    <a:pt x="555" y="62"/>
                  </a:lnTo>
                  <a:lnTo>
                    <a:pt x="558" y="62"/>
                  </a:lnTo>
                  <a:lnTo>
                    <a:pt x="558" y="62"/>
                  </a:lnTo>
                  <a:lnTo>
                    <a:pt x="566" y="62"/>
                  </a:lnTo>
                  <a:lnTo>
                    <a:pt x="566" y="62"/>
                  </a:lnTo>
                  <a:lnTo>
                    <a:pt x="566" y="62"/>
                  </a:lnTo>
                  <a:lnTo>
                    <a:pt x="566" y="62"/>
                  </a:lnTo>
                  <a:lnTo>
                    <a:pt x="573" y="62"/>
                  </a:lnTo>
                  <a:lnTo>
                    <a:pt x="573" y="62"/>
                  </a:lnTo>
                  <a:lnTo>
                    <a:pt x="591" y="62"/>
                  </a:lnTo>
                  <a:lnTo>
                    <a:pt x="591" y="62"/>
                  </a:lnTo>
                  <a:lnTo>
                    <a:pt x="591" y="62"/>
                  </a:lnTo>
                  <a:lnTo>
                    <a:pt x="591" y="62"/>
                  </a:lnTo>
                  <a:lnTo>
                    <a:pt x="599" y="62"/>
                  </a:lnTo>
                  <a:lnTo>
                    <a:pt x="599" y="59"/>
                  </a:lnTo>
                  <a:lnTo>
                    <a:pt x="606" y="59"/>
                  </a:lnTo>
                  <a:lnTo>
                    <a:pt x="606" y="59"/>
                  </a:lnTo>
                  <a:lnTo>
                    <a:pt x="609" y="59"/>
                  </a:lnTo>
                  <a:lnTo>
                    <a:pt x="609" y="59"/>
                  </a:lnTo>
                  <a:lnTo>
                    <a:pt x="624" y="59"/>
                  </a:lnTo>
                  <a:lnTo>
                    <a:pt x="624" y="59"/>
                  </a:lnTo>
                  <a:lnTo>
                    <a:pt x="624" y="59"/>
                  </a:lnTo>
                  <a:lnTo>
                    <a:pt x="624" y="59"/>
                  </a:lnTo>
                  <a:lnTo>
                    <a:pt x="639" y="59"/>
                  </a:lnTo>
                  <a:lnTo>
                    <a:pt x="639" y="59"/>
                  </a:lnTo>
                  <a:lnTo>
                    <a:pt x="682" y="59"/>
                  </a:lnTo>
                  <a:lnTo>
                    <a:pt x="682" y="59"/>
                  </a:lnTo>
                  <a:lnTo>
                    <a:pt x="686" y="59"/>
                  </a:lnTo>
                  <a:lnTo>
                    <a:pt x="686" y="59"/>
                  </a:lnTo>
                  <a:lnTo>
                    <a:pt x="690" y="59"/>
                  </a:lnTo>
                  <a:lnTo>
                    <a:pt x="690" y="59"/>
                  </a:lnTo>
                  <a:lnTo>
                    <a:pt x="693" y="59"/>
                  </a:lnTo>
                  <a:lnTo>
                    <a:pt x="693" y="55"/>
                  </a:lnTo>
                  <a:lnTo>
                    <a:pt x="708" y="55"/>
                  </a:lnTo>
                  <a:lnTo>
                    <a:pt x="708" y="55"/>
                  </a:lnTo>
                  <a:lnTo>
                    <a:pt x="723" y="55"/>
                  </a:lnTo>
                  <a:lnTo>
                    <a:pt x="723" y="55"/>
                  </a:lnTo>
                  <a:lnTo>
                    <a:pt x="730" y="55"/>
                  </a:lnTo>
                  <a:lnTo>
                    <a:pt x="730" y="55"/>
                  </a:lnTo>
                  <a:lnTo>
                    <a:pt x="741" y="55"/>
                  </a:lnTo>
                  <a:lnTo>
                    <a:pt x="741" y="55"/>
                  </a:lnTo>
                  <a:lnTo>
                    <a:pt x="741" y="55"/>
                  </a:lnTo>
                  <a:lnTo>
                    <a:pt x="741" y="55"/>
                  </a:lnTo>
                  <a:lnTo>
                    <a:pt x="752" y="55"/>
                  </a:lnTo>
                  <a:lnTo>
                    <a:pt x="752" y="55"/>
                  </a:lnTo>
                  <a:lnTo>
                    <a:pt x="755" y="55"/>
                  </a:lnTo>
                  <a:lnTo>
                    <a:pt x="755" y="55"/>
                  </a:lnTo>
                  <a:lnTo>
                    <a:pt x="759" y="55"/>
                  </a:lnTo>
                  <a:lnTo>
                    <a:pt x="759" y="55"/>
                  </a:lnTo>
                  <a:lnTo>
                    <a:pt x="763" y="55"/>
                  </a:lnTo>
                  <a:lnTo>
                    <a:pt x="763" y="55"/>
                  </a:lnTo>
                  <a:lnTo>
                    <a:pt x="770" y="55"/>
                  </a:lnTo>
                  <a:lnTo>
                    <a:pt x="770" y="55"/>
                  </a:lnTo>
                  <a:lnTo>
                    <a:pt x="785" y="55"/>
                  </a:lnTo>
                  <a:lnTo>
                    <a:pt x="785" y="55"/>
                  </a:lnTo>
                  <a:lnTo>
                    <a:pt x="785" y="55"/>
                  </a:lnTo>
                  <a:lnTo>
                    <a:pt x="785" y="55"/>
                  </a:lnTo>
                  <a:lnTo>
                    <a:pt x="788" y="55"/>
                  </a:lnTo>
                  <a:lnTo>
                    <a:pt x="788" y="55"/>
                  </a:lnTo>
                  <a:lnTo>
                    <a:pt x="803" y="55"/>
                  </a:lnTo>
                  <a:lnTo>
                    <a:pt x="803" y="55"/>
                  </a:lnTo>
                  <a:lnTo>
                    <a:pt x="821" y="55"/>
                  </a:lnTo>
                  <a:lnTo>
                    <a:pt x="821" y="55"/>
                  </a:lnTo>
                  <a:lnTo>
                    <a:pt x="836" y="55"/>
                  </a:lnTo>
                  <a:lnTo>
                    <a:pt x="836" y="55"/>
                  </a:lnTo>
                  <a:lnTo>
                    <a:pt x="839" y="55"/>
                  </a:lnTo>
                  <a:lnTo>
                    <a:pt x="839" y="55"/>
                  </a:lnTo>
                  <a:lnTo>
                    <a:pt x="858" y="55"/>
                  </a:lnTo>
                  <a:lnTo>
                    <a:pt x="858" y="51"/>
                  </a:lnTo>
                  <a:lnTo>
                    <a:pt x="861" y="51"/>
                  </a:lnTo>
                  <a:lnTo>
                    <a:pt x="861" y="51"/>
                  </a:lnTo>
                  <a:lnTo>
                    <a:pt x="861" y="51"/>
                  </a:lnTo>
                  <a:lnTo>
                    <a:pt x="861" y="51"/>
                  </a:lnTo>
                  <a:lnTo>
                    <a:pt x="905" y="51"/>
                  </a:lnTo>
                  <a:lnTo>
                    <a:pt x="905" y="51"/>
                  </a:lnTo>
                  <a:lnTo>
                    <a:pt x="920" y="51"/>
                  </a:lnTo>
                  <a:lnTo>
                    <a:pt x="920" y="51"/>
                  </a:lnTo>
                  <a:lnTo>
                    <a:pt x="934" y="51"/>
                  </a:lnTo>
                  <a:lnTo>
                    <a:pt x="934" y="51"/>
                  </a:lnTo>
                  <a:lnTo>
                    <a:pt x="945" y="51"/>
                  </a:lnTo>
                  <a:lnTo>
                    <a:pt x="945" y="51"/>
                  </a:lnTo>
                  <a:lnTo>
                    <a:pt x="952" y="51"/>
                  </a:lnTo>
                  <a:lnTo>
                    <a:pt x="952" y="51"/>
                  </a:lnTo>
                  <a:lnTo>
                    <a:pt x="967" y="51"/>
                  </a:lnTo>
                  <a:lnTo>
                    <a:pt x="967" y="51"/>
                  </a:lnTo>
                  <a:lnTo>
                    <a:pt x="974" y="51"/>
                  </a:lnTo>
                  <a:lnTo>
                    <a:pt x="974" y="51"/>
                  </a:lnTo>
                  <a:lnTo>
                    <a:pt x="978" y="51"/>
                  </a:lnTo>
                  <a:lnTo>
                    <a:pt x="978" y="51"/>
                  </a:lnTo>
                  <a:lnTo>
                    <a:pt x="993" y="51"/>
                  </a:lnTo>
                  <a:lnTo>
                    <a:pt x="993" y="51"/>
                  </a:lnTo>
                  <a:lnTo>
                    <a:pt x="996" y="51"/>
                  </a:lnTo>
                  <a:lnTo>
                    <a:pt x="996" y="51"/>
                  </a:lnTo>
                  <a:lnTo>
                    <a:pt x="1011" y="51"/>
                  </a:lnTo>
                  <a:lnTo>
                    <a:pt x="1011" y="51"/>
                  </a:lnTo>
                  <a:lnTo>
                    <a:pt x="1011" y="51"/>
                  </a:lnTo>
                  <a:lnTo>
                    <a:pt x="1011" y="51"/>
                  </a:lnTo>
                  <a:lnTo>
                    <a:pt x="1025" y="51"/>
                  </a:lnTo>
                  <a:lnTo>
                    <a:pt x="1025" y="51"/>
                  </a:lnTo>
                  <a:lnTo>
                    <a:pt x="1025" y="51"/>
                  </a:lnTo>
                  <a:lnTo>
                    <a:pt x="1025" y="51"/>
                  </a:lnTo>
                  <a:lnTo>
                    <a:pt x="1036" y="51"/>
                  </a:lnTo>
                  <a:lnTo>
                    <a:pt x="1036" y="48"/>
                  </a:lnTo>
                  <a:lnTo>
                    <a:pt x="1047" y="48"/>
                  </a:lnTo>
                  <a:lnTo>
                    <a:pt x="1047" y="48"/>
                  </a:lnTo>
                  <a:lnTo>
                    <a:pt x="1047" y="48"/>
                  </a:lnTo>
                  <a:lnTo>
                    <a:pt x="1047" y="48"/>
                  </a:lnTo>
                  <a:lnTo>
                    <a:pt x="1066" y="48"/>
                  </a:lnTo>
                  <a:lnTo>
                    <a:pt x="1066" y="48"/>
                  </a:lnTo>
                  <a:lnTo>
                    <a:pt x="1069" y="48"/>
                  </a:lnTo>
                  <a:lnTo>
                    <a:pt x="1069" y="48"/>
                  </a:lnTo>
                  <a:lnTo>
                    <a:pt x="1080" y="48"/>
                  </a:lnTo>
                  <a:lnTo>
                    <a:pt x="1080" y="48"/>
                  </a:lnTo>
                  <a:lnTo>
                    <a:pt x="1084" y="48"/>
                  </a:lnTo>
                  <a:lnTo>
                    <a:pt x="1084" y="48"/>
                  </a:lnTo>
                  <a:lnTo>
                    <a:pt x="1087" y="48"/>
                  </a:lnTo>
                  <a:lnTo>
                    <a:pt x="1087" y="48"/>
                  </a:lnTo>
                  <a:lnTo>
                    <a:pt x="1095" y="48"/>
                  </a:lnTo>
                  <a:lnTo>
                    <a:pt x="1095" y="48"/>
                  </a:lnTo>
                  <a:lnTo>
                    <a:pt x="1095" y="48"/>
                  </a:lnTo>
                  <a:lnTo>
                    <a:pt x="1095" y="48"/>
                  </a:lnTo>
                  <a:lnTo>
                    <a:pt x="1102" y="48"/>
                  </a:lnTo>
                  <a:lnTo>
                    <a:pt x="1102" y="48"/>
                  </a:lnTo>
                  <a:lnTo>
                    <a:pt x="1117" y="48"/>
                  </a:lnTo>
                  <a:lnTo>
                    <a:pt x="1117" y="48"/>
                  </a:lnTo>
                  <a:lnTo>
                    <a:pt x="1138" y="48"/>
                  </a:lnTo>
                  <a:lnTo>
                    <a:pt x="1138" y="48"/>
                  </a:lnTo>
                  <a:lnTo>
                    <a:pt x="1171" y="48"/>
                  </a:lnTo>
                  <a:lnTo>
                    <a:pt x="1171" y="48"/>
                  </a:lnTo>
                  <a:lnTo>
                    <a:pt x="1186" y="48"/>
                  </a:lnTo>
                  <a:lnTo>
                    <a:pt x="1186" y="48"/>
                  </a:lnTo>
                  <a:lnTo>
                    <a:pt x="1219" y="48"/>
                  </a:lnTo>
                  <a:lnTo>
                    <a:pt x="1219" y="48"/>
                  </a:lnTo>
                  <a:lnTo>
                    <a:pt x="1233" y="48"/>
                  </a:lnTo>
                  <a:lnTo>
                    <a:pt x="1233" y="48"/>
                  </a:lnTo>
                  <a:lnTo>
                    <a:pt x="1233" y="48"/>
                  </a:lnTo>
                  <a:lnTo>
                    <a:pt x="1233" y="0"/>
                  </a:lnTo>
                  <a:lnTo>
                    <a:pt x="1233" y="0"/>
                  </a:lnTo>
                  <a:lnTo>
                    <a:pt x="1233" y="0"/>
                  </a:lnTo>
                  <a:lnTo>
                    <a:pt x="1219" y="0"/>
                  </a:lnTo>
                  <a:lnTo>
                    <a:pt x="1219" y="0"/>
                  </a:lnTo>
                  <a:lnTo>
                    <a:pt x="1186" y="0"/>
                  </a:lnTo>
                  <a:lnTo>
                    <a:pt x="1186" y="0"/>
                  </a:lnTo>
                  <a:lnTo>
                    <a:pt x="1171" y="0"/>
                  </a:lnTo>
                  <a:lnTo>
                    <a:pt x="1171" y="0"/>
                  </a:lnTo>
                  <a:lnTo>
                    <a:pt x="1138" y="0"/>
                  </a:lnTo>
                  <a:lnTo>
                    <a:pt x="1138" y="0"/>
                  </a:lnTo>
                  <a:lnTo>
                    <a:pt x="1117" y="0"/>
                  </a:lnTo>
                  <a:lnTo>
                    <a:pt x="1117" y="0"/>
                  </a:lnTo>
                  <a:lnTo>
                    <a:pt x="1102" y="0"/>
                  </a:lnTo>
                  <a:lnTo>
                    <a:pt x="1102" y="0"/>
                  </a:lnTo>
                  <a:lnTo>
                    <a:pt x="1095" y="0"/>
                  </a:lnTo>
                  <a:lnTo>
                    <a:pt x="1095" y="0"/>
                  </a:lnTo>
                  <a:lnTo>
                    <a:pt x="1095" y="0"/>
                  </a:lnTo>
                  <a:lnTo>
                    <a:pt x="1095" y="0"/>
                  </a:lnTo>
                  <a:lnTo>
                    <a:pt x="1087" y="0"/>
                  </a:lnTo>
                  <a:lnTo>
                    <a:pt x="1087" y="4"/>
                  </a:lnTo>
                  <a:lnTo>
                    <a:pt x="1084" y="4"/>
                  </a:lnTo>
                  <a:lnTo>
                    <a:pt x="1084" y="4"/>
                  </a:lnTo>
                  <a:lnTo>
                    <a:pt x="1080" y="4"/>
                  </a:lnTo>
                  <a:lnTo>
                    <a:pt x="1080" y="4"/>
                  </a:lnTo>
                  <a:lnTo>
                    <a:pt x="1069" y="4"/>
                  </a:lnTo>
                  <a:lnTo>
                    <a:pt x="1069" y="4"/>
                  </a:lnTo>
                  <a:lnTo>
                    <a:pt x="1066" y="4"/>
                  </a:lnTo>
                  <a:lnTo>
                    <a:pt x="1066" y="4"/>
                  </a:lnTo>
                  <a:lnTo>
                    <a:pt x="1047" y="4"/>
                  </a:lnTo>
                  <a:lnTo>
                    <a:pt x="1047" y="4"/>
                  </a:lnTo>
                  <a:lnTo>
                    <a:pt x="1047" y="4"/>
                  </a:lnTo>
                  <a:lnTo>
                    <a:pt x="1047" y="4"/>
                  </a:lnTo>
                  <a:lnTo>
                    <a:pt x="1036" y="4"/>
                  </a:lnTo>
                  <a:lnTo>
                    <a:pt x="1036" y="4"/>
                  </a:lnTo>
                  <a:lnTo>
                    <a:pt x="1025" y="4"/>
                  </a:lnTo>
                  <a:lnTo>
                    <a:pt x="1025" y="4"/>
                  </a:lnTo>
                  <a:lnTo>
                    <a:pt x="1025" y="4"/>
                  </a:lnTo>
                  <a:lnTo>
                    <a:pt x="1025" y="4"/>
                  </a:lnTo>
                  <a:lnTo>
                    <a:pt x="1011" y="4"/>
                  </a:lnTo>
                  <a:lnTo>
                    <a:pt x="1011" y="4"/>
                  </a:lnTo>
                  <a:lnTo>
                    <a:pt x="1011" y="4"/>
                  </a:lnTo>
                  <a:lnTo>
                    <a:pt x="1011" y="4"/>
                  </a:lnTo>
                  <a:lnTo>
                    <a:pt x="996" y="4"/>
                  </a:lnTo>
                  <a:lnTo>
                    <a:pt x="996" y="4"/>
                  </a:lnTo>
                  <a:lnTo>
                    <a:pt x="993" y="4"/>
                  </a:lnTo>
                  <a:lnTo>
                    <a:pt x="993" y="4"/>
                  </a:lnTo>
                  <a:lnTo>
                    <a:pt x="978" y="4"/>
                  </a:lnTo>
                  <a:lnTo>
                    <a:pt x="978" y="7"/>
                  </a:lnTo>
                  <a:lnTo>
                    <a:pt x="974" y="7"/>
                  </a:lnTo>
                  <a:lnTo>
                    <a:pt x="974" y="7"/>
                  </a:lnTo>
                  <a:lnTo>
                    <a:pt x="967" y="7"/>
                  </a:lnTo>
                  <a:lnTo>
                    <a:pt x="967" y="7"/>
                  </a:lnTo>
                  <a:lnTo>
                    <a:pt x="952" y="7"/>
                  </a:lnTo>
                  <a:lnTo>
                    <a:pt x="952" y="7"/>
                  </a:lnTo>
                  <a:lnTo>
                    <a:pt x="945" y="7"/>
                  </a:lnTo>
                  <a:lnTo>
                    <a:pt x="945" y="7"/>
                  </a:lnTo>
                  <a:lnTo>
                    <a:pt x="934" y="7"/>
                  </a:lnTo>
                  <a:lnTo>
                    <a:pt x="934" y="7"/>
                  </a:lnTo>
                  <a:lnTo>
                    <a:pt x="920" y="7"/>
                  </a:lnTo>
                  <a:lnTo>
                    <a:pt x="920" y="7"/>
                  </a:lnTo>
                  <a:lnTo>
                    <a:pt x="905" y="7"/>
                  </a:lnTo>
                  <a:lnTo>
                    <a:pt x="905" y="7"/>
                  </a:lnTo>
                  <a:lnTo>
                    <a:pt x="861" y="7"/>
                  </a:lnTo>
                  <a:lnTo>
                    <a:pt x="861" y="7"/>
                  </a:lnTo>
                  <a:lnTo>
                    <a:pt x="861" y="7"/>
                  </a:lnTo>
                  <a:lnTo>
                    <a:pt x="861" y="7"/>
                  </a:lnTo>
                  <a:lnTo>
                    <a:pt x="858" y="7"/>
                  </a:lnTo>
                  <a:lnTo>
                    <a:pt x="858" y="11"/>
                  </a:lnTo>
                  <a:lnTo>
                    <a:pt x="839" y="11"/>
                  </a:lnTo>
                  <a:lnTo>
                    <a:pt x="839" y="11"/>
                  </a:lnTo>
                  <a:lnTo>
                    <a:pt x="836" y="11"/>
                  </a:lnTo>
                  <a:lnTo>
                    <a:pt x="836" y="11"/>
                  </a:lnTo>
                  <a:lnTo>
                    <a:pt x="821" y="11"/>
                  </a:lnTo>
                  <a:lnTo>
                    <a:pt x="821" y="11"/>
                  </a:lnTo>
                  <a:lnTo>
                    <a:pt x="803" y="11"/>
                  </a:lnTo>
                  <a:lnTo>
                    <a:pt x="803" y="11"/>
                  </a:lnTo>
                  <a:lnTo>
                    <a:pt x="788" y="11"/>
                  </a:lnTo>
                  <a:lnTo>
                    <a:pt x="788" y="11"/>
                  </a:lnTo>
                  <a:lnTo>
                    <a:pt x="785" y="11"/>
                  </a:lnTo>
                  <a:lnTo>
                    <a:pt x="785" y="11"/>
                  </a:lnTo>
                  <a:lnTo>
                    <a:pt x="785" y="11"/>
                  </a:lnTo>
                  <a:lnTo>
                    <a:pt x="785" y="11"/>
                  </a:lnTo>
                  <a:lnTo>
                    <a:pt x="770" y="11"/>
                  </a:lnTo>
                  <a:lnTo>
                    <a:pt x="770" y="11"/>
                  </a:lnTo>
                  <a:lnTo>
                    <a:pt x="763" y="11"/>
                  </a:lnTo>
                  <a:lnTo>
                    <a:pt x="763" y="11"/>
                  </a:lnTo>
                  <a:lnTo>
                    <a:pt x="759" y="11"/>
                  </a:lnTo>
                  <a:lnTo>
                    <a:pt x="759" y="11"/>
                  </a:lnTo>
                  <a:lnTo>
                    <a:pt x="755" y="11"/>
                  </a:lnTo>
                  <a:lnTo>
                    <a:pt x="755" y="11"/>
                  </a:lnTo>
                  <a:lnTo>
                    <a:pt x="752" y="11"/>
                  </a:lnTo>
                  <a:lnTo>
                    <a:pt x="752" y="11"/>
                  </a:lnTo>
                  <a:lnTo>
                    <a:pt x="741" y="11"/>
                  </a:lnTo>
                  <a:lnTo>
                    <a:pt x="741" y="11"/>
                  </a:lnTo>
                  <a:lnTo>
                    <a:pt x="741" y="11"/>
                  </a:lnTo>
                  <a:lnTo>
                    <a:pt x="741" y="11"/>
                  </a:lnTo>
                  <a:lnTo>
                    <a:pt x="730" y="11"/>
                  </a:lnTo>
                  <a:lnTo>
                    <a:pt x="730" y="11"/>
                  </a:lnTo>
                  <a:lnTo>
                    <a:pt x="723" y="11"/>
                  </a:lnTo>
                  <a:lnTo>
                    <a:pt x="723" y="11"/>
                  </a:lnTo>
                  <a:lnTo>
                    <a:pt x="708" y="11"/>
                  </a:lnTo>
                  <a:lnTo>
                    <a:pt x="708" y="11"/>
                  </a:lnTo>
                  <a:lnTo>
                    <a:pt x="693" y="11"/>
                  </a:lnTo>
                  <a:lnTo>
                    <a:pt x="693" y="15"/>
                  </a:lnTo>
                  <a:lnTo>
                    <a:pt x="690" y="15"/>
                  </a:lnTo>
                  <a:lnTo>
                    <a:pt x="690" y="15"/>
                  </a:lnTo>
                  <a:lnTo>
                    <a:pt x="686" y="15"/>
                  </a:lnTo>
                  <a:lnTo>
                    <a:pt x="686" y="15"/>
                  </a:lnTo>
                  <a:lnTo>
                    <a:pt x="682" y="15"/>
                  </a:lnTo>
                  <a:lnTo>
                    <a:pt x="682" y="15"/>
                  </a:lnTo>
                  <a:lnTo>
                    <a:pt x="639" y="15"/>
                  </a:lnTo>
                  <a:lnTo>
                    <a:pt x="639" y="15"/>
                  </a:lnTo>
                  <a:lnTo>
                    <a:pt x="624" y="15"/>
                  </a:lnTo>
                  <a:lnTo>
                    <a:pt x="624" y="15"/>
                  </a:lnTo>
                  <a:lnTo>
                    <a:pt x="624" y="15"/>
                  </a:lnTo>
                  <a:lnTo>
                    <a:pt x="624" y="15"/>
                  </a:lnTo>
                  <a:lnTo>
                    <a:pt x="609" y="15"/>
                  </a:lnTo>
                  <a:lnTo>
                    <a:pt x="609" y="15"/>
                  </a:lnTo>
                  <a:lnTo>
                    <a:pt x="606" y="15"/>
                  </a:lnTo>
                  <a:lnTo>
                    <a:pt x="606" y="15"/>
                  </a:lnTo>
                  <a:lnTo>
                    <a:pt x="599" y="15"/>
                  </a:lnTo>
                  <a:lnTo>
                    <a:pt x="599" y="18"/>
                  </a:lnTo>
                  <a:lnTo>
                    <a:pt x="591" y="18"/>
                  </a:lnTo>
                  <a:lnTo>
                    <a:pt x="591" y="18"/>
                  </a:lnTo>
                  <a:lnTo>
                    <a:pt x="591" y="18"/>
                  </a:lnTo>
                  <a:lnTo>
                    <a:pt x="591" y="18"/>
                  </a:lnTo>
                  <a:lnTo>
                    <a:pt x="573" y="18"/>
                  </a:lnTo>
                  <a:lnTo>
                    <a:pt x="573" y="1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58" y="18"/>
                  </a:lnTo>
                  <a:lnTo>
                    <a:pt x="558" y="18"/>
                  </a:lnTo>
                  <a:lnTo>
                    <a:pt x="555" y="18"/>
                  </a:lnTo>
                  <a:lnTo>
                    <a:pt x="555" y="18"/>
                  </a:lnTo>
                  <a:lnTo>
                    <a:pt x="547" y="18"/>
                  </a:lnTo>
                  <a:lnTo>
                    <a:pt x="547" y="18"/>
                  </a:lnTo>
                  <a:lnTo>
                    <a:pt x="547" y="18"/>
                  </a:lnTo>
                  <a:lnTo>
                    <a:pt x="547" y="18"/>
                  </a:lnTo>
                  <a:lnTo>
                    <a:pt x="547" y="18"/>
                  </a:lnTo>
                  <a:lnTo>
                    <a:pt x="547" y="22"/>
                  </a:lnTo>
                  <a:lnTo>
                    <a:pt x="533" y="22"/>
                  </a:lnTo>
                  <a:lnTo>
                    <a:pt x="533" y="22"/>
                  </a:lnTo>
                  <a:lnTo>
                    <a:pt x="518" y="22"/>
                  </a:lnTo>
                  <a:lnTo>
                    <a:pt x="518" y="22"/>
                  </a:lnTo>
                  <a:lnTo>
                    <a:pt x="518" y="22"/>
                  </a:lnTo>
                  <a:lnTo>
                    <a:pt x="518" y="22"/>
                  </a:lnTo>
                  <a:lnTo>
                    <a:pt x="515" y="22"/>
                  </a:lnTo>
                  <a:lnTo>
                    <a:pt x="515" y="22"/>
                  </a:lnTo>
                  <a:lnTo>
                    <a:pt x="515" y="22"/>
                  </a:lnTo>
                  <a:lnTo>
                    <a:pt x="515" y="22"/>
                  </a:lnTo>
                  <a:lnTo>
                    <a:pt x="511" y="22"/>
                  </a:lnTo>
                  <a:lnTo>
                    <a:pt x="511" y="22"/>
                  </a:lnTo>
                  <a:lnTo>
                    <a:pt x="504" y="22"/>
                  </a:lnTo>
                  <a:lnTo>
                    <a:pt x="504" y="22"/>
                  </a:lnTo>
                  <a:lnTo>
                    <a:pt x="500" y="22"/>
                  </a:lnTo>
                  <a:lnTo>
                    <a:pt x="500" y="26"/>
                  </a:lnTo>
                  <a:lnTo>
                    <a:pt x="500" y="26"/>
                  </a:lnTo>
                  <a:lnTo>
                    <a:pt x="500" y="26"/>
                  </a:lnTo>
                  <a:lnTo>
                    <a:pt x="496" y="26"/>
                  </a:lnTo>
                  <a:lnTo>
                    <a:pt x="496" y="26"/>
                  </a:lnTo>
                  <a:lnTo>
                    <a:pt x="493" y="26"/>
                  </a:lnTo>
                  <a:lnTo>
                    <a:pt x="493" y="26"/>
                  </a:lnTo>
                  <a:lnTo>
                    <a:pt x="493" y="26"/>
                  </a:lnTo>
                  <a:lnTo>
                    <a:pt x="493" y="26"/>
                  </a:lnTo>
                  <a:lnTo>
                    <a:pt x="493" y="26"/>
                  </a:lnTo>
                  <a:lnTo>
                    <a:pt x="493" y="26"/>
                  </a:lnTo>
                  <a:lnTo>
                    <a:pt x="482" y="26"/>
                  </a:lnTo>
                  <a:lnTo>
                    <a:pt x="482" y="29"/>
                  </a:lnTo>
                  <a:lnTo>
                    <a:pt x="478" y="29"/>
                  </a:lnTo>
                  <a:lnTo>
                    <a:pt x="478" y="29"/>
                  </a:lnTo>
                  <a:lnTo>
                    <a:pt x="475" y="29"/>
                  </a:lnTo>
                  <a:lnTo>
                    <a:pt x="475" y="29"/>
                  </a:lnTo>
                  <a:lnTo>
                    <a:pt x="464" y="29"/>
                  </a:lnTo>
                  <a:lnTo>
                    <a:pt x="464" y="29"/>
                  </a:lnTo>
                  <a:lnTo>
                    <a:pt x="460" y="29"/>
                  </a:lnTo>
                  <a:lnTo>
                    <a:pt x="460" y="29"/>
                  </a:lnTo>
                  <a:lnTo>
                    <a:pt x="456" y="29"/>
                  </a:lnTo>
                  <a:lnTo>
                    <a:pt x="456" y="29"/>
                  </a:lnTo>
                  <a:lnTo>
                    <a:pt x="453" y="29"/>
                  </a:lnTo>
                  <a:lnTo>
                    <a:pt x="453" y="29"/>
                  </a:lnTo>
                  <a:lnTo>
                    <a:pt x="445" y="29"/>
                  </a:lnTo>
                  <a:lnTo>
                    <a:pt x="445" y="29"/>
                  </a:lnTo>
                  <a:lnTo>
                    <a:pt x="438" y="29"/>
                  </a:lnTo>
                  <a:lnTo>
                    <a:pt x="438" y="29"/>
                  </a:lnTo>
                  <a:lnTo>
                    <a:pt x="434" y="29"/>
                  </a:lnTo>
                  <a:lnTo>
                    <a:pt x="434" y="29"/>
                  </a:lnTo>
                  <a:lnTo>
                    <a:pt x="434" y="29"/>
                  </a:lnTo>
                  <a:lnTo>
                    <a:pt x="434" y="33"/>
                  </a:lnTo>
                  <a:lnTo>
                    <a:pt x="431" y="33"/>
                  </a:lnTo>
                  <a:lnTo>
                    <a:pt x="431" y="33"/>
                  </a:lnTo>
                  <a:lnTo>
                    <a:pt x="420" y="33"/>
                  </a:lnTo>
                  <a:lnTo>
                    <a:pt x="420" y="33"/>
                  </a:lnTo>
                  <a:lnTo>
                    <a:pt x="416" y="33"/>
                  </a:lnTo>
                  <a:lnTo>
                    <a:pt x="416" y="33"/>
                  </a:lnTo>
                  <a:lnTo>
                    <a:pt x="416" y="33"/>
                  </a:lnTo>
                  <a:lnTo>
                    <a:pt x="416" y="37"/>
                  </a:lnTo>
                  <a:lnTo>
                    <a:pt x="412" y="37"/>
                  </a:lnTo>
                  <a:lnTo>
                    <a:pt x="412" y="37"/>
                  </a:lnTo>
                  <a:lnTo>
                    <a:pt x="409" y="37"/>
                  </a:lnTo>
                  <a:lnTo>
                    <a:pt x="409" y="37"/>
                  </a:lnTo>
                  <a:lnTo>
                    <a:pt x="402" y="37"/>
                  </a:lnTo>
                  <a:lnTo>
                    <a:pt x="402" y="40"/>
                  </a:lnTo>
                  <a:lnTo>
                    <a:pt x="398" y="40"/>
                  </a:lnTo>
                  <a:lnTo>
                    <a:pt x="398" y="40"/>
                  </a:lnTo>
                  <a:lnTo>
                    <a:pt x="391" y="40"/>
                  </a:lnTo>
                  <a:lnTo>
                    <a:pt x="391" y="40"/>
                  </a:lnTo>
                  <a:lnTo>
                    <a:pt x="391" y="40"/>
                  </a:lnTo>
                  <a:lnTo>
                    <a:pt x="391" y="40"/>
                  </a:lnTo>
                  <a:lnTo>
                    <a:pt x="387" y="40"/>
                  </a:lnTo>
                  <a:lnTo>
                    <a:pt x="387" y="44"/>
                  </a:lnTo>
                  <a:lnTo>
                    <a:pt x="383" y="44"/>
                  </a:lnTo>
                  <a:lnTo>
                    <a:pt x="383" y="44"/>
                  </a:lnTo>
                  <a:lnTo>
                    <a:pt x="380" y="44"/>
                  </a:lnTo>
                  <a:lnTo>
                    <a:pt x="380" y="44"/>
                  </a:lnTo>
                  <a:lnTo>
                    <a:pt x="380" y="44"/>
                  </a:lnTo>
                  <a:lnTo>
                    <a:pt x="380" y="48"/>
                  </a:lnTo>
                  <a:lnTo>
                    <a:pt x="372" y="48"/>
                  </a:lnTo>
                  <a:lnTo>
                    <a:pt x="372" y="48"/>
                  </a:lnTo>
                  <a:lnTo>
                    <a:pt x="372" y="48"/>
                  </a:lnTo>
                  <a:lnTo>
                    <a:pt x="372" y="48"/>
                  </a:lnTo>
                  <a:lnTo>
                    <a:pt x="365" y="48"/>
                  </a:lnTo>
                  <a:lnTo>
                    <a:pt x="365" y="48"/>
                  </a:lnTo>
                  <a:lnTo>
                    <a:pt x="361" y="48"/>
                  </a:lnTo>
                  <a:lnTo>
                    <a:pt x="361" y="48"/>
                  </a:lnTo>
                  <a:lnTo>
                    <a:pt x="354" y="48"/>
                  </a:lnTo>
                  <a:lnTo>
                    <a:pt x="354" y="48"/>
                  </a:lnTo>
                  <a:lnTo>
                    <a:pt x="350" y="48"/>
                  </a:lnTo>
                  <a:lnTo>
                    <a:pt x="350" y="48"/>
                  </a:lnTo>
                  <a:lnTo>
                    <a:pt x="350" y="48"/>
                  </a:lnTo>
                  <a:lnTo>
                    <a:pt x="350" y="48"/>
                  </a:lnTo>
                  <a:lnTo>
                    <a:pt x="343" y="48"/>
                  </a:lnTo>
                  <a:lnTo>
                    <a:pt x="343" y="51"/>
                  </a:lnTo>
                  <a:lnTo>
                    <a:pt x="340" y="51"/>
                  </a:lnTo>
                  <a:lnTo>
                    <a:pt x="340" y="51"/>
                  </a:lnTo>
                  <a:lnTo>
                    <a:pt x="336" y="51"/>
                  </a:lnTo>
                  <a:lnTo>
                    <a:pt x="336" y="51"/>
                  </a:lnTo>
                  <a:lnTo>
                    <a:pt x="336" y="51"/>
                  </a:lnTo>
                  <a:lnTo>
                    <a:pt x="336" y="51"/>
                  </a:lnTo>
                  <a:lnTo>
                    <a:pt x="325" y="51"/>
                  </a:lnTo>
                  <a:lnTo>
                    <a:pt x="325" y="55"/>
                  </a:lnTo>
                  <a:lnTo>
                    <a:pt x="314" y="55"/>
                  </a:lnTo>
                  <a:lnTo>
                    <a:pt x="314" y="55"/>
                  </a:lnTo>
                  <a:lnTo>
                    <a:pt x="314" y="55"/>
                  </a:lnTo>
                  <a:lnTo>
                    <a:pt x="314" y="55"/>
                  </a:lnTo>
                  <a:lnTo>
                    <a:pt x="307" y="55"/>
                  </a:lnTo>
                  <a:lnTo>
                    <a:pt x="307" y="55"/>
                  </a:lnTo>
                  <a:lnTo>
                    <a:pt x="303" y="55"/>
                  </a:lnTo>
                  <a:lnTo>
                    <a:pt x="303" y="55"/>
                  </a:lnTo>
                  <a:lnTo>
                    <a:pt x="303" y="55"/>
                  </a:lnTo>
                  <a:lnTo>
                    <a:pt x="303" y="59"/>
                  </a:lnTo>
                  <a:lnTo>
                    <a:pt x="303" y="59"/>
                  </a:lnTo>
                  <a:lnTo>
                    <a:pt x="303" y="59"/>
                  </a:lnTo>
                  <a:lnTo>
                    <a:pt x="296" y="59"/>
                  </a:lnTo>
                  <a:lnTo>
                    <a:pt x="296" y="59"/>
                  </a:lnTo>
                  <a:lnTo>
                    <a:pt x="296" y="59"/>
                  </a:lnTo>
                  <a:lnTo>
                    <a:pt x="296" y="59"/>
                  </a:lnTo>
                  <a:lnTo>
                    <a:pt x="288" y="59"/>
                  </a:lnTo>
                  <a:lnTo>
                    <a:pt x="288" y="62"/>
                  </a:lnTo>
                  <a:lnTo>
                    <a:pt x="285" y="62"/>
                  </a:lnTo>
                  <a:lnTo>
                    <a:pt x="285" y="62"/>
                  </a:lnTo>
                  <a:lnTo>
                    <a:pt x="285" y="62"/>
                  </a:lnTo>
                  <a:lnTo>
                    <a:pt x="285" y="62"/>
                  </a:lnTo>
                  <a:lnTo>
                    <a:pt x="281" y="62"/>
                  </a:lnTo>
                  <a:lnTo>
                    <a:pt x="281" y="62"/>
                  </a:lnTo>
                  <a:lnTo>
                    <a:pt x="278" y="62"/>
                  </a:lnTo>
                  <a:lnTo>
                    <a:pt x="278" y="62"/>
                  </a:lnTo>
                  <a:lnTo>
                    <a:pt x="270" y="62"/>
                  </a:lnTo>
                  <a:lnTo>
                    <a:pt x="270" y="62"/>
                  </a:lnTo>
                  <a:lnTo>
                    <a:pt x="267" y="62"/>
                  </a:lnTo>
                  <a:lnTo>
                    <a:pt x="267" y="62"/>
                  </a:lnTo>
                  <a:lnTo>
                    <a:pt x="267" y="62"/>
                  </a:lnTo>
                  <a:lnTo>
                    <a:pt x="267" y="62"/>
                  </a:lnTo>
                  <a:lnTo>
                    <a:pt x="263" y="62"/>
                  </a:lnTo>
                  <a:lnTo>
                    <a:pt x="263" y="62"/>
                  </a:lnTo>
                  <a:lnTo>
                    <a:pt x="259" y="62"/>
                  </a:lnTo>
                  <a:lnTo>
                    <a:pt x="259" y="62"/>
                  </a:lnTo>
                  <a:lnTo>
                    <a:pt x="256" y="62"/>
                  </a:lnTo>
                  <a:lnTo>
                    <a:pt x="256" y="66"/>
                  </a:lnTo>
                  <a:lnTo>
                    <a:pt x="256" y="66"/>
                  </a:lnTo>
                  <a:lnTo>
                    <a:pt x="256" y="66"/>
                  </a:lnTo>
                  <a:lnTo>
                    <a:pt x="256" y="66"/>
                  </a:lnTo>
                  <a:lnTo>
                    <a:pt x="256" y="66"/>
                  </a:lnTo>
                  <a:lnTo>
                    <a:pt x="252" y="66"/>
                  </a:lnTo>
                  <a:lnTo>
                    <a:pt x="252" y="66"/>
                  </a:lnTo>
                  <a:lnTo>
                    <a:pt x="248" y="66"/>
                  </a:lnTo>
                  <a:lnTo>
                    <a:pt x="248" y="66"/>
                  </a:lnTo>
                  <a:lnTo>
                    <a:pt x="245" y="66"/>
                  </a:lnTo>
                  <a:lnTo>
                    <a:pt x="245" y="69"/>
                  </a:lnTo>
                  <a:lnTo>
                    <a:pt x="237" y="69"/>
                  </a:lnTo>
                  <a:lnTo>
                    <a:pt x="237" y="69"/>
                  </a:lnTo>
                  <a:lnTo>
                    <a:pt x="234" y="69"/>
                  </a:lnTo>
                  <a:lnTo>
                    <a:pt x="234" y="69"/>
                  </a:lnTo>
                  <a:lnTo>
                    <a:pt x="230" y="69"/>
                  </a:lnTo>
                  <a:lnTo>
                    <a:pt x="230" y="69"/>
                  </a:lnTo>
                  <a:lnTo>
                    <a:pt x="226" y="69"/>
                  </a:lnTo>
                  <a:lnTo>
                    <a:pt x="226" y="69"/>
                  </a:lnTo>
                  <a:lnTo>
                    <a:pt x="223" y="69"/>
                  </a:lnTo>
                  <a:lnTo>
                    <a:pt x="223" y="69"/>
                  </a:lnTo>
                  <a:lnTo>
                    <a:pt x="223" y="69"/>
                  </a:lnTo>
                  <a:lnTo>
                    <a:pt x="223" y="69"/>
                  </a:lnTo>
                  <a:lnTo>
                    <a:pt x="219" y="69"/>
                  </a:lnTo>
                  <a:lnTo>
                    <a:pt x="219" y="69"/>
                  </a:lnTo>
                  <a:lnTo>
                    <a:pt x="215" y="69"/>
                  </a:lnTo>
                  <a:lnTo>
                    <a:pt x="215" y="69"/>
                  </a:lnTo>
                  <a:lnTo>
                    <a:pt x="215" y="69"/>
                  </a:lnTo>
                  <a:lnTo>
                    <a:pt x="215" y="73"/>
                  </a:lnTo>
                  <a:lnTo>
                    <a:pt x="212" y="73"/>
                  </a:lnTo>
                  <a:lnTo>
                    <a:pt x="212" y="73"/>
                  </a:lnTo>
                  <a:lnTo>
                    <a:pt x="212" y="73"/>
                  </a:lnTo>
                  <a:lnTo>
                    <a:pt x="212" y="77"/>
                  </a:lnTo>
                  <a:lnTo>
                    <a:pt x="208" y="77"/>
                  </a:lnTo>
                  <a:lnTo>
                    <a:pt x="208" y="77"/>
                  </a:lnTo>
                  <a:lnTo>
                    <a:pt x="208" y="77"/>
                  </a:lnTo>
                  <a:lnTo>
                    <a:pt x="208" y="77"/>
                  </a:lnTo>
                  <a:lnTo>
                    <a:pt x="208" y="77"/>
                  </a:lnTo>
                  <a:lnTo>
                    <a:pt x="208" y="77"/>
                  </a:lnTo>
                  <a:lnTo>
                    <a:pt x="205" y="77"/>
                  </a:lnTo>
                  <a:lnTo>
                    <a:pt x="205" y="80"/>
                  </a:lnTo>
                  <a:lnTo>
                    <a:pt x="194" y="80"/>
                  </a:lnTo>
                  <a:lnTo>
                    <a:pt x="194" y="80"/>
                  </a:lnTo>
                  <a:lnTo>
                    <a:pt x="190" y="80"/>
                  </a:lnTo>
                  <a:lnTo>
                    <a:pt x="190" y="84"/>
                  </a:lnTo>
                  <a:lnTo>
                    <a:pt x="186" y="84"/>
                  </a:lnTo>
                  <a:lnTo>
                    <a:pt x="186" y="84"/>
                  </a:lnTo>
                  <a:lnTo>
                    <a:pt x="183" y="84"/>
                  </a:lnTo>
                  <a:lnTo>
                    <a:pt x="183" y="84"/>
                  </a:lnTo>
                  <a:lnTo>
                    <a:pt x="183" y="84"/>
                  </a:lnTo>
                  <a:lnTo>
                    <a:pt x="183" y="88"/>
                  </a:lnTo>
                  <a:lnTo>
                    <a:pt x="179" y="88"/>
                  </a:lnTo>
                  <a:lnTo>
                    <a:pt x="179" y="88"/>
                  </a:lnTo>
                  <a:lnTo>
                    <a:pt x="179" y="88"/>
                  </a:lnTo>
                  <a:lnTo>
                    <a:pt x="179" y="91"/>
                  </a:lnTo>
                  <a:lnTo>
                    <a:pt x="175" y="91"/>
                  </a:lnTo>
                  <a:lnTo>
                    <a:pt x="175" y="91"/>
                  </a:lnTo>
                  <a:lnTo>
                    <a:pt x="175" y="91"/>
                  </a:lnTo>
                  <a:lnTo>
                    <a:pt x="175" y="91"/>
                  </a:lnTo>
                  <a:lnTo>
                    <a:pt x="172" y="91"/>
                  </a:lnTo>
                  <a:lnTo>
                    <a:pt x="172" y="95"/>
                  </a:lnTo>
                  <a:lnTo>
                    <a:pt x="168" y="95"/>
                  </a:lnTo>
                  <a:lnTo>
                    <a:pt x="168" y="95"/>
                  </a:lnTo>
                  <a:lnTo>
                    <a:pt x="164" y="95"/>
                  </a:lnTo>
                  <a:lnTo>
                    <a:pt x="164" y="95"/>
                  </a:lnTo>
                  <a:lnTo>
                    <a:pt x="164" y="95"/>
                  </a:lnTo>
                  <a:lnTo>
                    <a:pt x="164" y="95"/>
                  </a:lnTo>
                  <a:lnTo>
                    <a:pt x="161" y="95"/>
                  </a:lnTo>
                  <a:lnTo>
                    <a:pt x="161" y="95"/>
                  </a:lnTo>
                  <a:lnTo>
                    <a:pt x="161" y="95"/>
                  </a:lnTo>
                  <a:lnTo>
                    <a:pt x="161" y="95"/>
                  </a:lnTo>
                  <a:lnTo>
                    <a:pt x="157" y="95"/>
                  </a:lnTo>
                  <a:lnTo>
                    <a:pt x="157" y="99"/>
                  </a:lnTo>
                  <a:lnTo>
                    <a:pt x="153" y="99"/>
                  </a:lnTo>
                  <a:lnTo>
                    <a:pt x="153" y="99"/>
                  </a:lnTo>
                  <a:lnTo>
                    <a:pt x="153" y="99"/>
                  </a:lnTo>
                  <a:lnTo>
                    <a:pt x="153" y="102"/>
                  </a:lnTo>
                  <a:lnTo>
                    <a:pt x="150" y="102"/>
                  </a:lnTo>
                  <a:lnTo>
                    <a:pt x="150" y="102"/>
                  </a:lnTo>
                  <a:lnTo>
                    <a:pt x="150" y="102"/>
                  </a:lnTo>
                  <a:lnTo>
                    <a:pt x="150" y="102"/>
                  </a:lnTo>
                  <a:lnTo>
                    <a:pt x="146" y="102"/>
                  </a:lnTo>
                  <a:lnTo>
                    <a:pt x="146" y="102"/>
                  </a:lnTo>
                  <a:lnTo>
                    <a:pt x="143" y="102"/>
                  </a:lnTo>
                  <a:lnTo>
                    <a:pt x="143" y="102"/>
                  </a:lnTo>
                  <a:lnTo>
                    <a:pt x="143" y="102"/>
                  </a:lnTo>
                  <a:lnTo>
                    <a:pt x="143" y="102"/>
                  </a:lnTo>
                  <a:lnTo>
                    <a:pt x="139" y="102"/>
                  </a:lnTo>
                  <a:lnTo>
                    <a:pt x="139" y="102"/>
                  </a:lnTo>
                  <a:lnTo>
                    <a:pt x="139" y="102"/>
                  </a:lnTo>
                  <a:lnTo>
                    <a:pt x="139" y="102"/>
                  </a:lnTo>
                  <a:lnTo>
                    <a:pt x="135" y="102"/>
                  </a:lnTo>
                  <a:lnTo>
                    <a:pt x="135" y="102"/>
                  </a:lnTo>
                  <a:lnTo>
                    <a:pt x="135" y="102"/>
                  </a:lnTo>
                  <a:lnTo>
                    <a:pt x="135" y="102"/>
                  </a:lnTo>
                  <a:lnTo>
                    <a:pt x="128" y="102"/>
                  </a:lnTo>
                  <a:lnTo>
                    <a:pt x="128" y="106"/>
                  </a:lnTo>
                  <a:lnTo>
                    <a:pt x="128" y="106"/>
                  </a:lnTo>
                  <a:lnTo>
                    <a:pt x="128" y="106"/>
                  </a:lnTo>
                  <a:lnTo>
                    <a:pt x="124" y="106"/>
                  </a:lnTo>
                  <a:lnTo>
                    <a:pt x="124" y="106"/>
                  </a:lnTo>
                  <a:lnTo>
                    <a:pt x="117" y="106"/>
                  </a:lnTo>
                  <a:lnTo>
                    <a:pt x="117" y="106"/>
                  </a:lnTo>
                  <a:lnTo>
                    <a:pt x="113" y="106"/>
                  </a:lnTo>
                  <a:lnTo>
                    <a:pt x="113" y="106"/>
                  </a:lnTo>
                  <a:lnTo>
                    <a:pt x="106" y="106"/>
                  </a:lnTo>
                  <a:lnTo>
                    <a:pt x="106" y="106"/>
                  </a:lnTo>
                  <a:lnTo>
                    <a:pt x="102" y="106"/>
                  </a:lnTo>
                  <a:lnTo>
                    <a:pt x="102" y="106"/>
                  </a:lnTo>
                  <a:lnTo>
                    <a:pt x="95" y="106"/>
                  </a:lnTo>
                  <a:lnTo>
                    <a:pt x="95" y="106"/>
                  </a:lnTo>
                  <a:lnTo>
                    <a:pt x="95" y="106"/>
                  </a:lnTo>
                  <a:lnTo>
                    <a:pt x="95" y="110"/>
                  </a:lnTo>
                  <a:lnTo>
                    <a:pt x="91" y="110"/>
                  </a:lnTo>
                  <a:lnTo>
                    <a:pt x="91" y="110"/>
                  </a:lnTo>
                  <a:lnTo>
                    <a:pt x="91" y="110"/>
                  </a:lnTo>
                  <a:lnTo>
                    <a:pt x="91" y="110"/>
                  </a:lnTo>
                  <a:lnTo>
                    <a:pt x="91" y="110"/>
                  </a:lnTo>
                  <a:lnTo>
                    <a:pt x="91" y="110"/>
                  </a:lnTo>
                  <a:lnTo>
                    <a:pt x="84" y="110"/>
                  </a:lnTo>
                  <a:lnTo>
                    <a:pt x="84" y="110"/>
                  </a:lnTo>
                  <a:lnTo>
                    <a:pt x="81" y="110"/>
                  </a:lnTo>
                  <a:lnTo>
                    <a:pt x="81" y="113"/>
                  </a:lnTo>
                  <a:lnTo>
                    <a:pt x="81" y="113"/>
                  </a:lnTo>
                  <a:lnTo>
                    <a:pt x="81" y="113"/>
                  </a:lnTo>
                  <a:lnTo>
                    <a:pt x="73" y="113"/>
                  </a:lnTo>
                  <a:lnTo>
                    <a:pt x="73" y="113"/>
                  </a:lnTo>
                  <a:lnTo>
                    <a:pt x="66" y="113"/>
                  </a:lnTo>
                  <a:lnTo>
                    <a:pt x="66" y="117"/>
                  </a:lnTo>
                  <a:lnTo>
                    <a:pt x="62" y="117"/>
                  </a:lnTo>
                  <a:lnTo>
                    <a:pt x="62" y="117"/>
                  </a:lnTo>
                  <a:lnTo>
                    <a:pt x="59" y="117"/>
                  </a:lnTo>
                  <a:lnTo>
                    <a:pt x="59" y="117"/>
                  </a:lnTo>
                  <a:lnTo>
                    <a:pt x="59" y="117"/>
                  </a:lnTo>
                  <a:lnTo>
                    <a:pt x="59" y="117"/>
                  </a:lnTo>
                  <a:lnTo>
                    <a:pt x="55" y="117"/>
                  </a:lnTo>
                  <a:lnTo>
                    <a:pt x="55" y="117"/>
                  </a:lnTo>
                  <a:lnTo>
                    <a:pt x="51" y="117"/>
                  </a:lnTo>
                  <a:lnTo>
                    <a:pt x="51" y="117"/>
                  </a:lnTo>
                  <a:lnTo>
                    <a:pt x="51" y="117"/>
                  </a:lnTo>
                  <a:lnTo>
                    <a:pt x="51" y="117"/>
                  </a:lnTo>
                  <a:lnTo>
                    <a:pt x="44" y="117"/>
                  </a:lnTo>
                  <a:lnTo>
                    <a:pt x="44" y="117"/>
                  </a:lnTo>
                  <a:lnTo>
                    <a:pt x="44" y="117"/>
                  </a:lnTo>
                  <a:lnTo>
                    <a:pt x="44" y="121"/>
                  </a:lnTo>
                  <a:lnTo>
                    <a:pt x="40" y="121"/>
                  </a:lnTo>
                  <a:lnTo>
                    <a:pt x="40" y="121"/>
                  </a:lnTo>
                  <a:lnTo>
                    <a:pt x="37" y="121"/>
                  </a:lnTo>
                  <a:lnTo>
                    <a:pt x="37" y="121"/>
                  </a:lnTo>
                  <a:lnTo>
                    <a:pt x="29" y="121"/>
                  </a:lnTo>
                  <a:lnTo>
                    <a:pt x="29" y="121"/>
                  </a:lnTo>
                  <a:lnTo>
                    <a:pt x="26" y="121"/>
                  </a:lnTo>
                  <a:lnTo>
                    <a:pt x="26" y="121"/>
                  </a:lnTo>
                  <a:lnTo>
                    <a:pt x="26" y="121"/>
                  </a:lnTo>
                  <a:lnTo>
                    <a:pt x="26" y="121"/>
                  </a:lnTo>
                  <a:lnTo>
                    <a:pt x="22" y="121"/>
                  </a:lnTo>
                  <a:lnTo>
                    <a:pt x="22" y="121"/>
                  </a:lnTo>
                  <a:lnTo>
                    <a:pt x="15" y="121"/>
                  </a:lnTo>
                  <a:lnTo>
                    <a:pt x="15" y="124"/>
                  </a:lnTo>
                  <a:lnTo>
                    <a:pt x="11" y="124"/>
                  </a:lnTo>
                  <a:lnTo>
                    <a:pt x="11" y="124"/>
                  </a:lnTo>
                  <a:lnTo>
                    <a:pt x="0" y="124"/>
                  </a:lnTo>
                  <a:lnTo>
                    <a:pt x="0" y="135"/>
                  </a:lnTo>
                  <a:lnTo>
                    <a:pt x="1233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998537" y="3589644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667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38"/>
            <p:cNvSpPr>
              <a:spLocks noChangeArrowheads="1"/>
            </p:cNvSpPr>
            <p:nvPr/>
          </p:nvSpPr>
          <p:spPr bwMode="auto">
            <a:xfrm>
              <a:off x="1328737" y="3589644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559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" name="Rectangle 39"/>
            <p:cNvSpPr>
              <a:spLocks noChangeArrowheads="1"/>
            </p:cNvSpPr>
            <p:nvPr/>
          </p:nvSpPr>
          <p:spPr bwMode="auto">
            <a:xfrm>
              <a:off x="1658937" y="3589644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478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" name="Rectangle 40"/>
            <p:cNvSpPr>
              <a:spLocks noChangeArrowheads="1"/>
            </p:cNvSpPr>
            <p:nvPr/>
          </p:nvSpPr>
          <p:spPr bwMode="auto">
            <a:xfrm>
              <a:off x="1982787" y="3589644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429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" name="Rectangle 41"/>
            <p:cNvSpPr>
              <a:spLocks noChangeArrowheads="1"/>
            </p:cNvSpPr>
            <p:nvPr/>
          </p:nvSpPr>
          <p:spPr bwMode="auto">
            <a:xfrm>
              <a:off x="2312987" y="3589644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405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Rectangle 42"/>
            <p:cNvSpPr>
              <a:spLocks noChangeArrowheads="1"/>
            </p:cNvSpPr>
            <p:nvPr/>
          </p:nvSpPr>
          <p:spPr bwMode="auto">
            <a:xfrm>
              <a:off x="2643187" y="3589644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385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9" name="Rectangle 43"/>
            <p:cNvSpPr>
              <a:spLocks noChangeArrowheads="1"/>
            </p:cNvSpPr>
            <p:nvPr/>
          </p:nvSpPr>
          <p:spPr bwMode="auto">
            <a:xfrm>
              <a:off x="2967037" y="3589644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369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0" name="Rectangle 44"/>
            <p:cNvSpPr>
              <a:spLocks noChangeArrowheads="1"/>
            </p:cNvSpPr>
            <p:nvPr/>
          </p:nvSpPr>
          <p:spPr bwMode="auto">
            <a:xfrm>
              <a:off x="434974" y="3570594"/>
              <a:ext cx="25648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none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Rectangle 45"/>
            <p:cNvSpPr>
              <a:spLocks noChangeArrowheads="1"/>
            </p:cNvSpPr>
            <p:nvPr/>
          </p:nvSpPr>
          <p:spPr bwMode="auto">
            <a:xfrm>
              <a:off x="1039812" y="3702763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86</a:t>
              </a:r>
            </a:p>
          </p:txBody>
        </p:sp>
        <p:sp>
          <p:nvSpPr>
            <p:cNvPr id="3082" name="Rectangle 46"/>
            <p:cNvSpPr>
              <a:spLocks noChangeArrowheads="1"/>
            </p:cNvSpPr>
            <p:nvPr/>
          </p:nvSpPr>
          <p:spPr bwMode="auto">
            <a:xfrm>
              <a:off x="1370012" y="3702763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57</a:t>
              </a:r>
            </a:p>
          </p:txBody>
        </p:sp>
        <p:sp>
          <p:nvSpPr>
            <p:cNvPr id="3083" name="Rectangle 47"/>
            <p:cNvSpPr>
              <a:spLocks noChangeArrowheads="1"/>
            </p:cNvSpPr>
            <p:nvPr/>
          </p:nvSpPr>
          <p:spPr bwMode="auto">
            <a:xfrm>
              <a:off x="1700212" y="3702763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44</a:t>
              </a:r>
            </a:p>
          </p:txBody>
        </p:sp>
        <p:sp>
          <p:nvSpPr>
            <p:cNvPr id="3084" name="Rectangle 48"/>
            <p:cNvSpPr>
              <a:spLocks noChangeArrowheads="1"/>
            </p:cNvSpPr>
            <p:nvPr/>
          </p:nvSpPr>
          <p:spPr bwMode="auto">
            <a:xfrm>
              <a:off x="2024062" y="3702763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</a:p>
          </p:txBody>
        </p:sp>
        <p:sp>
          <p:nvSpPr>
            <p:cNvPr id="3085" name="Rectangle 49"/>
            <p:cNvSpPr>
              <a:spLocks noChangeArrowheads="1"/>
            </p:cNvSpPr>
            <p:nvPr/>
          </p:nvSpPr>
          <p:spPr bwMode="auto">
            <a:xfrm>
              <a:off x="2354262" y="3702763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39</a:t>
              </a:r>
            </a:p>
          </p:txBody>
        </p:sp>
        <p:sp>
          <p:nvSpPr>
            <p:cNvPr id="3086" name="Rectangle 50"/>
            <p:cNvSpPr>
              <a:spLocks noChangeArrowheads="1"/>
            </p:cNvSpPr>
            <p:nvPr/>
          </p:nvSpPr>
          <p:spPr bwMode="auto">
            <a:xfrm>
              <a:off x="2684462" y="3702763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34</a:t>
              </a:r>
            </a:p>
          </p:txBody>
        </p:sp>
        <p:sp>
          <p:nvSpPr>
            <p:cNvPr id="3087" name="Rectangle 51"/>
            <p:cNvSpPr>
              <a:spLocks noChangeArrowheads="1"/>
            </p:cNvSpPr>
            <p:nvPr/>
          </p:nvSpPr>
          <p:spPr bwMode="auto">
            <a:xfrm>
              <a:off x="3008312" y="3702763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31</a:t>
              </a:r>
            </a:p>
          </p:txBody>
        </p:sp>
        <p:sp>
          <p:nvSpPr>
            <p:cNvPr id="3088" name="Rectangle 52"/>
            <p:cNvSpPr>
              <a:spLocks noChangeArrowheads="1"/>
            </p:cNvSpPr>
            <p:nvPr/>
          </p:nvSpPr>
          <p:spPr bwMode="auto">
            <a:xfrm>
              <a:off x="434974" y="3702763"/>
              <a:ext cx="15388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EB</a:t>
              </a:r>
            </a:p>
          </p:txBody>
        </p:sp>
        <p:sp>
          <p:nvSpPr>
            <p:cNvPr id="3089" name="Rectangle 53"/>
            <p:cNvSpPr>
              <a:spLocks noChangeArrowheads="1"/>
            </p:cNvSpPr>
            <p:nvPr/>
          </p:nvSpPr>
          <p:spPr bwMode="auto">
            <a:xfrm>
              <a:off x="1039812" y="3823901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43</a:t>
              </a:r>
            </a:p>
          </p:txBody>
        </p:sp>
        <p:sp>
          <p:nvSpPr>
            <p:cNvPr id="3090" name="Rectangle 54"/>
            <p:cNvSpPr>
              <a:spLocks noChangeArrowheads="1"/>
            </p:cNvSpPr>
            <p:nvPr/>
          </p:nvSpPr>
          <p:spPr bwMode="auto">
            <a:xfrm>
              <a:off x="1370012" y="3823901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28</a:t>
              </a:r>
            </a:p>
          </p:txBody>
        </p:sp>
        <p:sp>
          <p:nvSpPr>
            <p:cNvPr id="3091" name="Rectangle 55"/>
            <p:cNvSpPr>
              <a:spLocks noChangeArrowheads="1"/>
            </p:cNvSpPr>
            <p:nvPr/>
          </p:nvSpPr>
          <p:spPr bwMode="auto">
            <a:xfrm>
              <a:off x="1700212" y="3823901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26</a:t>
              </a:r>
            </a:p>
          </p:txBody>
        </p:sp>
        <p:sp>
          <p:nvSpPr>
            <p:cNvPr id="3092" name="Rectangle 56"/>
            <p:cNvSpPr>
              <a:spLocks noChangeArrowheads="1"/>
            </p:cNvSpPr>
            <p:nvPr/>
          </p:nvSpPr>
          <p:spPr bwMode="auto">
            <a:xfrm>
              <a:off x="2024062" y="3823901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  <p:sp>
          <p:nvSpPr>
            <p:cNvPr id="3093" name="Rectangle 57"/>
            <p:cNvSpPr>
              <a:spLocks noChangeArrowheads="1"/>
            </p:cNvSpPr>
            <p:nvPr/>
          </p:nvSpPr>
          <p:spPr bwMode="auto">
            <a:xfrm>
              <a:off x="2354262" y="3823901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  <p:sp>
          <p:nvSpPr>
            <p:cNvPr id="3094" name="Rectangle 58"/>
            <p:cNvSpPr>
              <a:spLocks noChangeArrowheads="1"/>
            </p:cNvSpPr>
            <p:nvPr/>
          </p:nvSpPr>
          <p:spPr bwMode="auto">
            <a:xfrm>
              <a:off x="2684462" y="3823901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  <p:sp>
          <p:nvSpPr>
            <p:cNvPr id="3095" name="Rectangle 59"/>
            <p:cNvSpPr>
              <a:spLocks noChangeArrowheads="1"/>
            </p:cNvSpPr>
            <p:nvPr/>
          </p:nvSpPr>
          <p:spPr bwMode="auto">
            <a:xfrm>
              <a:off x="3008312" y="3823901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  <p:sp>
          <p:nvSpPr>
            <p:cNvPr id="3096" name="Rectangle 60"/>
            <p:cNvSpPr>
              <a:spLocks noChangeArrowheads="1"/>
            </p:cNvSpPr>
            <p:nvPr/>
          </p:nvSpPr>
          <p:spPr bwMode="auto">
            <a:xfrm>
              <a:off x="434974" y="3823901"/>
              <a:ext cx="5257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SOS/VOD</a:t>
              </a:r>
            </a:p>
          </p:txBody>
        </p:sp>
        <p:sp>
          <p:nvSpPr>
            <p:cNvPr id="3097" name="Freeform 61"/>
            <p:cNvSpPr>
              <a:spLocks/>
            </p:cNvSpPr>
            <p:nvPr/>
          </p:nvSpPr>
          <p:spPr bwMode="auto">
            <a:xfrm>
              <a:off x="1101726" y="2861468"/>
              <a:ext cx="1968500" cy="173037"/>
            </a:xfrm>
            <a:custGeom>
              <a:avLst/>
              <a:gdLst>
                <a:gd name="T0" fmla="*/ 5 w 340"/>
                <a:gd name="T1" fmla="*/ 29 h 30"/>
                <a:gd name="T2" fmla="*/ 9 w 340"/>
                <a:gd name="T3" fmla="*/ 29 h 30"/>
                <a:gd name="T4" fmla="*/ 13 w 340"/>
                <a:gd name="T5" fmla="*/ 28 h 30"/>
                <a:gd name="T6" fmla="*/ 16 w 340"/>
                <a:gd name="T7" fmla="*/ 28 h 30"/>
                <a:gd name="T8" fmla="*/ 18 w 340"/>
                <a:gd name="T9" fmla="*/ 28 h 30"/>
                <a:gd name="T10" fmla="*/ 24 w 340"/>
                <a:gd name="T11" fmla="*/ 27 h 30"/>
                <a:gd name="T12" fmla="*/ 27 w 340"/>
                <a:gd name="T13" fmla="*/ 26 h 30"/>
                <a:gd name="T14" fmla="*/ 28 w 340"/>
                <a:gd name="T15" fmla="*/ 26 h 30"/>
                <a:gd name="T16" fmla="*/ 33 w 340"/>
                <a:gd name="T17" fmla="*/ 25 h 30"/>
                <a:gd name="T18" fmla="*/ 37 w 340"/>
                <a:gd name="T19" fmla="*/ 25 h 30"/>
                <a:gd name="T20" fmla="*/ 40 w 340"/>
                <a:gd name="T21" fmla="*/ 25 h 30"/>
                <a:gd name="T22" fmla="*/ 42 w 340"/>
                <a:gd name="T23" fmla="*/ 25 h 30"/>
                <a:gd name="T24" fmla="*/ 44 w 340"/>
                <a:gd name="T25" fmla="*/ 24 h 30"/>
                <a:gd name="T26" fmla="*/ 46 w 340"/>
                <a:gd name="T27" fmla="*/ 23 h 30"/>
                <a:gd name="T28" fmla="*/ 48 w 340"/>
                <a:gd name="T29" fmla="*/ 23 h 30"/>
                <a:gd name="T30" fmla="*/ 51 w 340"/>
                <a:gd name="T31" fmla="*/ 22 h 30"/>
                <a:gd name="T32" fmla="*/ 52 w 340"/>
                <a:gd name="T33" fmla="*/ 21 h 30"/>
                <a:gd name="T34" fmla="*/ 58 w 340"/>
                <a:gd name="T35" fmla="*/ 20 h 30"/>
                <a:gd name="T36" fmla="*/ 59 w 340"/>
                <a:gd name="T37" fmla="*/ 18 h 30"/>
                <a:gd name="T38" fmla="*/ 61 w 340"/>
                <a:gd name="T39" fmla="*/ 17 h 30"/>
                <a:gd name="T40" fmla="*/ 63 w 340"/>
                <a:gd name="T41" fmla="*/ 17 h 30"/>
                <a:gd name="T42" fmla="*/ 67 w 340"/>
                <a:gd name="T43" fmla="*/ 17 h 30"/>
                <a:gd name="T44" fmla="*/ 71 w 340"/>
                <a:gd name="T45" fmla="*/ 16 h 30"/>
                <a:gd name="T46" fmla="*/ 73 w 340"/>
                <a:gd name="T47" fmla="*/ 16 h 30"/>
                <a:gd name="T48" fmla="*/ 75 w 340"/>
                <a:gd name="T49" fmla="*/ 16 h 30"/>
                <a:gd name="T50" fmla="*/ 80 w 340"/>
                <a:gd name="T51" fmla="*/ 15 h 30"/>
                <a:gd name="T52" fmla="*/ 83 w 340"/>
                <a:gd name="T53" fmla="*/ 14 h 30"/>
                <a:gd name="T54" fmla="*/ 85 w 340"/>
                <a:gd name="T55" fmla="*/ 14 h 30"/>
                <a:gd name="T56" fmla="*/ 88 w 340"/>
                <a:gd name="T57" fmla="*/ 13 h 30"/>
                <a:gd name="T58" fmla="*/ 95 w 340"/>
                <a:gd name="T59" fmla="*/ 13 h 30"/>
                <a:gd name="T60" fmla="*/ 98 w 340"/>
                <a:gd name="T61" fmla="*/ 12 h 30"/>
                <a:gd name="T62" fmla="*/ 104 w 340"/>
                <a:gd name="T63" fmla="*/ 12 h 30"/>
                <a:gd name="T64" fmla="*/ 106 w 340"/>
                <a:gd name="T65" fmla="*/ 11 h 30"/>
                <a:gd name="T66" fmla="*/ 109 w 340"/>
                <a:gd name="T67" fmla="*/ 10 h 30"/>
                <a:gd name="T68" fmla="*/ 114 w 340"/>
                <a:gd name="T69" fmla="*/ 9 h 30"/>
                <a:gd name="T70" fmla="*/ 117 w 340"/>
                <a:gd name="T71" fmla="*/ 8 h 30"/>
                <a:gd name="T72" fmla="*/ 121 w 340"/>
                <a:gd name="T73" fmla="*/ 7 h 30"/>
                <a:gd name="T74" fmla="*/ 127 w 340"/>
                <a:gd name="T75" fmla="*/ 7 h 30"/>
                <a:gd name="T76" fmla="*/ 132 w 340"/>
                <a:gd name="T77" fmla="*/ 7 h 30"/>
                <a:gd name="T78" fmla="*/ 137 w 340"/>
                <a:gd name="T79" fmla="*/ 6 h 30"/>
                <a:gd name="T80" fmla="*/ 139 w 340"/>
                <a:gd name="T81" fmla="*/ 6 h 30"/>
                <a:gd name="T82" fmla="*/ 143 w 340"/>
                <a:gd name="T83" fmla="*/ 6 h 30"/>
                <a:gd name="T84" fmla="*/ 144 w 340"/>
                <a:gd name="T85" fmla="*/ 5 h 30"/>
                <a:gd name="T86" fmla="*/ 152 w 340"/>
                <a:gd name="T87" fmla="*/ 5 h 30"/>
                <a:gd name="T88" fmla="*/ 157 w 340"/>
                <a:gd name="T89" fmla="*/ 4 h 30"/>
                <a:gd name="T90" fmla="*/ 164 w 340"/>
                <a:gd name="T91" fmla="*/ 4 h 30"/>
                <a:gd name="T92" fmla="*/ 169 w 340"/>
                <a:gd name="T93" fmla="*/ 4 h 30"/>
                <a:gd name="T94" fmla="*/ 189 w 340"/>
                <a:gd name="T95" fmla="*/ 4 h 30"/>
                <a:gd name="T96" fmla="*/ 192 w 340"/>
                <a:gd name="T97" fmla="*/ 3 h 30"/>
                <a:gd name="T98" fmla="*/ 205 w 340"/>
                <a:gd name="T99" fmla="*/ 3 h 30"/>
                <a:gd name="T100" fmla="*/ 209 w 340"/>
                <a:gd name="T101" fmla="*/ 3 h 30"/>
                <a:gd name="T102" fmla="*/ 217 w 340"/>
                <a:gd name="T103" fmla="*/ 3 h 30"/>
                <a:gd name="T104" fmla="*/ 222 w 340"/>
                <a:gd name="T105" fmla="*/ 3 h 30"/>
                <a:gd name="T106" fmla="*/ 237 w 340"/>
                <a:gd name="T107" fmla="*/ 2 h 30"/>
                <a:gd name="T108" fmla="*/ 250 w 340"/>
                <a:gd name="T109" fmla="*/ 2 h 30"/>
                <a:gd name="T110" fmla="*/ 263 w 340"/>
                <a:gd name="T111" fmla="*/ 2 h 30"/>
                <a:gd name="T112" fmla="*/ 270 w 340"/>
                <a:gd name="T113" fmla="*/ 1 h 30"/>
                <a:gd name="T114" fmla="*/ 279 w 340"/>
                <a:gd name="T115" fmla="*/ 1 h 30"/>
                <a:gd name="T116" fmla="*/ 286 w 340"/>
                <a:gd name="T117" fmla="*/ 1 h 30"/>
                <a:gd name="T118" fmla="*/ 295 w 340"/>
                <a:gd name="T119" fmla="*/ 1 h 30"/>
                <a:gd name="T120" fmla="*/ 300 w 340"/>
                <a:gd name="T121" fmla="*/ 0 h 30"/>
                <a:gd name="T122" fmla="*/ 308 w 340"/>
                <a:gd name="T123" fmla="*/ 0 h 30"/>
                <a:gd name="T124" fmla="*/ 327 w 340"/>
                <a:gd name="T12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0" h="30">
                  <a:moveTo>
                    <a:pt x="0" y="30"/>
                  </a:moveTo>
                  <a:lnTo>
                    <a:pt x="2" y="30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3" y="29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8" y="29"/>
                  </a:lnTo>
                  <a:lnTo>
                    <a:pt x="8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3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7" y="28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19" y="28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4" y="27"/>
                  </a:lnTo>
                  <a:lnTo>
                    <a:pt x="24" y="27"/>
                  </a:lnTo>
                  <a:lnTo>
                    <a:pt x="24" y="27"/>
                  </a:lnTo>
                  <a:lnTo>
                    <a:pt x="24" y="27"/>
                  </a:lnTo>
                  <a:lnTo>
                    <a:pt x="25" y="27"/>
                  </a:lnTo>
                  <a:lnTo>
                    <a:pt x="25" y="26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28" y="25"/>
                  </a:lnTo>
                  <a:lnTo>
                    <a:pt x="30" y="25"/>
                  </a:lnTo>
                  <a:lnTo>
                    <a:pt x="30" y="25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7" y="25"/>
                  </a:lnTo>
                  <a:lnTo>
                    <a:pt x="37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39" y="25"/>
                  </a:lnTo>
                  <a:lnTo>
                    <a:pt x="39" y="25"/>
                  </a:lnTo>
                  <a:lnTo>
                    <a:pt x="39" y="25"/>
                  </a:lnTo>
                  <a:lnTo>
                    <a:pt x="40" y="25"/>
                  </a:lnTo>
                  <a:lnTo>
                    <a:pt x="40" y="25"/>
                  </a:lnTo>
                  <a:lnTo>
                    <a:pt x="40" y="25"/>
                  </a:lnTo>
                  <a:lnTo>
                    <a:pt x="40" y="25"/>
                  </a:lnTo>
                  <a:lnTo>
                    <a:pt x="41" y="25"/>
                  </a:lnTo>
                  <a:lnTo>
                    <a:pt x="41" y="25"/>
                  </a:lnTo>
                  <a:lnTo>
                    <a:pt x="41" y="25"/>
                  </a:lnTo>
                  <a:lnTo>
                    <a:pt x="41" y="25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43" y="25"/>
                  </a:lnTo>
                  <a:lnTo>
                    <a:pt x="43" y="24"/>
                  </a:lnTo>
                  <a:lnTo>
                    <a:pt x="43" y="24"/>
                  </a:lnTo>
                  <a:lnTo>
                    <a:pt x="43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5" y="23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48" y="23"/>
                  </a:lnTo>
                  <a:lnTo>
                    <a:pt x="48" y="23"/>
                  </a:lnTo>
                  <a:lnTo>
                    <a:pt x="49" y="23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0" y="22"/>
                  </a:lnTo>
                  <a:lnTo>
                    <a:pt x="50" y="22"/>
                  </a:lnTo>
                  <a:lnTo>
                    <a:pt x="50" y="22"/>
                  </a:lnTo>
                  <a:lnTo>
                    <a:pt x="51" y="22"/>
                  </a:lnTo>
                  <a:lnTo>
                    <a:pt x="51" y="21"/>
                  </a:lnTo>
                  <a:lnTo>
                    <a:pt x="51" y="21"/>
                  </a:lnTo>
                  <a:lnTo>
                    <a:pt x="51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3" y="21"/>
                  </a:lnTo>
                  <a:lnTo>
                    <a:pt x="53" y="20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5" y="20"/>
                  </a:lnTo>
                  <a:lnTo>
                    <a:pt x="55" y="20"/>
                  </a:lnTo>
                  <a:lnTo>
                    <a:pt x="58" y="20"/>
                  </a:lnTo>
                  <a:lnTo>
                    <a:pt x="58" y="19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61" y="18"/>
                  </a:lnTo>
                  <a:lnTo>
                    <a:pt x="61" y="17"/>
                  </a:lnTo>
                  <a:lnTo>
                    <a:pt x="61" y="17"/>
                  </a:lnTo>
                  <a:lnTo>
                    <a:pt x="61" y="17"/>
                  </a:lnTo>
                  <a:lnTo>
                    <a:pt x="62" y="17"/>
                  </a:lnTo>
                  <a:lnTo>
                    <a:pt x="62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5" y="17"/>
                  </a:lnTo>
                  <a:lnTo>
                    <a:pt x="65" y="17"/>
                  </a:lnTo>
                  <a:lnTo>
                    <a:pt x="66" y="17"/>
                  </a:lnTo>
                  <a:lnTo>
                    <a:pt x="66" y="17"/>
                  </a:lnTo>
                  <a:lnTo>
                    <a:pt x="67" y="17"/>
                  </a:lnTo>
                  <a:lnTo>
                    <a:pt x="67" y="17"/>
                  </a:lnTo>
                  <a:lnTo>
                    <a:pt x="69" y="17"/>
                  </a:lnTo>
                  <a:lnTo>
                    <a:pt x="69" y="16"/>
                  </a:lnTo>
                  <a:lnTo>
                    <a:pt x="70" y="16"/>
                  </a:lnTo>
                  <a:lnTo>
                    <a:pt x="70" y="16"/>
                  </a:lnTo>
                  <a:lnTo>
                    <a:pt x="71" y="16"/>
                  </a:lnTo>
                  <a:lnTo>
                    <a:pt x="71" y="16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3" y="16"/>
                  </a:lnTo>
                  <a:lnTo>
                    <a:pt x="73" y="16"/>
                  </a:lnTo>
                  <a:lnTo>
                    <a:pt x="74" y="16"/>
                  </a:lnTo>
                  <a:lnTo>
                    <a:pt x="74" y="16"/>
                  </a:lnTo>
                  <a:lnTo>
                    <a:pt x="75" y="16"/>
                  </a:lnTo>
                  <a:lnTo>
                    <a:pt x="75" y="16"/>
                  </a:lnTo>
                  <a:lnTo>
                    <a:pt x="75" y="16"/>
                  </a:lnTo>
                  <a:lnTo>
                    <a:pt x="75" y="16"/>
                  </a:lnTo>
                  <a:lnTo>
                    <a:pt x="76" y="16"/>
                  </a:lnTo>
                  <a:lnTo>
                    <a:pt x="76" y="16"/>
                  </a:lnTo>
                  <a:lnTo>
                    <a:pt x="78" y="16"/>
                  </a:lnTo>
                  <a:lnTo>
                    <a:pt x="78" y="15"/>
                  </a:lnTo>
                  <a:lnTo>
                    <a:pt x="79" y="15"/>
                  </a:lnTo>
                  <a:lnTo>
                    <a:pt x="79" y="15"/>
                  </a:lnTo>
                  <a:lnTo>
                    <a:pt x="80" y="15"/>
                  </a:lnTo>
                  <a:lnTo>
                    <a:pt x="80" y="15"/>
                  </a:lnTo>
                  <a:lnTo>
                    <a:pt x="80" y="15"/>
                  </a:lnTo>
                  <a:lnTo>
                    <a:pt x="80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3" y="15"/>
                  </a:lnTo>
                  <a:lnTo>
                    <a:pt x="83" y="14"/>
                  </a:lnTo>
                  <a:lnTo>
                    <a:pt x="83" y="14"/>
                  </a:lnTo>
                  <a:lnTo>
                    <a:pt x="83" y="14"/>
                  </a:lnTo>
                  <a:lnTo>
                    <a:pt x="85" y="14"/>
                  </a:lnTo>
                  <a:lnTo>
                    <a:pt x="85" y="14"/>
                  </a:lnTo>
                  <a:lnTo>
                    <a:pt x="85" y="14"/>
                  </a:lnTo>
                  <a:lnTo>
                    <a:pt x="85" y="14"/>
                  </a:lnTo>
                  <a:lnTo>
                    <a:pt x="85" y="14"/>
                  </a:lnTo>
                  <a:lnTo>
                    <a:pt x="85" y="14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88" y="14"/>
                  </a:lnTo>
                  <a:lnTo>
                    <a:pt x="88" y="14"/>
                  </a:lnTo>
                  <a:lnTo>
                    <a:pt x="88" y="14"/>
                  </a:lnTo>
                  <a:lnTo>
                    <a:pt x="88" y="13"/>
                  </a:lnTo>
                  <a:lnTo>
                    <a:pt x="91" y="13"/>
                  </a:lnTo>
                  <a:lnTo>
                    <a:pt x="91" y="13"/>
                  </a:lnTo>
                  <a:lnTo>
                    <a:pt x="94" y="13"/>
                  </a:lnTo>
                  <a:lnTo>
                    <a:pt x="94" y="13"/>
                  </a:lnTo>
                  <a:lnTo>
                    <a:pt x="94" y="13"/>
                  </a:lnTo>
                  <a:lnTo>
                    <a:pt x="94" y="13"/>
                  </a:lnTo>
                  <a:lnTo>
                    <a:pt x="95" y="13"/>
                  </a:lnTo>
                  <a:lnTo>
                    <a:pt x="95" y="13"/>
                  </a:lnTo>
                  <a:lnTo>
                    <a:pt x="96" y="13"/>
                  </a:lnTo>
                  <a:lnTo>
                    <a:pt x="96" y="12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99" y="12"/>
                  </a:lnTo>
                  <a:lnTo>
                    <a:pt x="99" y="12"/>
                  </a:lnTo>
                  <a:lnTo>
                    <a:pt x="101" y="12"/>
                  </a:lnTo>
                  <a:lnTo>
                    <a:pt x="101" y="12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4" y="12"/>
                  </a:lnTo>
                  <a:lnTo>
                    <a:pt x="104" y="12"/>
                  </a:lnTo>
                  <a:lnTo>
                    <a:pt x="104" y="12"/>
                  </a:lnTo>
                  <a:lnTo>
                    <a:pt x="104" y="11"/>
                  </a:lnTo>
                  <a:lnTo>
                    <a:pt x="106" y="11"/>
                  </a:lnTo>
                  <a:lnTo>
                    <a:pt x="106" y="11"/>
                  </a:lnTo>
                  <a:lnTo>
                    <a:pt x="106" y="11"/>
                  </a:lnTo>
                  <a:lnTo>
                    <a:pt x="106" y="11"/>
                  </a:lnTo>
                  <a:lnTo>
                    <a:pt x="107" y="11"/>
                  </a:lnTo>
                  <a:lnTo>
                    <a:pt x="107" y="11"/>
                  </a:lnTo>
                  <a:lnTo>
                    <a:pt x="108" y="11"/>
                  </a:lnTo>
                  <a:lnTo>
                    <a:pt x="108" y="10"/>
                  </a:lnTo>
                  <a:lnTo>
                    <a:pt x="109" y="10"/>
                  </a:lnTo>
                  <a:lnTo>
                    <a:pt x="109" y="10"/>
                  </a:lnTo>
                  <a:lnTo>
                    <a:pt x="109" y="10"/>
                  </a:lnTo>
                  <a:lnTo>
                    <a:pt x="109" y="10"/>
                  </a:lnTo>
                  <a:lnTo>
                    <a:pt x="111" y="10"/>
                  </a:lnTo>
                  <a:lnTo>
                    <a:pt x="111" y="10"/>
                  </a:lnTo>
                  <a:lnTo>
                    <a:pt x="112" y="10"/>
                  </a:lnTo>
                  <a:lnTo>
                    <a:pt x="112" y="9"/>
                  </a:lnTo>
                  <a:lnTo>
                    <a:pt x="114" y="9"/>
                  </a:lnTo>
                  <a:lnTo>
                    <a:pt x="114" y="9"/>
                  </a:lnTo>
                  <a:lnTo>
                    <a:pt x="115" y="9"/>
                  </a:lnTo>
                  <a:lnTo>
                    <a:pt x="115" y="9"/>
                  </a:lnTo>
                  <a:lnTo>
                    <a:pt x="116" y="9"/>
                  </a:lnTo>
                  <a:lnTo>
                    <a:pt x="116" y="9"/>
                  </a:lnTo>
                  <a:lnTo>
                    <a:pt x="116" y="9"/>
                  </a:lnTo>
                  <a:lnTo>
                    <a:pt x="116" y="8"/>
                  </a:lnTo>
                  <a:lnTo>
                    <a:pt x="117" y="8"/>
                  </a:lnTo>
                  <a:lnTo>
                    <a:pt x="117" y="8"/>
                  </a:lnTo>
                  <a:lnTo>
                    <a:pt x="120" y="8"/>
                  </a:lnTo>
                  <a:lnTo>
                    <a:pt x="120" y="8"/>
                  </a:lnTo>
                  <a:lnTo>
                    <a:pt x="121" y="8"/>
                  </a:lnTo>
                  <a:lnTo>
                    <a:pt x="121" y="7"/>
                  </a:lnTo>
                  <a:lnTo>
                    <a:pt x="121" y="7"/>
                  </a:lnTo>
                  <a:lnTo>
                    <a:pt x="121" y="7"/>
                  </a:lnTo>
                  <a:lnTo>
                    <a:pt x="122" y="7"/>
                  </a:lnTo>
                  <a:lnTo>
                    <a:pt x="122" y="7"/>
                  </a:lnTo>
                  <a:lnTo>
                    <a:pt x="124" y="7"/>
                  </a:lnTo>
                  <a:lnTo>
                    <a:pt x="124" y="7"/>
                  </a:lnTo>
                  <a:lnTo>
                    <a:pt x="126" y="7"/>
                  </a:lnTo>
                  <a:lnTo>
                    <a:pt x="126" y="7"/>
                  </a:lnTo>
                  <a:lnTo>
                    <a:pt x="127" y="7"/>
                  </a:lnTo>
                  <a:lnTo>
                    <a:pt x="127" y="7"/>
                  </a:lnTo>
                  <a:lnTo>
                    <a:pt x="128" y="7"/>
                  </a:lnTo>
                  <a:lnTo>
                    <a:pt x="128" y="7"/>
                  </a:lnTo>
                  <a:lnTo>
                    <a:pt x="129" y="7"/>
                  </a:lnTo>
                  <a:lnTo>
                    <a:pt x="129" y="7"/>
                  </a:lnTo>
                  <a:lnTo>
                    <a:pt x="132" y="7"/>
                  </a:lnTo>
                  <a:lnTo>
                    <a:pt x="132" y="7"/>
                  </a:lnTo>
                  <a:lnTo>
                    <a:pt x="133" y="7"/>
                  </a:lnTo>
                  <a:lnTo>
                    <a:pt x="133" y="7"/>
                  </a:lnTo>
                  <a:lnTo>
                    <a:pt x="134" y="7"/>
                  </a:lnTo>
                  <a:lnTo>
                    <a:pt x="134" y="7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6"/>
                  </a:lnTo>
                  <a:lnTo>
                    <a:pt x="137" y="6"/>
                  </a:lnTo>
                  <a:lnTo>
                    <a:pt x="137" y="6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9" y="6"/>
                  </a:lnTo>
                  <a:lnTo>
                    <a:pt x="139" y="6"/>
                  </a:lnTo>
                  <a:lnTo>
                    <a:pt x="139" y="6"/>
                  </a:lnTo>
                  <a:lnTo>
                    <a:pt x="139" y="6"/>
                  </a:lnTo>
                  <a:lnTo>
                    <a:pt x="140" y="6"/>
                  </a:lnTo>
                  <a:lnTo>
                    <a:pt x="140" y="6"/>
                  </a:lnTo>
                  <a:lnTo>
                    <a:pt x="142" y="6"/>
                  </a:lnTo>
                  <a:lnTo>
                    <a:pt x="142" y="6"/>
                  </a:lnTo>
                  <a:lnTo>
                    <a:pt x="143" y="6"/>
                  </a:lnTo>
                  <a:lnTo>
                    <a:pt x="143" y="5"/>
                  </a:lnTo>
                  <a:lnTo>
                    <a:pt x="143" y="5"/>
                  </a:lnTo>
                  <a:lnTo>
                    <a:pt x="143" y="5"/>
                  </a:lnTo>
                  <a:lnTo>
                    <a:pt x="144" y="5"/>
                  </a:lnTo>
                  <a:lnTo>
                    <a:pt x="144" y="5"/>
                  </a:lnTo>
                  <a:lnTo>
                    <a:pt x="144" y="5"/>
                  </a:lnTo>
                  <a:lnTo>
                    <a:pt x="144" y="5"/>
                  </a:lnTo>
                  <a:lnTo>
                    <a:pt x="148" y="5"/>
                  </a:lnTo>
                  <a:lnTo>
                    <a:pt x="148" y="5"/>
                  </a:lnTo>
                  <a:lnTo>
                    <a:pt x="152" y="5"/>
                  </a:lnTo>
                  <a:lnTo>
                    <a:pt x="152" y="5"/>
                  </a:lnTo>
                  <a:lnTo>
                    <a:pt x="152" y="5"/>
                  </a:lnTo>
                  <a:lnTo>
                    <a:pt x="152" y="5"/>
                  </a:lnTo>
                  <a:lnTo>
                    <a:pt x="152" y="5"/>
                  </a:lnTo>
                  <a:lnTo>
                    <a:pt x="152" y="4"/>
                  </a:lnTo>
                  <a:lnTo>
                    <a:pt x="154" y="4"/>
                  </a:lnTo>
                  <a:lnTo>
                    <a:pt x="154" y="4"/>
                  </a:lnTo>
                  <a:lnTo>
                    <a:pt x="155" y="4"/>
                  </a:lnTo>
                  <a:lnTo>
                    <a:pt x="155" y="4"/>
                  </a:lnTo>
                  <a:lnTo>
                    <a:pt x="157" y="4"/>
                  </a:lnTo>
                  <a:lnTo>
                    <a:pt x="157" y="4"/>
                  </a:lnTo>
                  <a:lnTo>
                    <a:pt x="157" y="4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4"/>
                  </a:lnTo>
                  <a:lnTo>
                    <a:pt x="164" y="4"/>
                  </a:lnTo>
                  <a:lnTo>
                    <a:pt x="164" y="4"/>
                  </a:lnTo>
                  <a:lnTo>
                    <a:pt x="164" y="4"/>
                  </a:lnTo>
                  <a:lnTo>
                    <a:pt x="164" y="4"/>
                  </a:lnTo>
                  <a:lnTo>
                    <a:pt x="166" y="4"/>
                  </a:lnTo>
                  <a:lnTo>
                    <a:pt x="166" y="4"/>
                  </a:lnTo>
                  <a:lnTo>
                    <a:pt x="168" y="4"/>
                  </a:lnTo>
                  <a:lnTo>
                    <a:pt x="168" y="4"/>
                  </a:lnTo>
                  <a:lnTo>
                    <a:pt x="169" y="4"/>
                  </a:lnTo>
                  <a:lnTo>
                    <a:pt x="169" y="4"/>
                  </a:lnTo>
                  <a:lnTo>
                    <a:pt x="173" y="4"/>
                  </a:lnTo>
                  <a:lnTo>
                    <a:pt x="173" y="4"/>
                  </a:lnTo>
                  <a:lnTo>
                    <a:pt x="173" y="4"/>
                  </a:lnTo>
                  <a:lnTo>
                    <a:pt x="173" y="4"/>
                  </a:lnTo>
                  <a:lnTo>
                    <a:pt x="177" y="4"/>
                  </a:lnTo>
                  <a:lnTo>
                    <a:pt x="177" y="4"/>
                  </a:lnTo>
                  <a:lnTo>
                    <a:pt x="189" y="4"/>
                  </a:lnTo>
                  <a:lnTo>
                    <a:pt x="189" y="4"/>
                  </a:lnTo>
                  <a:lnTo>
                    <a:pt x="190" y="4"/>
                  </a:lnTo>
                  <a:lnTo>
                    <a:pt x="190" y="4"/>
                  </a:lnTo>
                  <a:lnTo>
                    <a:pt x="191" y="4"/>
                  </a:lnTo>
                  <a:lnTo>
                    <a:pt x="191" y="4"/>
                  </a:lnTo>
                  <a:lnTo>
                    <a:pt x="192" y="4"/>
                  </a:lnTo>
                  <a:lnTo>
                    <a:pt x="192" y="3"/>
                  </a:lnTo>
                  <a:lnTo>
                    <a:pt x="196" y="3"/>
                  </a:lnTo>
                  <a:lnTo>
                    <a:pt x="196" y="3"/>
                  </a:lnTo>
                  <a:lnTo>
                    <a:pt x="200" y="3"/>
                  </a:lnTo>
                  <a:lnTo>
                    <a:pt x="200" y="3"/>
                  </a:lnTo>
                  <a:lnTo>
                    <a:pt x="202" y="3"/>
                  </a:lnTo>
                  <a:lnTo>
                    <a:pt x="202" y="3"/>
                  </a:lnTo>
                  <a:lnTo>
                    <a:pt x="205" y="3"/>
                  </a:lnTo>
                  <a:lnTo>
                    <a:pt x="205" y="3"/>
                  </a:lnTo>
                  <a:lnTo>
                    <a:pt x="205" y="3"/>
                  </a:lnTo>
                  <a:lnTo>
                    <a:pt x="205" y="3"/>
                  </a:lnTo>
                  <a:lnTo>
                    <a:pt x="208" y="3"/>
                  </a:lnTo>
                  <a:lnTo>
                    <a:pt x="208" y="3"/>
                  </a:lnTo>
                  <a:lnTo>
                    <a:pt x="209" y="3"/>
                  </a:lnTo>
                  <a:lnTo>
                    <a:pt x="209" y="3"/>
                  </a:lnTo>
                  <a:lnTo>
                    <a:pt x="210" y="3"/>
                  </a:lnTo>
                  <a:lnTo>
                    <a:pt x="210" y="3"/>
                  </a:lnTo>
                  <a:lnTo>
                    <a:pt x="211" y="3"/>
                  </a:lnTo>
                  <a:lnTo>
                    <a:pt x="211" y="3"/>
                  </a:lnTo>
                  <a:lnTo>
                    <a:pt x="213" y="3"/>
                  </a:lnTo>
                  <a:lnTo>
                    <a:pt x="213" y="3"/>
                  </a:lnTo>
                  <a:lnTo>
                    <a:pt x="217" y="3"/>
                  </a:lnTo>
                  <a:lnTo>
                    <a:pt x="217" y="3"/>
                  </a:lnTo>
                  <a:lnTo>
                    <a:pt x="217" y="3"/>
                  </a:lnTo>
                  <a:lnTo>
                    <a:pt x="217" y="3"/>
                  </a:lnTo>
                  <a:lnTo>
                    <a:pt x="218" y="3"/>
                  </a:lnTo>
                  <a:lnTo>
                    <a:pt x="218" y="3"/>
                  </a:lnTo>
                  <a:lnTo>
                    <a:pt x="222" y="3"/>
                  </a:lnTo>
                  <a:lnTo>
                    <a:pt x="222" y="3"/>
                  </a:lnTo>
                  <a:lnTo>
                    <a:pt x="227" y="3"/>
                  </a:lnTo>
                  <a:lnTo>
                    <a:pt x="227" y="2"/>
                  </a:lnTo>
                  <a:lnTo>
                    <a:pt x="231" y="2"/>
                  </a:lnTo>
                  <a:lnTo>
                    <a:pt x="231" y="2"/>
                  </a:lnTo>
                  <a:lnTo>
                    <a:pt x="232" y="2"/>
                  </a:lnTo>
                  <a:lnTo>
                    <a:pt x="232" y="2"/>
                  </a:lnTo>
                  <a:lnTo>
                    <a:pt x="237" y="2"/>
                  </a:lnTo>
                  <a:lnTo>
                    <a:pt x="237" y="2"/>
                  </a:lnTo>
                  <a:lnTo>
                    <a:pt x="238" y="2"/>
                  </a:lnTo>
                  <a:lnTo>
                    <a:pt x="238" y="2"/>
                  </a:lnTo>
                  <a:lnTo>
                    <a:pt x="238" y="2"/>
                  </a:lnTo>
                  <a:lnTo>
                    <a:pt x="238" y="2"/>
                  </a:lnTo>
                  <a:lnTo>
                    <a:pt x="250" y="2"/>
                  </a:lnTo>
                  <a:lnTo>
                    <a:pt x="250" y="2"/>
                  </a:lnTo>
                  <a:lnTo>
                    <a:pt x="254" y="2"/>
                  </a:lnTo>
                  <a:lnTo>
                    <a:pt x="254" y="2"/>
                  </a:lnTo>
                  <a:lnTo>
                    <a:pt x="258" y="2"/>
                  </a:lnTo>
                  <a:lnTo>
                    <a:pt x="258" y="2"/>
                  </a:lnTo>
                  <a:lnTo>
                    <a:pt x="261" y="2"/>
                  </a:lnTo>
                  <a:lnTo>
                    <a:pt x="261" y="2"/>
                  </a:lnTo>
                  <a:lnTo>
                    <a:pt x="263" y="2"/>
                  </a:lnTo>
                  <a:lnTo>
                    <a:pt x="263" y="2"/>
                  </a:lnTo>
                  <a:lnTo>
                    <a:pt x="267" y="2"/>
                  </a:lnTo>
                  <a:lnTo>
                    <a:pt x="267" y="2"/>
                  </a:lnTo>
                  <a:lnTo>
                    <a:pt x="269" y="2"/>
                  </a:lnTo>
                  <a:lnTo>
                    <a:pt x="269" y="2"/>
                  </a:lnTo>
                  <a:lnTo>
                    <a:pt x="270" y="2"/>
                  </a:lnTo>
                  <a:lnTo>
                    <a:pt x="270" y="1"/>
                  </a:lnTo>
                  <a:lnTo>
                    <a:pt x="274" y="1"/>
                  </a:lnTo>
                  <a:lnTo>
                    <a:pt x="274" y="1"/>
                  </a:lnTo>
                  <a:lnTo>
                    <a:pt x="275" y="1"/>
                  </a:lnTo>
                  <a:lnTo>
                    <a:pt x="275" y="1"/>
                  </a:lnTo>
                  <a:lnTo>
                    <a:pt x="279" y="1"/>
                  </a:lnTo>
                  <a:lnTo>
                    <a:pt x="279" y="1"/>
                  </a:lnTo>
                  <a:lnTo>
                    <a:pt x="279" y="1"/>
                  </a:lnTo>
                  <a:lnTo>
                    <a:pt x="279" y="1"/>
                  </a:lnTo>
                  <a:lnTo>
                    <a:pt x="283" y="1"/>
                  </a:lnTo>
                  <a:lnTo>
                    <a:pt x="283" y="1"/>
                  </a:lnTo>
                  <a:lnTo>
                    <a:pt x="283" y="1"/>
                  </a:lnTo>
                  <a:lnTo>
                    <a:pt x="283" y="1"/>
                  </a:lnTo>
                  <a:lnTo>
                    <a:pt x="286" y="1"/>
                  </a:lnTo>
                  <a:lnTo>
                    <a:pt x="286" y="1"/>
                  </a:lnTo>
                  <a:lnTo>
                    <a:pt x="289" y="1"/>
                  </a:lnTo>
                  <a:lnTo>
                    <a:pt x="289" y="1"/>
                  </a:lnTo>
                  <a:lnTo>
                    <a:pt x="289" y="1"/>
                  </a:lnTo>
                  <a:lnTo>
                    <a:pt x="289" y="1"/>
                  </a:lnTo>
                  <a:lnTo>
                    <a:pt x="294" y="1"/>
                  </a:lnTo>
                  <a:lnTo>
                    <a:pt x="294" y="1"/>
                  </a:lnTo>
                  <a:lnTo>
                    <a:pt x="295" y="1"/>
                  </a:lnTo>
                  <a:lnTo>
                    <a:pt x="295" y="1"/>
                  </a:lnTo>
                  <a:lnTo>
                    <a:pt x="298" y="1"/>
                  </a:lnTo>
                  <a:lnTo>
                    <a:pt x="298" y="1"/>
                  </a:lnTo>
                  <a:lnTo>
                    <a:pt x="299" y="1"/>
                  </a:lnTo>
                  <a:lnTo>
                    <a:pt x="299" y="1"/>
                  </a:lnTo>
                  <a:lnTo>
                    <a:pt x="300" y="1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2" y="0"/>
                  </a:lnTo>
                  <a:lnTo>
                    <a:pt x="302" y="0"/>
                  </a:lnTo>
                  <a:lnTo>
                    <a:pt x="302" y="0"/>
                  </a:lnTo>
                  <a:lnTo>
                    <a:pt x="304" y="0"/>
                  </a:lnTo>
                  <a:lnTo>
                    <a:pt x="304" y="0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314" y="0"/>
                  </a:lnTo>
                  <a:lnTo>
                    <a:pt x="314" y="0"/>
                  </a:lnTo>
                  <a:lnTo>
                    <a:pt x="323" y="0"/>
                  </a:lnTo>
                  <a:lnTo>
                    <a:pt x="323" y="0"/>
                  </a:lnTo>
                  <a:lnTo>
                    <a:pt x="327" y="0"/>
                  </a:lnTo>
                  <a:lnTo>
                    <a:pt x="327" y="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340" y="0"/>
                  </a:lnTo>
                  <a:lnTo>
                    <a:pt x="340" y="0"/>
                  </a:lnTo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8" name="Freeform 62"/>
            <p:cNvSpPr>
              <a:spLocks/>
            </p:cNvSpPr>
            <p:nvPr/>
          </p:nvSpPr>
          <p:spPr bwMode="auto">
            <a:xfrm>
              <a:off x="1101726" y="2507456"/>
              <a:ext cx="1968500" cy="527050"/>
            </a:xfrm>
            <a:custGeom>
              <a:avLst/>
              <a:gdLst>
                <a:gd name="T0" fmla="*/ 5 w 340"/>
                <a:gd name="T1" fmla="*/ 91 h 91"/>
                <a:gd name="T2" fmla="*/ 7 w 340"/>
                <a:gd name="T3" fmla="*/ 85 h 91"/>
                <a:gd name="T4" fmla="*/ 7 w 340"/>
                <a:gd name="T5" fmla="*/ 82 h 91"/>
                <a:gd name="T6" fmla="*/ 12 w 340"/>
                <a:gd name="T7" fmla="*/ 79 h 91"/>
                <a:gd name="T8" fmla="*/ 14 w 340"/>
                <a:gd name="T9" fmla="*/ 79 h 91"/>
                <a:gd name="T10" fmla="*/ 16 w 340"/>
                <a:gd name="T11" fmla="*/ 76 h 91"/>
                <a:gd name="T12" fmla="*/ 17 w 340"/>
                <a:gd name="T13" fmla="*/ 73 h 91"/>
                <a:gd name="T14" fmla="*/ 19 w 340"/>
                <a:gd name="T15" fmla="*/ 66 h 91"/>
                <a:gd name="T16" fmla="*/ 19 w 340"/>
                <a:gd name="T17" fmla="*/ 63 h 91"/>
                <a:gd name="T18" fmla="*/ 25 w 340"/>
                <a:gd name="T19" fmla="*/ 63 h 91"/>
                <a:gd name="T20" fmla="*/ 27 w 340"/>
                <a:gd name="T21" fmla="*/ 60 h 91"/>
                <a:gd name="T22" fmla="*/ 27 w 340"/>
                <a:gd name="T23" fmla="*/ 60 h 91"/>
                <a:gd name="T24" fmla="*/ 29 w 340"/>
                <a:gd name="T25" fmla="*/ 57 h 91"/>
                <a:gd name="T26" fmla="*/ 30 w 340"/>
                <a:gd name="T27" fmla="*/ 54 h 91"/>
                <a:gd name="T28" fmla="*/ 31 w 340"/>
                <a:gd name="T29" fmla="*/ 51 h 91"/>
                <a:gd name="T30" fmla="*/ 36 w 340"/>
                <a:gd name="T31" fmla="*/ 51 h 91"/>
                <a:gd name="T32" fmla="*/ 38 w 340"/>
                <a:gd name="T33" fmla="*/ 51 h 91"/>
                <a:gd name="T34" fmla="*/ 39 w 340"/>
                <a:gd name="T35" fmla="*/ 51 h 91"/>
                <a:gd name="T36" fmla="*/ 43 w 340"/>
                <a:gd name="T37" fmla="*/ 48 h 91"/>
                <a:gd name="T38" fmla="*/ 46 w 340"/>
                <a:gd name="T39" fmla="*/ 45 h 91"/>
                <a:gd name="T40" fmla="*/ 49 w 340"/>
                <a:gd name="T41" fmla="*/ 42 h 91"/>
                <a:gd name="T42" fmla="*/ 49 w 340"/>
                <a:gd name="T43" fmla="*/ 42 h 91"/>
                <a:gd name="T44" fmla="*/ 50 w 340"/>
                <a:gd name="T45" fmla="*/ 42 h 91"/>
                <a:gd name="T46" fmla="*/ 56 w 340"/>
                <a:gd name="T47" fmla="*/ 42 h 91"/>
                <a:gd name="T48" fmla="*/ 59 w 340"/>
                <a:gd name="T49" fmla="*/ 36 h 91"/>
                <a:gd name="T50" fmla="*/ 84 w 340"/>
                <a:gd name="T51" fmla="*/ 33 h 91"/>
                <a:gd name="T52" fmla="*/ 87 w 340"/>
                <a:gd name="T53" fmla="*/ 33 h 91"/>
                <a:gd name="T54" fmla="*/ 90 w 340"/>
                <a:gd name="T55" fmla="*/ 30 h 91"/>
                <a:gd name="T56" fmla="*/ 90 w 340"/>
                <a:gd name="T57" fmla="*/ 24 h 91"/>
                <a:gd name="T58" fmla="*/ 93 w 340"/>
                <a:gd name="T59" fmla="*/ 21 h 91"/>
                <a:gd name="T60" fmla="*/ 96 w 340"/>
                <a:gd name="T61" fmla="*/ 18 h 91"/>
                <a:gd name="T62" fmla="*/ 98 w 340"/>
                <a:gd name="T63" fmla="*/ 18 h 91"/>
                <a:gd name="T64" fmla="*/ 106 w 340"/>
                <a:gd name="T65" fmla="*/ 15 h 91"/>
                <a:gd name="T66" fmla="*/ 109 w 340"/>
                <a:gd name="T67" fmla="*/ 15 h 91"/>
                <a:gd name="T68" fmla="*/ 126 w 340"/>
                <a:gd name="T69" fmla="*/ 15 h 91"/>
                <a:gd name="T70" fmla="*/ 132 w 340"/>
                <a:gd name="T71" fmla="*/ 12 h 91"/>
                <a:gd name="T72" fmla="*/ 136 w 340"/>
                <a:gd name="T73" fmla="*/ 9 h 91"/>
                <a:gd name="T74" fmla="*/ 154 w 340"/>
                <a:gd name="T75" fmla="*/ 9 h 91"/>
                <a:gd name="T76" fmla="*/ 178 w 340"/>
                <a:gd name="T77" fmla="*/ 6 h 91"/>
                <a:gd name="T78" fmla="*/ 233 w 340"/>
                <a:gd name="T79" fmla="*/ 6 h 91"/>
                <a:gd name="T80" fmla="*/ 240 w 340"/>
                <a:gd name="T81" fmla="*/ 6 h 91"/>
                <a:gd name="T82" fmla="*/ 249 w 340"/>
                <a:gd name="T83" fmla="*/ 6 h 91"/>
                <a:gd name="T84" fmla="*/ 254 w 340"/>
                <a:gd name="T85" fmla="*/ 3 h 91"/>
                <a:gd name="T86" fmla="*/ 257 w 340"/>
                <a:gd name="T87" fmla="*/ 0 h 91"/>
                <a:gd name="T88" fmla="*/ 315 w 340"/>
                <a:gd name="T89" fmla="*/ 0 h 91"/>
                <a:gd name="T90" fmla="*/ 322 w 340"/>
                <a:gd name="T91" fmla="*/ 0 h 91"/>
                <a:gd name="T92" fmla="*/ 323 w 340"/>
                <a:gd name="T93" fmla="*/ 0 h 91"/>
                <a:gd name="T94" fmla="*/ 340 w 340"/>
                <a:gd name="T9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0" h="91">
                  <a:moveTo>
                    <a:pt x="0" y="91"/>
                  </a:moveTo>
                  <a:lnTo>
                    <a:pt x="5" y="91"/>
                  </a:lnTo>
                  <a:lnTo>
                    <a:pt x="5" y="85"/>
                  </a:lnTo>
                  <a:lnTo>
                    <a:pt x="7" y="85"/>
                  </a:lnTo>
                  <a:lnTo>
                    <a:pt x="7" y="82"/>
                  </a:lnTo>
                  <a:lnTo>
                    <a:pt x="7" y="82"/>
                  </a:lnTo>
                  <a:lnTo>
                    <a:pt x="7" y="79"/>
                  </a:lnTo>
                  <a:lnTo>
                    <a:pt x="12" y="79"/>
                  </a:lnTo>
                  <a:lnTo>
                    <a:pt x="12" y="79"/>
                  </a:lnTo>
                  <a:lnTo>
                    <a:pt x="14" y="79"/>
                  </a:lnTo>
                  <a:lnTo>
                    <a:pt x="14" y="76"/>
                  </a:lnTo>
                  <a:lnTo>
                    <a:pt x="16" y="76"/>
                  </a:lnTo>
                  <a:lnTo>
                    <a:pt x="16" y="73"/>
                  </a:lnTo>
                  <a:lnTo>
                    <a:pt x="17" y="73"/>
                  </a:lnTo>
                  <a:lnTo>
                    <a:pt x="17" y="66"/>
                  </a:lnTo>
                  <a:lnTo>
                    <a:pt x="19" y="66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25" y="63"/>
                  </a:lnTo>
                  <a:lnTo>
                    <a:pt x="25" y="60"/>
                  </a:lnTo>
                  <a:lnTo>
                    <a:pt x="27" y="60"/>
                  </a:lnTo>
                  <a:lnTo>
                    <a:pt x="27" y="60"/>
                  </a:lnTo>
                  <a:lnTo>
                    <a:pt x="27" y="60"/>
                  </a:lnTo>
                  <a:lnTo>
                    <a:pt x="27" y="57"/>
                  </a:lnTo>
                  <a:lnTo>
                    <a:pt x="29" y="57"/>
                  </a:lnTo>
                  <a:lnTo>
                    <a:pt x="29" y="54"/>
                  </a:lnTo>
                  <a:lnTo>
                    <a:pt x="30" y="54"/>
                  </a:lnTo>
                  <a:lnTo>
                    <a:pt x="30" y="51"/>
                  </a:lnTo>
                  <a:lnTo>
                    <a:pt x="31" y="51"/>
                  </a:lnTo>
                  <a:lnTo>
                    <a:pt x="31" y="51"/>
                  </a:lnTo>
                  <a:lnTo>
                    <a:pt x="36" y="51"/>
                  </a:lnTo>
                  <a:lnTo>
                    <a:pt x="36" y="51"/>
                  </a:lnTo>
                  <a:lnTo>
                    <a:pt x="38" y="51"/>
                  </a:lnTo>
                  <a:lnTo>
                    <a:pt x="38" y="51"/>
                  </a:lnTo>
                  <a:lnTo>
                    <a:pt x="39" y="51"/>
                  </a:lnTo>
                  <a:lnTo>
                    <a:pt x="39" y="48"/>
                  </a:lnTo>
                  <a:lnTo>
                    <a:pt x="43" y="48"/>
                  </a:lnTo>
                  <a:lnTo>
                    <a:pt x="43" y="45"/>
                  </a:lnTo>
                  <a:lnTo>
                    <a:pt x="46" y="45"/>
                  </a:lnTo>
                  <a:lnTo>
                    <a:pt x="46" y="42"/>
                  </a:lnTo>
                  <a:lnTo>
                    <a:pt x="49" y="42"/>
                  </a:lnTo>
                  <a:lnTo>
                    <a:pt x="49" y="42"/>
                  </a:lnTo>
                  <a:lnTo>
                    <a:pt x="49" y="42"/>
                  </a:lnTo>
                  <a:lnTo>
                    <a:pt x="49" y="42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56" y="42"/>
                  </a:lnTo>
                  <a:lnTo>
                    <a:pt x="56" y="36"/>
                  </a:lnTo>
                  <a:lnTo>
                    <a:pt x="59" y="36"/>
                  </a:lnTo>
                  <a:lnTo>
                    <a:pt x="59" y="33"/>
                  </a:lnTo>
                  <a:lnTo>
                    <a:pt x="84" y="33"/>
                  </a:lnTo>
                  <a:lnTo>
                    <a:pt x="84" y="33"/>
                  </a:lnTo>
                  <a:lnTo>
                    <a:pt x="87" y="33"/>
                  </a:lnTo>
                  <a:lnTo>
                    <a:pt x="87" y="30"/>
                  </a:lnTo>
                  <a:lnTo>
                    <a:pt x="90" y="3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90" y="21"/>
                  </a:lnTo>
                  <a:lnTo>
                    <a:pt x="93" y="21"/>
                  </a:lnTo>
                  <a:lnTo>
                    <a:pt x="93" y="18"/>
                  </a:lnTo>
                  <a:lnTo>
                    <a:pt x="96" y="18"/>
                  </a:lnTo>
                  <a:lnTo>
                    <a:pt x="96" y="18"/>
                  </a:lnTo>
                  <a:lnTo>
                    <a:pt x="98" y="18"/>
                  </a:lnTo>
                  <a:lnTo>
                    <a:pt x="98" y="15"/>
                  </a:lnTo>
                  <a:lnTo>
                    <a:pt x="106" y="15"/>
                  </a:lnTo>
                  <a:lnTo>
                    <a:pt x="106" y="15"/>
                  </a:lnTo>
                  <a:lnTo>
                    <a:pt x="109" y="15"/>
                  </a:lnTo>
                  <a:lnTo>
                    <a:pt x="109" y="15"/>
                  </a:lnTo>
                  <a:lnTo>
                    <a:pt x="126" y="15"/>
                  </a:lnTo>
                  <a:lnTo>
                    <a:pt x="126" y="12"/>
                  </a:lnTo>
                  <a:lnTo>
                    <a:pt x="132" y="12"/>
                  </a:lnTo>
                  <a:lnTo>
                    <a:pt x="132" y="9"/>
                  </a:lnTo>
                  <a:lnTo>
                    <a:pt x="136" y="9"/>
                  </a:lnTo>
                  <a:lnTo>
                    <a:pt x="136" y="9"/>
                  </a:lnTo>
                  <a:lnTo>
                    <a:pt x="154" y="9"/>
                  </a:lnTo>
                  <a:lnTo>
                    <a:pt x="154" y="6"/>
                  </a:lnTo>
                  <a:lnTo>
                    <a:pt x="178" y="6"/>
                  </a:lnTo>
                  <a:lnTo>
                    <a:pt x="178" y="6"/>
                  </a:lnTo>
                  <a:lnTo>
                    <a:pt x="233" y="6"/>
                  </a:lnTo>
                  <a:lnTo>
                    <a:pt x="233" y="6"/>
                  </a:lnTo>
                  <a:lnTo>
                    <a:pt x="240" y="6"/>
                  </a:lnTo>
                  <a:lnTo>
                    <a:pt x="240" y="6"/>
                  </a:lnTo>
                  <a:lnTo>
                    <a:pt x="249" y="6"/>
                  </a:lnTo>
                  <a:lnTo>
                    <a:pt x="249" y="3"/>
                  </a:lnTo>
                  <a:lnTo>
                    <a:pt x="254" y="3"/>
                  </a:lnTo>
                  <a:lnTo>
                    <a:pt x="254" y="0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315" y="0"/>
                  </a:lnTo>
                  <a:lnTo>
                    <a:pt x="315" y="0"/>
                  </a:lnTo>
                  <a:lnTo>
                    <a:pt x="322" y="0"/>
                  </a:lnTo>
                  <a:lnTo>
                    <a:pt x="322" y="0"/>
                  </a:lnTo>
                  <a:lnTo>
                    <a:pt x="323" y="0"/>
                  </a:lnTo>
                  <a:lnTo>
                    <a:pt x="323" y="0"/>
                  </a:lnTo>
                  <a:lnTo>
                    <a:pt x="340" y="0"/>
                  </a:lnTo>
                  <a:lnTo>
                    <a:pt x="340" y="0"/>
                  </a:lnTo>
                </a:path>
              </a:pathLst>
            </a:custGeom>
            <a:noFill/>
            <a:ln w="11113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9" name="Freeform 63"/>
            <p:cNvSpPr>
              <a:spLocks/>
            </p:cNvSpPr>
            <p:nvPr/>
          </p:nvSpPr>
          <p:spPr bwMode="auto">
            <a:xfrm>
              <a:off x="1101726" y="2682081"/>
              <a:ext cx="1968500" cy="352425"/>
            </a:xfrm>
            <a:custGeom>
              <a:avLst/>
              <a:gdLst>
                <a:gd name="T0" fmla="*/ 0 w 340"/>
                <a:gd name="T1" fmla="*/ 61 h 61"/>
                <a:gd name="T2" fmla="*/ 2 w 340"/>
                <a:gd name="T3" fmla="*/ 61 h 61"/>
                <a:gd name="T4" fmla="*/ 2 w 340"/>
                <a:gd name="T5" fmla="*/ 55 h 61"/>
                <a:gd name="T6" fmla="*/ 7 w 340"/>
                <a:gd name="T7" fmla="*/ 55 h 61"/>
                <a:gd name="T8" fmla="*/ 7 w 340"/>
                <a:gd name="T9" fmla="*/ 49 h 61"/>
                <a:gd name="T10" fmla="*/ 8 w 340"/>
                <a:gd name="T11" fmla="*/ 49 h 61"/>
                <a:gd name="T12" fmla="*/ 8 w 340"/>
                <a:gd name="T13" fmla="*/ 43 h 61"/>
                <a:gd name="T14" fmla="*/ 8 w 340"/>
                <a:gd name="T15" fmla="*/ 43 h 61"/>
                <a:gd name="T16" fmla="*/ 8 w 340"/>
                <a:gd name="T17" fmla="*/ 36 h 61"/>
                <a:gd name="T18" fmla="*/ 13 w 340"/>
                <a:gd name="T19" fmla="*/ 36 h 61"/>
                <a:gd name="T20" fmla="*/ 13 w 340"/>
                <a:gd name="T21" fmla="*/ 30 h 61"/>
                <a:gd name="T22" fmla="*/ 14 w 340"/>
                <a:gd name="T23" fmla="*/ 30 h 61"/>
                <a:gd name="T24" fmla="*/ 14 w 340"/>
                <a:gd name="T25" fmla="*/ 24 h 61"/>
                <a:gd name="T26" fmla="*/ 21 w 340"/>
                <a:gd name="T27" fmla="*/ 24 h 61"/>
                <a:gd name="T28" fmla="*/ 21 w 340"/>
                <a:gd name="T29" fmla="*/ 18 h 61"/>
                <a:gd name="T30" fmla="*/ 29 w 340"/>
                <a:gd name="T31" fmla="*/ 18 h 61"/>
                <a:gd name="T32" fmla="*/ 29 w 340"/>
                <a:gd name="T33" fmla="*/ 18 h 61"/>
                <a:gd name="T34" fmla="*/ 30 w 340"/>
                <a:gd name="T35" fmla="*/ 18 h 61"/>
                <a:gd name="T36" fmla="*/ 30 w 340"/>
                <a:gd name="T37" fmla="*/ 12 h 61"/>
                <a:gd name="T38" fmla="*/ 39 w 340"/>
                <a:gd name="T39" fmla="*/ 12 h 61"/>
                <a:gd name="T40" fmla="*/ 39 w 340"/>
                <a:gd name="T41" fmla="*/ 6 h 61"/>
                <a:gd name="T42" fmla="*/ 39 w 340"/>
                <a:gd name="T43" fmla="*/ 6 h 61"/>
                <a:gd name="T44" fmla="*/ 39 w 340"/>
                <a:gd name="T45" fmla="*/ 6 h 61"/>
                <a:gd name="T46" fmla="*/ 43 w 340"/>
                <a:gd name="T47" fmla="*/ 6 h 61"/>
                <a:gd name="T48" fmla="*/ 43 w 340"/>
                <a:gd name="T49" fmla="*/ 6 h 61"/>
                <a:gd name="T50" fmla="*/ 53 w 340"/>
                <a:gd name="T51" fmla="*/ 6 h 61"/>
                <a:gd name="T52" fmla="*/ 53 w 340"/>
                <a:gd name="T53" fmla="*/ 6 h 61"/>
                <a:gd name="T54" fmla="*/ 64 w 340"/>
                <a:gd name="T55" fmla="*/ 6 h 61"/>
                <a:gd name="T56" fmla="*/ 64 w 340"/>
                <a:gd name="T57" fmla="*/ 6 h 61"/>
                <a:gd name="T58" fmla="*/ 75 w 340"/>
                <a:gd name="T59" fmla="*/ 6 h 61"/>
                <a:gd name="T60" fmla="*/ 75 w 340"/>
                <a:gd name="T61" fmla="*/ 6 h 61"/>
                <a:gd name="T62" fmla="*/ 126 w 340"/>
                <a:gd name="T63" fmla="*/ 6 h 61"/>
                <a:gd name="T64" fmla="*/ 126 w 340"/>
                <a:gd name="T65" fmla="*/ 6 h 61"/>
                <a:gd name="T66" fmla="*/ 141 w 340"/>
                <a:gd name="T67" fmla="*/ 6 h 61"/>
                <a:gd name="T68" fmla="*/ 141 w 340"/>
                <a:gd name="T69" fmla="*/ 6 h 61"/>
                <a:gd name="T70" fmla="*/ 191 w 340"/>
                <a:gd name="T71" fmla="*/ 6 h 61"/>
                <a:gd name="T72" fmla="*/ 191 w 340"/>
                <a:gd name="T73" fmla="*/ 6 h 61"/>
                <a:gd name="T74" fmla="*/ 216 w 340"/>
                <a:gd name="T75" fmla="*/ 6 h 61"/>
                <a:gd name="T76" fmla="*/ 216 w 340"/>
                <a:gd name="T77" fmla="*/ 6 h 61"/>
                <a:gd name="T78" fmla="*/ 238 w 340"/>
                <a:gd name="T79" fmla="*/ 6 h 61"/>
                <a:gd name="T80" fmla="*/ 238 w 340"/>
                <a:gd name="T81" fmla="*/ 0 h 61"/>
                <a:gd name="T82" fmla="*/ 273 w 340"/>
                <a:gd name="T83" fmla="*/ 0 h 61"/>
                <a:gd name="T84" fmla="*/ 273 w 340"/>
                <a:gd name="T85" fmla="*/ 0 h 61"/>
                <a:gd name="T86" fmla="*/ 340 w 340"/>
                <a:gd name="T87" fmla="*/ 0 h 61"/>
                <a:gd name="T88" fmla="*/ 340 w 340"/>
                <a:gd name="T8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0" h="61">
                  <a:moveTo>
                    <a:pt x="0" y="61"/>
                  </a:moveTo>
                  <a:lnTo>
                    <a:pt x="2" y="61"/>
                  </a:lnTo>
                  <a:lnTo>
                    <a:pt x="2" y="55"/>
                  </a:lnTo>
                  <a:lnTo>
                    <a:pt x="7" y="55"/>
                  </a:lnTo>
                  <a:lnTo>
                    <a:pt x="7" y="49"/>
                  </a:lnTo>
                  <a:lnTo>
                    <a:pt x="8" y="49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8" y="36"/>
                  </a:lnTo>
                  <a:lnTo>
                    <a:pt x="13" y="36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4" y="24"/>
                  </a:lnTo>
                  <a:lnTo>
                    <a:pt x="21" y="24"/>
                  </a:lnTo>
                  <a:lnTo>
                    <a:pt x="21" y="18"/>
                  </a:lnTo>
                  <a:lnTo>
                    <a:pt x="29" y="18"/>
                  </a:lnTo>
                  <a:lnTo>
                    <a:pt x="29" y="18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39" y="12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53" y="6"/>
                  </a:lnTo>
                  <a:lnTo>
                    <a:pt x="53" y="6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41" y="6"/>
                  </a:lnTo>
                  <a:lnTo>
                    <a:pt x="141" y="6"/>
                  </a:lnTo>
                  <a:lnTo>
                    <a:pt x="191" y="6"/>
                  </a:lnTo>
                  <a:lnTo>
                    <a:pt x="191" y="6"/>
                  </a:lnTo>
                  <a:lnTo>
                    <a:pt x="216" y="6"/>
                  </a:lnTo>
                  <a:lnTo>
                    <a:pt x="216" y="6"/>
                  </a:lnTo>
                  <a:lnTo>
                    <a:pt x="238" y="6"/>
                  </a:lnTo>
                  <a:lnTo>
                    <a:pt x="238" y="0"/>
                  </a:lnTo>
                  <a:lnTo>
                    <a:pt x="273" y="0"/>
                  </a:lnTo>
                  <a:lnTo>
                    <a:pt x="273" y="0"/>
                  </a:lnTo>
                  <a:lnTo>
                    <a:pt x="340" y="0"/>
                  </a:lnTo>
                  <a:lnTo>
                    <a:pt x="340" y="0"/>
                  </a:lnTo>
                </a:path>
              </a:pathLst>
            </a:custGeom>
            <a:noFill/>
            <a:ln w="11113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134">
              <a:extLst>
                <a:ext uri="{FF2B5EF4-FFF2-40B4-BE49-F238E27FC236}">
                  <a16:creationId xmlns:a16="http://schemas.microsoft.com/office/drawing/2014/main" id="{D4A93781-CA59-3E48-BEB2-0950D658D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8182" y="1431241"/>
              <a:ext cx="135876" cy="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9959" tIns="39979" rIns="79959" bIns="39979" numCol="1" anchor="t" anchorCtr="0" compatLnSpc="1">
              <a:prstTxWarp prst="textNoShape">
                <a:avLst/>
              </a:prstTxWarp>
            </a:bodyPr>
            <a:lstStyle/>
            <a:p>
              <a:endParaRPr lang="en-US" sz="1574"/>
            </a:p>
          </p:txBody>
        </p:sp>
        <p:sp>
          <p:nvSpPr>
            <p:cNvPr id="93" name="Line 135">
              <a:extLst>
                <a:ext uri="{FF2B5EF4-FFF2-40B4-BE49-F238E27FC236}">
                  <a16:creationId xmlns:a16="http://schemas.microsoft.com/office/drawing/2014/main" id="{CD718E05-CB24-1A40-A700-902B17594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8182" y="1572393"/>
              <a:ext cx="135876" cy="0"/>
            </a:xfrm>
            <a:prstGeom prst="line">
              <a:avLst/>
            </a:prstGeom>
            <a:noFill/>
            <a:ln w="158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9959" tIns="39979" rIns="79959" bIns="39979" numCol="1" anchor="t" anchorCtr="0" compatLnSpc="1">
              <a:prstTxWarp prst="textNoShape">
                <a:avLst/>
              </a:prstTxWarp>
            </a:bodyPr>
            <a:lstStyle/>
            <a:p>
              <a:endParaRPr lang="en-US" sz="1574"/>
            </a:p>
          </p:txBody>
        </p:sp>
        <p:sp>
          <p:nvSpPr>
            <p:cNvPr id="94" name="Line 136">
              <a:extLst>
                <a:ext uri="{FF2B5EF4-FFF2-40B4-BE49-F238E27FC236}">
                  <a16:creationId xmlns:a16="http://schemas.microsoft.com/office/drawing/2014/main" id="{01E221E1-5FC5-5C4A-BA21-0A2F8E216A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8182" y="1705917"/>
              <a:ext cx="135876" cy="0"/>
            </a:xfrm>
            <a:prstGeom prst="line">
              <a:avLst/>
            </a:prstGeom>
            <a:noFill/>
            <a:ln w="15875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9959" tIns="39979" rIns="79959" bIns="39979" numCol="1" anchor="t" anchorCtr="0" compatLnSpc="1">
              <a:prstTxWarp prst="textNoShape">
                <a:avLst/>
              </a:prstTxWarp>
            </a:bodyPr>
            <a:lstStyle/>
            <a:p>
              <a:endParaRPr lang="en-US" sz="1574"/>
            </a:p>
          </p:txBody>
        </p:sp>
        <p:sp>
          <p:nvSpPr>
            <p:cNvPr id="95" name="Rectangle 137">
              <a:extLst>
                <a:ext uri="{FF2B5EF4-FFF2-40B4-BE49-F238E27FC236}">
                  <a16:creationId xmlns:a16="http://schemas.microsoft.com/office/drawing/2014/main" id="{E4B0B812-F7DF-8940-88E2-76D802209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9531" y="1382918"/>
              <a:ext cx="469071" cy="176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99551"/>
              <a:r>
                <a:rPr lang="en-US" altLang="en-US" sz="962" dirty="0">
                  <a:solidFill>
                    <a:srgbClr val="000000"/>
                  </a:solidFill>
                </a:rPr>
                <a:t>NONE</a:t>
              </a:r>
              <a:endParaRPr lang="en-US" altLang="en-US" sz="1574" dirty="0"/>
            </a:p>
          </p:txBody>
        </p:sp>
        <p:sp>
          <p:nvSpPr>
            <p:cNvPr id="96" name="Rectangle 138">
              <a:extLst>
                <a:ext uri="{FF2B5EF4-FFF2-40B4-BE49-F238E27FC236}">
                  <a16:creationId xmlns:a16="http://schemas.microsoft.com/office/drawing/2014/main" id="{950E34F8-59C2-C34A-A756-9228E14EA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9531" y="1522801"/>
              <a:ext cx="929742" cy="14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99551"/>
              <a:r>
                <a:rPr lang="en-US" altLang="en-US" sz="962" dirty="0">
                  <a:solidFill>
                    <a:srgbClr val="000000"/>
                  </a:solidFill>
                </a:rPr>
                <a:t>EB no SOS/VOD</a:t>
              </a:r>
              <a:endParaRPr lang="en-US" altLang="en-US" sz="1574" dirty="0"/>
            </a:p>
          </p:txBody>
        </p:sp>
        <p:sp>
          <p:nvSpPr>
            <p:cNvPr id="97" name="Rectangle 139">
              <a:extLst>
                <a:ext uri="{FF2B5EF4-FFF2-40B4-BE49-F238E27FC236}">
                  <a16:creationId xmlns:a16="http://schemas.microsoft.com/office/drawing/2014/main" id="{ED627E3E-5D88-7D4B-9E54-6F2CAC1B4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9531" y="1657593"/>
              <a:ext cx="561051" cy="14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99551"/>
              <a:r>
                <a:rPr lang="en-US" altLang="en-US" sz="962" dirty="0">
                  <a:solidFill>
                    <a:srgbClr val="000000"/>
                  </a:solidFill>
                </a:rPr>
                <a:t>SOS/VOD</a:t>
              </a:r>
              <a:endParaRPr lang="en-US" altLang="en-US" sz="1574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746781" y="838200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NRM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6233843" y="838200"/>
            <a:ext cx="537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TTR</a:t>
            </a:r>
            <a:endParaRPr lang="en-US" dirty="0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9DF5D80-FC15-784B-B4A5-1849DAF7183A}"/>
              </a:ext>
            </a:extLst>
          </p:cNvPr>
          <p:cNvGrpSpPr/>
          <p:nvPr/>
        </p:nvGrpSpPr>
        <p:grpSpPr>
          <a:xfrm>
            <a:off x="4800038" y="1316059"/>
            <a:ext cx="2945266" cy="2575127"/>
            <a:chOff x="4681084" y="1193800"/>
            <a:chExt cx="2945266" cy="2575127"/>
          </a:xfrm>
        </p:grpSpPr>
        <p:sp>
          <p:nvSpPr>
            <p:cNvPr id="3103" name="Rectangle 68"/>
            <p:cNvSpPr>
              <a:spLocks noChangeArrowheads="1"/>
            </p:cNvSpPr>
            <p:nvPr/>
          </p:nvSpPr>
          <p:spPr bwMode="auto">
            <a:xfrm>
              <a:off x="5846763" y="3098799"/>
              <a:ext cx="15853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n-US" altLang="en-US" sz="1000" dirty="0">
                  <a:solidFill>
                    <a:srgbClr val="000000"/>
                  </a:solidFill>
                </a:rPr>
                <a:t>Time After alloSCT(Months)</a:t>
              </a:r>
              <a:endParaRPr lang="en-US" altLang="en-US" sz="1000" dirty="0"/>
            </a:p>
          </p:txBody>
        </p:sp>
        <p:sp>
          <p:nvSpPr>
            <p:cNvPr id="64" name="Line 69"/>
            <p:cNvSpPr>
              <a:spLocks noChangeShapeType="1"/>
            </p:cNvSpPr>
            <p:nvPr/>
          </p:nvSpPr>
          <p:spPr bwMode="auto">
            <a:xfrm>
              <a:off x="5603875" y="2843213"/>
              <a:ext cx="193516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70"/>
            <p:cNvSpPr>
              <a:spLocks noChangeShapeType="1"/>
            </p:cNvSpPr>
            <p:nvPr/>
          </p:nvSpPr>
          <p:spPr bwMode="auto">
            <a:xfrm>
              <a:off x="5603875" y="2843213"/>
              <a:ext cx="0" cy="5715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71"/>
            <p:cNvSpPr>
              <a:spLocks noChangeShapeType="1"/>
            </p:cNvSpPr>
            <p:nvPr/>
          </p:nvSpPr>
          <p:spPr bwMode="auto">
            <a:xfrm>
              <a:off x="5927725" y="2843213"/>
              <a:ext cx="0" cy="5715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>
              <a:off x="6253163" y="2843213"/>
              <a:ext cx="0" cy="5715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73"/>
            <p:cNvSpPr>
              <a:spLocks noChangeShapeType="1"/>
            </p:cNvSpPr>
            <p:nvPr/>
          </p:nvSpPr>
          <p:spPr bwMode="auto">
            <a:xfrm>
              <a:off x="6572250" y="2843213"/>
              <a:ext cx="0" cy="5715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74"/>
            <p:cNvSpPr>
              <a:spLocks noChangeShapeType="1"/>
            </p:cNvSpPr>
            <p:nvPr/>
          </p:nvSpPr>
          <p:spPr bwMode="auto">
            <a:xfrm>
              <a:off x="6896100" y="2843213"/>
              <a:ext cx="0" cy="5715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>
              <a:off x="7219950" y="2843213"/>
              <a:ext cx="0" cy="5715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76"/>
            <p:cNvSpPr>
              <a:spLocks noChangeShapeType="1"/>
            </p:cNvSpPr>
            <p:nvPr/>
          </p:nvSpPr>
          <p:spPr bwMode="auto">
            <a:xfrm>
              <a:off x="7539038" y="2843213"/>
              <a:ext cx="0" cy="5715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5546725" y="2951163"/>
              <a:ext cx="114300" cy="15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78"/>
            <p:cNvSpPr>
              <a:spLocks noChangeArrowheads="1"/>
            </p:cNvSpPr>
            <p:nvPr/>
          </p:nvSpPr>
          <p:spPr bwMode="auto">
            <a:xfrm>
              <a:off x="5870575" y="2951163"/>
              <a:ext cx="114300" cy="15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9"/>
            <p:cNvSpPr>
              <a:spLocks noChangeArrowheads="1"/>
            </p:cNvSpPr>
            <p:nvPr/>
          </p:nvSpPr>
          <p:spPr bwMode="auto">
            <a:xfrm>
              <a:off x="6196013" y="2951163"/>
              <a:ext cx="114300" cy="15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80"/>
            <p:cNvSpPr>
              <a:spLocks noChangeArrowheads="1"/>
            </p:cNvSpPr>
            <p:nvPr/>
          </p:nvSpPr>
          <p:spPr bwMode="auto">
            <a:xfrm>
              <a:off x="6484938" y="2951163"/>
              <a:ext cx="174625" cy="15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81"/>
            <p:cNvSpPr>
              <a:spLocks noChangeArrowheads="1"/>
            </p:cNvSpPr>
            <p:nvPr/>
          </p:nvSpPr>
          <p:spPr bwMode="auto">
            <a:xfrm>
              <a:off x="6808788" y="2951163"/>
              <a:ext cx="174625" cy="15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82"/>
            <p:cNvSpPr>
              <a:spLocks noChangeArrowheads="1"/>
            </p:cNvSpPr>
            <p:nvPr/>
          </p:nvSpPr>
          <p:spPr bwMode="auto">
            <a:xfrm>
              <a:off x="7132638" y="2951163"/>
              <a:ext cx="174625" cy="15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83"/>
            <p:cNvSpPr>
              <a:spLocks noChangeArrowheads="1"/>
            </p:cNvSpPr>
            <p:nvPr/>
          </p:nvSpPr>
          <p:spPr bwMode="auto">
            <a:xfrm>
              <a:off x="7451725" y="2951163"/>
              <a:ext cx="174625" cy="15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84"/>
            <p:cNvSpPr>
              <a:spLocks noChangeArrowheads="1"/>
            </p:cNvSpPr>
            <p:nvPr/>
          </p:nvSpPr>
          <p:spPr bwMode="auto">
            <a:xfrm rot="16200000">
              <a:off x="4606582" y="1961406"/>
              <a:ext cx="121988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Cumulative Incidence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Line 85"/>
            <p:cNvSpPr>
              <a:spLocks noChangeShapeType="1"/>
            </p:cNvSpPr>
            <p:nvPr/>
          </p:nvSpPr>
          <p:spPr bwMode="auto">
            <a:xfrm flipV="1">
              <a:off x="5529263" y="1300163"/>
              <a:ext cx="0" cy="148590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86"/>
            <p:cNvSpPr>
              <a:spLocks noChangeShapeType="1"/>
            </p:cNvSpPr>
            <p:nvPr/>
          </p:nvSpPr>
          <p:spPr bwMode="auto">
            <a:xfrm flipH="1">
              <a:off x="5473700" y="2786063"/>
              <a:ext cx="5556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87"/>
            <p:cNvSpPr>
              <a:spLocks noChangeShapeType="1"/>
            </p:cNvSpPr>
            <p:nvPr/>
          </p:nvSpPr>
          <p:spPr bwMode="auto">
            <a:xfrm flipH="1">
              <a:off x="5473700" y="2490788"/>
              <a:ext cx="5556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8"/>
            <p:cNvSpPr>
              <a:spLocks noChangeShapeType="1"/>
            </p:cNvSpPr>
            <p:nvPr/>
          </p:nvSpPr>
          <p:spPr bwMode="auto">
            <a:xfrm flipH="1">
              <a:off x="5473700" y="2193925"/>
              <a:ext cx="5556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9"/>
            <p:cNvSpPr>
              <a:spLocks noChangeShapeType="1"/>
            </p:cNvSpPr>
            <p:nvPr/>
          </p:nvSpPr>
          <p:spPr bwMode="auto">
            <a:xfrm flipH="1">
              <a:off x="5473700" y="1892300"/>
              <a:ext cx="5556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90"/>
            <p:cNvSpPr>
              <a:spLocks noChangeShapeType="1"/>
            </p:cNvSpPr>
            <p:nvPr/>
          </p:nvSpPr>
          <p:spPr bwMode="auto">
            <a:xfrm flipH="1">
              <a:off x="5473700" y="1597025"/>
              <a:ext cx="5556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91"/>
            <p:cNvSpPr>
              <a:spLocks noChangeShapeType="1"/>
            </p:cNvSpPr>
            <p:nvPr/>
          </p:nvSpPr>
          <p:spPr bwMode="auto">
            <a:xfrm flipH="1">
              <a:off x="5473700" y="1300163"/>
              <a:ext cx="5556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92"/>
            <p:cNvSpPr>
              <a:spLocks noChangeArrowheads="1"/>
            </p:cNvSpPr>
            <p:nvPr/>
          </p:nvSpPr>
          <p:spPr bwMode="auto">
            <a:xfrm rot="16200000">
              <a:off x="5276850" y="2705100"/>
              <a:ext cx="209550" cy="15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93"/>
            <p:cNvSpPr>
              <a:spLocks noChangeArrowheads="1"/>
            </p:cNvSpPr>
            <p:nvPr/>
          </p:nvSpPr>
          <p:spPr bwMode="auto">
            <a:xfrm rot="16200000">
              <a:off x="5276850" y="2409825"/>
              <a:ext cx="209550" cy="15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94"/>
            <p:cNvSpPr>
              <a:spLocks noChangeArrowheads="1"/>
            </p:cNvSpPr>
            <p:nvPr/>
          </p:nvSpPr>
          <p:spPr bwMode="auto">
            <a:xfrm rot="16200000">
              <a:off x="5276850" y="2112963"/>
              <a:ext cx="209550" cy="15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95"/>
            <p:cNvSpPr>
              <a:spLocks noChangeArrowheads="1"/>
            </p:cNvSpPr>
            <p:nvPr/>
          </p:nvSpPr>
          <p:spPr bwMode="auto">
            <a:xfrm rot="16200000">
              <a:off x="5276850" y="1811338"/>
              <a:ext cx="209550" cy="15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96"/>
            <p:cNvSpPr>
              <a:spLocks noChangeArrowheads="1"/>
            </p:cNvSpPr>
            <p:nvPr/>
          </p:nvSpPr>
          <p:spPr bwMode="auto">
            <a:xfrm rot="16200000">
              <a:off x="5276850" y="1516063"/>
              <a:ext cx="209550" cy="15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97"/>
            <p:cNvSpPr>
              <a:spLocks noChangeArrowheads="1"/>
            </p:cNvSpPr>
            <p:nvPr/>
          </p:nvSpPr>
          <p:spPr bwMode="auto">
            <a:xfrm rot="16200000">
              <a:off x="5276850" y="1219200"/>
              <a:ext cx="209550" cy="15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5614988" y="2268538"/>
              <a:ext cx="1924050" cy="517525"/>
            </a:xfrm>
            <a:custGeom>
              <a:avLst/>
              <a:gdLst>
                <a:gd name="T0" fmla="*/ 25 w 1212"/>
                <a:gd name="T1" fmla="*/ 323 h 326"/>
                <a:gd name="T2" fmla="*/ 50 w 1212"/>
                <a:gd name="T3" fmla="*/ 312 h 326"/>
                <a:gd name="T4" fmla="*/ 79 w 1212"/>
                <a:gd name="T5" fmla="*/ 308 h 326"/>
                <a:gd name="T6" fmla="*/ 93 w 1212"/>
                <a:gd name="T7" fmla="*/ 298 h 326"/>
                <a:gd name="T8" fmla="*/ 126 w 1212"/>
                <a:gd name="T9" fmla="*/ 283 h 326"/>
                <a:gd name="T10" fmla="*/ 144 w 1212"/>
                <a:gd name="T11" fmla="*/ 269 h 326"/>
                <a:gd name="T12" fmla="*/ 158 w 1212"/>
                <a:gd name="T13" fmla="*/ 251 h 326"/>
                <a:gd name="T14" fmla="*/ 176 w 1212"/>
                <a:gd name="T15" fmla="*/ 237 h 326"/>
                <a:gd name="T16" fmla="*/ 201 w 1212"/>
                <a:gd name="T17" fmla="*/ 233 h 326"/>
                <a:gd name="T18" fmla="*/ 212 w 1212"/>
                <a:gd name="T19" fmla="*/ 222 h 326"/>
                <a:gd name="T20" fmla="*/ 233 w 1212"/>
                <a:gd name="T21" fmla="*/ 215 h 326"/>
                <a:gd name="T22" fmla="*/ 255 w 1212"/>
                <a:gd name="T23" fmla="*/ 204 h 326"/>
                <a:gd name="T24" fmla="*/ 280 w 1212"/>
                <a:gd name="T25" fmla="*/ 194 h 326"/>
                <a:gd name="T26" fmla="*/ 298 w 1212"/>
                <a:gd name="T27" fmla="*/ 186 h 326"/>
                <a:gd name="T28" fmla="*/ 334 w 1212"/>
                <a:gd name="T29" fmla="*/ 176 h 326"/>
                <a:gd name="T30" fmla="*/ 366 w 1212"/>
                <a:gd name="T31" fmla="*/ 168 h 326"/>
                <a:gd name="T32" fmla="*/ 384 w 1212"/>
                <a:gd name="T33" fmla="*/ 165 h 326"/>
                <a:gd name="T34" fmla="*/ 413 w 1212"/>
                <a:gd name="T35" fmla="*/ 161 h 326"/>
                <a:gd name="T36" fmla="*/ 448 w 1212"/>
                <a:gd name="T37" fmla="*/ 151 h 326"/>
                <a:gd name="T38" fmla="*/ 484 w 1212"/>
                <a:gd name="T39" fmla="*/ 147 h 326"/>
                <a:gd name="T40" fmla="*/ 506 w 1212"/>
                <a:gd name="T41" fmla="*/ 136 h 326"/>
                <a:gd name="T42" fmla="*/ 538 w 1212"/>
                <a:gd name="T43" fmla="*/ 129 h 326"/>
                <a:gd name="T44" fmla="*/ 581 w 1212"/>
                <a:gd name="T45" fmla="*/ 118 h 326"/>
                <a:gd name="T46" fmla="*/ 671 w 1212"/>
                <a:gd name="T47" fmla="*/ 111 h 326"/>
                <a:gd name="T48" fmla="*/ 728 w 1212"/>
                <a:gd name="T49" fmla="*/ 104 h 326"/>
                <a:gd name="T50" fmla="*/ 771 w 1212"/>
                <a:gd name="T51" fmla="*/ 93 h 326"/>
                <a:gd name="T52" fmla="*/ 843 w 1212"/>
                <a:gd name="T53" fmla="*/ 86 h 326"/>
                <a:gd name="T54" fmla="*/ 936 w 1212"/>
                <a:gd name="T55" fmla="*/ 82 h 326"/>
                <a:gd name="T56" fmla="*/ 994 w 1212"/>
                <a:gd name="T57" fmla="*/ 79 h 326"/>
                <a:gd name="T58" fmla="*/ 1051 w 1212"/>
                <a:gd name="T59" fmla="*/ 75 h 326"/>
                <a:gd name="T60" fmla="*/ 1098 w 1212"/>
                <a:gd name="T61" fmla="*/ 68 h 326"/>
                <a:gd name="T62" fmla="*/ 1212 w 1212"/>
                <a:gd name="T63" fmla="*/ 0 h 326"/>
                <a:gd name="T64" fmla="*/ 1076 w 1212"/>
                <a:gd name="T65" fmla="*/ 3 h 326"/>
                <a:gd name="T66" fmla="*/ 1029 w 1212"/>
                <a:gd name="T67" fmla="*/ 11 h 326"/>
                <a:gd name="T68" fmla="*/ 979 w 1212"/>
                <a:gd name="T69" fmla="*/ 14 h 326"/>
                <a:gd name="T70" fmla="*/ 918 w 1212"/>
                <a:gd name="T71" fmla="*/ 21 h 326"/>
                <a:gd name="T72" fmla="*/ 821 w 1212"/>
                <a:gd name="T73" fmla="*/ 25 h 326"/>
                <a:gd name="T74" fmla="*/ 750 w 1212"/>
                <a:gd name="T75" fmla="*/ 32 h 326"/>
                <a:gd name="T76" fmla="*/ 710 w 1212"/>
                <a:gd name="T77" fmla="*/ 43 h 326"/>
                <a:gd name="T78" fmla="*/ 613 w 1212"/>
                <a:gd name="T79" fmla="*/ 50 h 326"/>
                <a:gd name="T80" fmla="*/ 563 w 1212"/>
                <a:gd name="T81" fmla="*/ 57 h 326"/>
                <a:gd name="T82" fmla="*/ 538 w 1212"/>
                <a:gd name="T83" fmla="*/ 68 h 326"/>
                <a:gd name="T84" fmla="*/ 495 w 1212"/>
                <a:gd name="T85" fmla="*/ 75 h 326"/>
                <a:gd name="T86" fmla="*/ 474 w 1212"/>
                <a:gd name="T87" fmla="*/ 86 h 326"/>
                <a:gd name="T88" fmla="*/ 438 w 1212"/>
                <a:gd name="T89" fmla="*/ 97 h 326"/>
                <a:gd name="T90" fmla="*/ 409 w 1212"/>
                <a:gd name="T91" fmla="*/ 104 h 326"/>
                <a:gd name="T92" fmla="*/ 380 w 1212"/>
                <a:gd name="T93" fmla="*/ 107 h 326"/>
                <a:gd name="T94" fmla="*/ 355 w 1212"/>
                <a:gd name="T95" fmla="*/ 111 h 326"/>
                <a:gd name="T96" fmla="*/ 330 w 1212"/>
                <a:gd name="T97" fmla="*/ 122 h 326"/>
                <a:gd name="T98" fmla="*/ 298 w 1212"/>
                <a:gd name="T99" fmla="*/ 133 h 326"/>
                <a:gd name="T100" fmla="*/ 273 w 1212"/>
                <a:gd name="T101" fmla="*/ 143 h 326"/>
                <a:gd name="T102" fmla="*/ 251 w 1212"/>
                <a:gd name="T103" fmla="*/ 154 h 326"/>
                <a:gd name="T104" fmla="*/ 226 w 1212"/>
                <a:gd name="T105" fmla="*/ 165 h 326"/>
                <a:gd name="T106" fmla="*/ 208 w 1212"/>
                <a:gd name="T107" fmla="*/ 176 h 326"/>
                <a:gd name="T108" fmla="*/ 187 w 1212"/>
                <a:gd name="T109" fmla="*/ 186 h 326"/>
                <a:gd name="T110" fmla="*/ 172 w 1212"/>
                <a:gd name="T111" fmla="*/ 194 h 326"/>
                <a:gd name="T112" fmla="*/ 154 w 1212"/>
                <a:gd name="T113" fmla="*/ 215 h 326"/>
                <a:gd name="T114" fmla="*/ 140 w 1212"/>
                <a:gd name="T115" fmla="*/ 233 h 326"/>
                <a:gd name="T116" fmla="*/ 122 w 1212"/>
                <a:gd name="T117" fmla="*/ 255 h 326"/>
                <a:gd name="T118" fmla="*/ 90 w 1212"/>
                <a:gd name="T119" fmla="*/ 272 h 326"/>
                <a:gd name="T120" fmla="*/ 65 w 1212"/>
                <a:gd name="T121" fmla="*/ 283 h 326"/>
                <a:gd name="T122" fmla="*/ 43 w 1212"/>
                <a:gd name="T123" fmla="*/ 294 h 326"/>
                <a:gd name="T124" fmla="*/ 22 w 1212"/>
                <a:gd name="T125" fmla="*/ 315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12" h="326">
                  <a:moveTo>
                    <a:pt x="1212" y="326"/>
                  </a:moveTo>
                  <a:lnTo>
                    <a:pt x="0" y="326"/>
                  </a:lnTo>
                  <a:lnTo>
                    <a:pt x="0" y="326"/>
                  </a:lnTo>
                  <a:lnTo>
                    <a:pt x="4" y="326"/>
                  </a:lnTo>
                  <a:lnTo>
                    <a:pt x="4" y="326"/>
                  </a:lnTo>
                  <a:lnTo>
                    <a:pt x="11" y="326"/>
                  </a:lnTo>
                  <a:lnTo>
                    <a:pt x="11" y="326"/>
                  </a:lnTo>
                  <a:lnTo>
                    <a:pt x="15" y="326"/>
                  </a:lnTo>
                  <a:lnTo>
                    <a:pt x="15" y="326"/>
                  </a:lnTo>
                  <a:lnTo>
                    <a:pt x="22" y="326"/>
                  </a:lnTo>
                  <a:lnTo>
                    <a:pt x="22" y="323"/>
                  </a:lnTo>
                  <a:lnTo>
                    <a:pt x="25" y="323"/>
                  </a:lnTo>
                  <a:lnTo>
                    <a:pt x="25" y="323"/>
                  </a:lnTo>
                  <a:lnTo>
                    <a:pt x="25" y="323"/>
                  </a:lnTo>
                  <a:lnTo>
                    <a:pt x="25" y="323"/>
                  </a:lnTo>
                  <a:lnTo>
                    <a:pt x="29" y="323"/>
                  </a:lnTo>
                  <a:lnTo>
                    <a:pt x="29" y="323"/>
                  </a:lnTo>
                  <a:lnTo>
                    <a:pt x="36" y="323"/>
                  </a:lnTo>
                  <a:lnTo>
                    <a:pt x="36" y="319"/>
                  </a:lnTo>
                  <a:lnTo>
                    <a:pt x="40" y="319"/>
                  </a:lnTo>
                  <a:lnTo>
                    <a:pt x="40" y="319"/>
                  </a:lnTo>
                  <a:lnTo>
                    <a:pt x="43" y="319"/>
                  </a:lnTo>
                  <a:lnTo>
                    <a:pt x="43" y="315"/>
                  </a:lnTo>
                  <a:lnTo>
                    <a:pt x="43" y="315"/>
                  </a:lnTo>
                  <a:lnTo>
                    <a:pt x="43" y="315"/>
                  </a:lnTo>
                  <a:lnTo>
                    <a:pt x="50" y="315"/>
                  </a:lnTo>
                  <a:lnTo>
                    <a:pt x="50" y="312"/>
                  </a:lnTo>
                  <a:lnTo>
                    <a:pt x="50" y="312"/>
                  </a:lnTo>
                  <a:lnTo>
                    <a:pt x="50" y="312"/>
                  </a:lnTo>
                  <a:lnTo>
                    <a:pt x="54" y="312"/>
                  </a:lnTo>
                  <a:lnTo>
                    <a:pt x="54" y="312"/>
                  </a:lnTo>
                  <a:lnTo>
                    <a:pt x="58" y="312"/>
                  </a:lnTo>
                  <a:lnTo>
                    <a:pt x="58" y="312"/>
                  </a:lnTo>
                  <a:lnTo>
                    <a:pt x="58" y="312"/>
                  </a:lnTo>
                  <a:lnTo>
                    <a:pt x="58" y="308"/>
                  </a:lnTo>
                  <a:lnTo>
                    <a:pt x="61" y="308"/>
                  </a:lnTo>
                  <a:lnTo>
                    <a:pt x="61" y="308"/>
                  </a:lnTo>
                  <a:lnTo>
                    <a:pt x="65" y="308"/>
                  </a:lnTo>
                  <a:lnTo>
                    <a:pt x="65" y="308"/>
                  </a:lnTo>
                  <a:lnTo>
                    <a:pt x="72" y="308"/>
                  </a:lnTo>
                  <a:lnTo>
                    <a:pt x="72" y="308"/>
                  </a:lnTo>
                  <a:lnTo>
                    <a:pt x="79" y="308"/>
                  </a:lnTo>
                  <a:lnTo>
                    <a:pt x="79" y="305"/>
                  </a:lnTo>
                  <a:lnTo>
                    <a:pt x="79" y="305"/>
                  </a:lnTo>
                  <a:lnTo>
                    <a:pt x="79" y="305"/>
                  </a:lnTo>
                  <a:lnTo>
                    <a:pt x="83" y="305"/>
                  </a:lnTo>
                  <a:lnTo>
                    <a:pt x="83" y="305"/>
                  </a:lnTo>
                  <a:lnTo>
                    <a:pt x="90" y="305"/>
                  </a:lnTo>
                  <a:lnTo>
                    <a:pt x="90" y="305"/>
                  </a:lnTo>
                  <a:lnTo>
                    <a:pt x="90" y="305"/>
                  </a:lnTo>
                  <a:lnTo>
                    <a:pt x="90" y="301"/>
                  </a:lnTo>
                  <a:lnTo>
                    <a:pt x="90" y="301"/>
                  </a:lnTo>
                  <a:lnTo>
                    <a:pt x="90" y="301"/>
                  </a:lnTo>
                  <a:lnTo>
                    <a:pt x="93" y="301"/>
                  </a:lnTo>
                  <a:lnTo>
                    <a:pt x="93" y="298"/>
                  </a:lnTo>
                  <a:lnTo>
                    <a:pt x="93" y="298"/>
                  </a:lnTo>
                  <a:lnTo>
                    <a:pt x="93" y="298"/>
                  </a:lnTo>
                  <a:lnTo>
                    <a:pt x="101" y="298"/>
                  </a:lnTo>
                  <a:lnTo>
                    <a:pt x="101" y="294"/>
                  </a:lnTo>
                  <a:lnTo>
                    <a:pt x="104" y="294"/>
                  </a:lnTo>
                  <a:lnTo>
                    <a:pt x="104" y="294"/>
                  </a:lnTo>
                  <a:lnTo>
                    <a:pt x="111" y="294"/>
                  </a:lnTo>
                  <a:lnTo>
                    <a:pt x="111" y="290"/>
                  </a:lnTo>
                  <a:lnTo>
                    <a:pt x="115" y="290"/>
                  </a:lnTo>
                  <a:lnTo>
                    <a:pt x="115" y="290"/>
                  </a:lnTo>
                  <a:lnTo>
                    <a:pt x="122" y="290"/>
                  </a:lnTo>
                  <a:lnTo>
                    <a:pt x="122" y="287"/>
                  </a:lnTo>
                  <a:lnTo>
                    <a:pt x="126" y="287"/>
                  </a:lnTo>
                  <a:lnTo>
                    <a:pt x="126" y="283"/>
                  </a:lnTo>
                  <a:lnTo>
                    <a:pt x="126" y="283"/>
                  </a:lnTo>
                  <a:lnTo>
                    <a:pt x="126" y="283"/>
                  </a:lnTo>
                  <a:lnTo>
                    <a:pt x="133" y="283"/>
                  </a:lnTo>
                  <a:lnTo>
                    <a:pt x="133" y="283"/>
                  </a:lnTo>
                  <a:lnTo>
                    <a:pt x="133" y="283"/>
                  </a:lnTo>
                  <a:lnTo>
                    <a:pt x="133" y="280"/>
                  </a:lnTo>
                  <a:lnTo>
                    <a:pt x="136" y="280"/>
                  </a:lnTo>
                  <a:lnTo>
                    <a:pt x="136" y="276"/>
                  </a:lnTo>
                  <a:lnTo>
                    <a:pt x="136" y="276"/>
                  </a:lnTo>
                  <a:lnTo>
                    <a:pt x="136" y="276"/>
                  </a:lnTo>
                  <a:lnTo>
                    <a:pt x="140" y="276"/>
                  </a:lnTo>
                  <a:lnTo>
                    <a:pt x="140" y="272"/>
                  </a:lnTo>
                  <a:lnTo>
                    <a:pt x="140" y="272"/>
                  </a:lnTo>
                  <a:lnTo>
                    <a:pt x="140" y="269"/>
                  </a:lnTo>
                  <a:lnTo>
                    <a:pt x="144" y="269"/>
                  </a:lnTo>
                  <a:lnTo>
                    <a:pt x="144" y="265"/>
                  </a:lnTo>
                  <a:lnTo>
                    <a:pt x="147" y="265"/>
                  </a:lnTo>
                  <a:lnTo>
                    <a:pt x="147" y="265"/>
                  </a:lnTo>
                  <a:lnTo>
                    <a:pt x="147" y="265"/>
                  </a:lnTo>
                  <a:lnTo>
                    <a:pt x="147" y="262"/>
                  </a:lnTo>
                  <a:lnTo>
                    <a:pt x="151" y="262"/>
                  </a:lnTo>
                  <a:lnTo>
                    <a:pt x="151" y="258"/>
                  </a:lnTo>
                  <a:lnTo>
                    <a:pt x="151" y="258"/>
                  </a:lnTo>
                  <a:lnTo>
                    <a:pt x="151" y="258"/>
                  </a:lnTo>
                  <a:lnTo>
                    <a:pt x="154" y="258"/>
                  </a:lnTo>
                  <a:lnTo>
                    <a:pt x="154" y="255"/>
                  </a:lnTo>
                  <a:lnTo>
                    <a:pt x="158" y="255"/>
                  </a:lnTo>
                  <a:lnTo>
                    <a:pt x="158" y="251"/>
                  </a:lnTo>
                  <a:lnTo>
                    <a:pt x="158" y="251"/>
                  </a:lnTo>
                  <a:lnTo>
                    <a:pt x="158" y="251"/>
                  </a:lnTo>
                  <a:lnTo>
                    <a:pt x="162" y="251"/>
                  </a:lnTo>
                  <a:lnTo>
                    <a:pt x="162" y="247"/>
                  </a:lnTo>
                  <a:lnTo>
                    <a:pt x="162" y="247"/>
                  </a:lnTo>
                  <a:lnTo>
                    <a:pt x="162" y="247"/>
                  </a:lnTo>
                  <a:lnTo>
                    <a:pt x="165" y="247"/>
                  </a:lnTo>
                  <a:lnTo>
                    <a:pt x="165" y="244"/>
                  </a:lnTo>
                  <a:lnTo>
                    <a:pt x="169" y="244"/>
                  </a:lnTo>
                  <a:lnTo>
                    <a:pt x="169" y="240"/>
                  </a:lnTo>
                  <a:lnTo>
                    <a:pt x="172" y="240"/>
                  </a:lnTo>
                  <a:lnTo>
                    <a:pt x="172" y="240"/>
                  </a:lnTo>
                  <a:lnTo>
                    <a:pt x="172" y="240"/>
                  </a:lnTo>
                  <a:lnTo>
                    <a:pt x="172" y="237"/>
                  </a:lnTo>
                  <a:lnTo>
                    <a:pt x="176" y="237"/>
                  </a:lnTo>
                  <a:lnTo>
                    <a:pt x="176" y="237"/>
                  </a:lnTo>
                  <a:lnTo>
                    <a:pt x="176" y="237"/>
                  </a:lnTo>
                  <a:lnTo>
                    <a:pt x="176" y="237"/>
                  </a:lnTo>
                  <a:lnTo>
                    <a:pt x="180" y="237"/>
                  </a:lnTo>
                  <a:lnTo>
                    <a:pt x="180" y="237"/>
                  </a:lnTo>
                  <a:lnTo>
                    <a:pt x="180" y="237"/>
                  </a:lnTo>
                  <a:lnTo>
                    <a:pt x="180" y="237"/>
                  </a:lnTo>
                  <a:lnTo>
                    <a:pt x="183" y="237"/>
                  </a:lnTo>
                  <a:lnTo>
                    <a:pt x="183" y="233"/>
                  </a:lnTo>
                  <a:lnTo>
                    <a:pt x="187" y="233"/>
                  </a:lnTo>
                  <a:lnTo>
                    <a:pt x="187" y="233"/>
                  </a:lnTo>
                  <a:lnTo>
                    <a:pt x="190" y="233"/>
                  </a:lnTo>
                  <a:lnTo>
                    <a:pt x="190" y="233"/>
                  </a:lnTo>
                  <a:lnTo>
                    <a:pt x="201" y="233"/>
                  </a:lnTo>
                  <a:lnTo>
                    <a:pt x="201" y="233"/>
                  </a:lnTo>
                  <a:lnTo>
                    <a:pt x="205" y="233"/>
                  </a:lnTo>
                  <a:lnTo>
                    <a:pt x="205" y="229"/>
                  </a:lnTo>
                  <a:lnTo>
                    <a:pt x="205" y="229"/>
                  </a:lnTo>
                  <a:lnTo>
                    <a:pt x="205" y="229"/>
                  </a:lnTo>
                  <a:lnTo>
                    <a:pt x="205" y="229"/>
                  </a:lnTo>
                  <a:lnTo>
                    <a:pt x="205" y="226"/>
                  </a:lnTo>
                  <a:lnTo>
                    <a:pt x="208" y="226"/>
                  </a:lnTo>
                  <a:lnTo>
                    <a:pt x="208" y="226"/>
                  </a:lnTo>
                  <a:lnTo>
                    <a:pt x="208" y="226"/>
                  </a:lnTo>
                  <a:lnTo>
                    <a:pt x="208" y="226"/>
                  </a:lnTo>
                  <a:lnTo>
                    <a:pt x="212" y="226"/>
                  </a:lnTo>
                  <a:lnTo>
                    <a:pt x="212" y="222"/>
                  </a:lnTo>
                  <a:lnTo>
                    <a:pt x="212" y="222"/>
                  </a:lnTo>
                  <a:lnTo>
                    <a:pt x="212" y="222"/>
                  </a:lnTo>
                  <a:lnTo>
                    <a:pt x="215" y="222"/>
                  </a:lnTo>
                  <a:lnTo>
                    <a:pt x="215" y="219"/>
                  </a:lnTo>
                  <a:lnTo>
                    <a:pt x="219" y="219"/>
                  </a:lnTo>
                  <a:lnTo>
                    <a:pt x="219" y="219"/>
                  </a:lnTo>
                  <a:lnTo>
                    <a:pt x="219" y="219"/>
                  </a:lnTo>
                  <a:lnTo>
                    <a:pt x="219" y="219"/>
                  </a:lnTo>
                  <a:lnTo>
                    <a:pt x="223" y="219"/>
                  </a:lnTo>
                  <a:lnTo>
                    <a:pt x="223" y="219"/>
                  </a:lnTo>
                  <a:lnTo>
                    <a:pt x="226" y="219"/>
                  </a:lnTo>
                  <a:lnTo>
                    <a:pt x="226" y="215"/>
                  </a:lnTo>
                  <a:lnTo>
                    <a:pt x="230" y="215"/>
                  </a:lnTo>
                  <a:lnTo>
                    <a:pt x="230" y="215"/>
                  </a:lnTo>
                  <a:lnTo>
                    <a:pt x="233" y="215"/>
                  </a:lnTo>
                  <a:lnTo>
                    <a:pt x="233" y="215"/>
                  </a:lnTo>
                  <a:lnTo>
                    <a:pt x="240" y="215"/>
                  </a:lnTo>
                  <a:lnTo>
                    <a:pt x="240" y="211"/>
                  </a:lnTo>
                  <a:lnTo>
                    <a:pt x="244" y="211"/>
                  </a:lnTo>
                  <a:lnTo>
                    <a:pt x="244" y="208"/>
                  </a:lnTo>
                  <a:lnTo>
                    <a:pt x="248" y="208"/>
                  </a:lnTo>
                  <a:lnTo>
                    <a:pt x="248" y="208"/>
                  </a:lnTo>
                  <a:lnTo>
                    <a:pt x="251" y="208"/>
                  </a:lnTo>
                  <a:lnTo>
                    <a:pt x="251" y="204"/>
                  </a:lnTo>
                  <a:lnTo>
                    <a:pt x="251" y="204"/>
                  </a:lnTo>
                  <a:lnTo>
                    <a:pt x="251" y="204"/>
                  </a:lnTo>
                  <a:lnTo>
                    <a:pt x="251" y="204"/>
                  </a:lnTo>
                  <a:lnTo>
                    <a:pt x="251" y="204"/>
                  </a:lnTo>
                  <a:lnTo>
                    <a:pt x="255" y="204"/>
                  </a:lnTo>
                  <a:lnTo>
                    <a:pt x="255" y="204"/>
                  </a:lnTo>
                  <a:lnTo>
                    <a:pt x="258" y="204"/>
                  </a:lnTo>
                  <a:lnTo>
                    <a:pt x="258" y="201"/>
                  </a:lnTo>
                  <a:lnTo>
                    <a:pt x="262" y="201"/>
                  </a:lnTo>
                  <a:lnTo>
                    <a:pt x="262" y="201"/>
                  </a:lnTo>
                  <a:lnTo>
                    <a:pt x="262" y="201"/>
                  </a:lnTo>
                  <a:lnTo>
                    <a:pt x="262" y="201"/>
                  </a:lnTo>
                  <a:lnTo>
                    <a:pt x="266" y="201"/>
                  </a:lnTo>
                  <a:lnTo>
                    <a:pt x="266" y="197"/>
                  </a:lnTo>
                  <a:lnTo>
                    <a:pt x="273" y="197"/>
                  </a:lnTo>
                  <a:lnTo>
                    <a:pt x="273" y="197"/>
                  </a:lnTo>
                  <a:lnTo>
                    <a:pt x="276" y="197"/>
                  </a:lnTo>
                  <a:lnTo>
                    <a:pt x="276" y="194"/>
                  </a:lnTo>
                  <a:lnTo>
                    <a:pt x="280" y="194"/>
                  </a:lnTo>
                  <a:lnTo>
                    <a:pt x="280" y="194"/>
                  </a:lnTo>
                  <a:lnTo>
                    <a:pt x="280" y="194"/>
                  </a:lnTo>
                  <a:lnTo>
                    <a:pt x="280" y="190"/>
                  </a:lnTo>
                  <a:lnTo>
                    <a:pt x="284" y="190"/>
                  </a:lnTo>
                  <a:lnTo>
                    <a:pt x="284" y="190"/>
                  </a:lnTo>
                  <a:lnTo>
                    <a:pt x="291" y="190"/>
                  </a:lnTo>
                  <a:lnTo>
                    <a:pt x="291" y="190"/>
                  </a:lnTo>
                  <a:lnTo>
                    <a:pt x="291" y="190"/>
                  </a:lnTo>
                  <a:lnTo>
                    <a:pt x="291" y="190"/>
                  </a:lnTo>
                  <a:lnTo>
                    <a:pt x="298" y="190"/>
                  </a:lnTo>
                  <a:lnTo>
                    <a:pt x="298" y="186"/>
                  </a:lnTo>
                  <a:lnTo>
                    <a:pt x="298" y="186"/>
                  </a:lnTo>
                  <a:lnTo>
                    <a:pt x="298" y="186"/>
                  </a:lnTo>
                  <a:lnTo>
                    <a:pt x="298" y="186"/>
                  </a:lnTo>
                  <a:lnTo>
                    <a:pt x="298" y="183"/>
                  </a:lnTo>
                  <a:lnTo>
                    <a:pt x="301" y="183"/>
                  </a:lnTo>
                  <a:lnTo>
                    <a:pt x="301" y="183"/>
                  </a:lnTo>
                  <a:lnTo>
                    <a:pt x="309" y="183"/>
                  </a:lnTo>
                  <a:lnTo>
                    <a:pt x="309" y="179"/>
                  </a:lnTo>
                  <a:lnTo>
                    <a:pt x="309" y="179"/>
                  </a:lnTo>
                  <a:lnTo>
                    <a:pt x="309" y="179"/>
                  </a:lnTo>
                  <a:lnTo>
                    <a:pt x="319" y="179"/>
                  </a:lnTo>
                  <a:lnTo>
                    <a:pt x="319" y="179"/>
                  </a:lnTo>
                  <a:lnTo>
                    <a:pt x="330" y="179"/>
                  </a:lnTo>
                  <a:lnTo>
                    <a:pt x="330" y="179"/>
                  </a:lnTo>
                  <a:lnTo>
                    <a:pt x="330" y="179"/>
                  </a:lnTo>
                  <a:lnTo>
                    <a:pt x="330" y="176"/>
                  </a:lnTo>
                  <a:lnTo>
                    <a:pt x="334" y="176"/>
                  </a:lnTo>
                  <a:lnTo>
                    <a:pt x="334" y="176"/>
                  </a:lnTo>
                  <a:lnTo>
                    <a:pt x="337" y="176"/>
                  </a:lnTo>
                  <a:lnTo>
                    <a:pt x="337" y="172"/>
                  </a:lnTo>
                  <a:lnTo>
                    <a:pt x="344" y="172"/>
                  </a:lnTo>
                  <a:lnTo>
                    <a:pt x="344" y="172"/>
                  </a:lnTo>
                  <a:lnTo>
                    <a:pt x="344" y="172"/>
                  </a:lnTo>
                  <a:lnTo>
                    <a:pt x="344" y="172"/>
                  </a:lnTo>
                  <a:lnTo>
                    <a:pt x="348" y="172"/>
                  </a:lnTo>
                  <a:lnTo>
                    <a:pt x="348" y="172"/>
                  </a:lnTo>
                  <a:lnTo>
                    <a:pt x="355" y="172"/>
                  </a:lnTo>
                  <a:lnTo>
                    <a:pt x="355" y="168"/>
                  </a:lnTo>
                  <a:lnTo>
                    <a:pt x="359" y="168"/>
                  </a:lnTo>
                  <a:lnTo>
                    <a:pt x="359" y="168"/>
                  </a:lnTo>
                  <a:lnTo>
                    <a:pt x="366" y="168"/>
                  </a:lnTo>
                  <a:lnTo>
                    <a:pt x="366" y="165"/>
                  </a:lnTo>
                  <a:lnTo>
                    <a:pt x="366" y="165"/>
                  </a:lnTo>
                  <a:lnTo>
                    <a:pt x="366" y="165"/>
                  </a:lnTo>
                  <a:lnTo>
                    <a:pt x="373" y="165"/>
                  </a:lnTo>
                  <a:lnTo>
                    <a:pt x="373" y="165"/>
                  </a:lnTo>
                  <a:lnTo>
                    <a:pt x="373" y="165"/>
                  </a:lnTo>
                  <a:lnTo>
                    <a:pt x="373" y="165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80" y="165"/>
                  </a:lnTo>
                  <a:lnTo>
                    <a:pt x="380" y="165"/>
                  </a:lnTo>
                  <a:lnTo>
                    <a:pt x="384" y="165"/>
                  </a:lnTo>
                  <a:lnTo>
                    <a:pt x="384" y="165"/>
                  </a:lnTo>
                  <a:lnTo>
                    <a:pt x="384" y="165"/>
                  </a:lnTo>
                  <a:lnTo>
                    <a:pt x="384" y="161"/>
                  </a:lnTo>
                  <a:lnTo>
                    <a:pt x="391" y="161"/>
                  </a:lnTo>
                  <a:lnTo>
                    <a:pt x="391" y="161"/>
                  </a:lnTo>
                  <a:lnTo>
                    <a:pt x="395" y="161"/>
                  </a:lnTo>
                  <a:lnTo>
                    <a:pt x="395" y="161"/>
                  </a:lnTo>
                  <a:lnTo>
                    <a:pt x="402" y="161"/>
                  </a:lnTo>
                  <a:lnTo>
                    <a:pt x="402" y="161"/>
                  </a:lnTo>
                  <a:lnTo>
                    <a:pt x="405" y="161"/>
                  </a:lnTo>
                  <a:lnTo>
                    <a:pt x="405" y="161"/>
                  </a:lnTo>
                  <a:lnTo>
                    <a:pt x="409" y="161"/>
                  </a:lnTo>
                  <a:lnTo>
                    <a:pt x="409" y="161"/>
                  </a:lnTo>
                  <a:lnTo>
                    <a:pt x="409" y="161"/>
                  </a:lnTo>
                  <a:lnTo>
                    <a:pt x="409" y="161"/>
                  </a:lnTo>
                  <a:lnTo>
                    <a:pt x="413" y="161"/>
                  </a:lnTo>
                  <a:lnTo>
                    <a:pt x="413" y="158"/>
                  </a:lnTo>
                  <a:lnTo>
                    <a:pt x="423" y="158"/>
                  </a:lnTo>
                  <a:lnTo>
                    <a:pt x="423" y="158"/>
                  </a:lnTo>
                  <a:lnTo>
                    <a:pt x="427" y="158"/>
                  </a:lnTo>
                  <a:lnTo>
                    <a:pt x="427" y="158"/>
                  </a:lnTo>
                  <a:lnTo>
                    <a:pt x="427" y="158"/>
                  </a:lnTo>
                  <a:lnTo>
                    <a:pt x="427" y="154"/>
                  </a:lnTo>
                  <a:lnTo>
                    <a:pt x="431" y="154"/>
                  </a:lnTo>
                  <a:lnTo>
                    <a:pt x="431" y="154"/>
                  </a:lnTo>
                  <a:lnTo>
                    <a:pt x="438" y="154"/>
                  </a:lnTo>
                  <a:lnTo>
                    <a:pt x="438" y="154"/>
                  </a:lnTo>
                  <a:lnTo>
                    <a:pt x="445" y="154"/>
                  </a:lnTo>
                  <a:lnTo>
                    <a:pt x="445" y="151"/>
                  </a:lnTo>
                  <a:lnTo>
                    <a:pt x="448" y="151"/>
                  </a:lnTo>
                  <a:lnTo>
                    <a:pt x="448" y="151"/>
                  </a:lnTo>
                  <a:lnTo>
                    <a:pt x="452" y="151"/>
                  </a:lnTo>
                  <a:lnTo>
                    <a:pt x="452" y="151"/>
                  </a:lnTo>
                  <a:lnTo>
                    <a:pt x="456" y="151"/>
                  </a:lnTo>
                  <a:lnTo>
                    <a:pt x="456" y="151"/>
                  </a:lnTo>
                  <a:lnTo>
                    <a:pt x="466" y="151"/>
                  </a:lnTo>
                  <a:lnTo>
                    <a:pt x="466" y="147"/>
                  </a:lnTo>
                  <a:lnTo>
                    <a:pt x="470" y="147"/>
                  </a:lnTo>
                  <a:lnTo>
                    <a:pt x="470" y="147"/>
                  </a:lnTo>
                  <a:lnTo>
                    <a:pt x="474" y="147"/>
                  </a:lnTo>
                  <a:lnTo>
                    <a:pt x="474" y="147"/>
                  </a:lnTo>
                  <a:lnTo>
                    <a:pt x="484" y="147"/>
                  </a:lnTo>
                  <a:lnTo>
                    <a:pt x="484" y="147"/>
                  </a:lnTo>
                  <a:lnTo>
                    <a:pt x="484" y="147"/>
                  </a:lnTo>
                  <a:lnTo>
                    <a:pt x="484" y="143"/>
                  </a:lnTo>
                  <a:lnTo>
                    <a:pt x="484" y="143"/>
                  </a:lnTo>
                  <a:lnTo>
                    <a:pt x="484" y="143"/>
                  </a:lnTo>
                  <a:lnTo>
                    <a:pt x="488" y="143"/>
                  </a:lnTo>
                  <a:lnTo>
                    <a:pt x="488" y="140"/>
                  </a:lnTo>
                  <a:lnTo>
                    <a:pt x="491" y="140"/>
                  </a:lnTo>
                  <a:lnTo>
                    <a:pt x="491" y="136"/>
                  </a:lnTo>
                  <a:lnTo>
                    <a:pt x="491" y="136"/>
                  </a:lnTo>
                  <a:lnTo>
                    <a:pt x="491" y="136"/>
                  </a:lnTo>
                  <a:lnTo>
                    <a:pt x="495" y="136"/>
                  </a:lnTo>
                  <a:lnTo>
                    <a:pt x="495" y="136"/>
                  </a:lnTo>
                  <a:lnTo>
                    <a:pt x="502" y="136"/>
                  </a:lnTo>
                  <a:lnTo>
                    <a:pt x="502" y="136"/>
                  </a:lnTo>
                  <a:lnTo>
                    <a:pt x="506" y="136"/>
                  </a:lnTo>
                  <a:lnTo>
                    <a:pt x="506" y="133"/>
                  </a:lnTo>
                  <a:lnTo>
                    <a:pt x="506" y="133"/>
                  </a:lnTo>
                  <a:lnTo>
                    <a:pt x="506" y="133"/>
                  </a:lnTo>
                  <a:lnTo>
                    <a:pt x="509" y="133"/>
                  </a:lnTo>
                  <a:lnTo>
                    <a:pt x="509" y="133"/>
                  </a:lnTo>
                  <a:lnTo>
                    <a:pt x="509" y="133"/>
                  </a:lnTo>
                  <a:lnTo>
                    <a:pt x="509" y="129"/>
                  </a:lnTo>
                  <a:lnTo>
                    <a:pt x="524" y="129"/>
                  </a:lnTo>
                  <a:lnTo>
                    <a:pt x="524" y="129"/>
                  </a:lnTo>
                  <a:lnTo>
                    <a:pt x="538" y="129"/>
                  </a:lnTo>
                  <a:lnTo>
                    <a:pt x="538" y="129"/>
                  </a:lnTo>
                  <a:lnTo>
                    <a:pt x="538" y="129"/>
                  </a:lnTo>
                  <a:lnTo>
                    <a:pt x="538" y="129"/>
                  </a:lnTo>
                  <a:lnTo>
                    <a:pt x="538" y="129"/>
                  </a:lnTo>
                  <a:lnTo>
                    <a:pt x="538" y="129"/>
                  </a:lnTo>
                  <a:lnTo>
                    <a:pt x="545" y="129"/>
                  </a:lnTo>
                  <a:lnTo>
                    <a:pt x="545" y="125"/>
                  </a:lnTo>
                  <a:lnTo>
                    <a:pt x="549" y="125"/>
                  </a:lnTo>
                  <a:lnTo>
                    <a:pt x="549" y="125"/>
                  </a:lnTo>
                  <a:lnTo>
                    <a:pt x="556" y="125"/>
                  </a:lnTo>
                  <a:lnTo>
                    <a:pt x="556" y="125"/>
                  </a:lnTo>
                  <a:lnTo>
                    <a:pt x="556" y="125"/>
                  </a:lnTo>
                  <a:lnTo>
                    <a:pt x="556" y="122"/>
                  </a:lnTo>
                  <a:lnTo>
                    <a:pt x="563" y="122"/>
                  </a:lnTo>
                  <a:lnTo>
                    <a:pt x="563" y="118"/>
                  </a:lnTo>
                  <a:lnTo>
                    <a:pt x="581" y="118"/>
                  </a:lnTo>
                  <a:lnTo>
                    <a:pt x="581" y="118"/>
                  </a:lnTo>
                  <a:lnTo>
                    <a:pt x="581" y="118"/>
                  </a:lnTo>
                  <a:lnTo>
                    <a:pt x="581" y="118"/>
                  </a:lnTo>
                  <a:lnTo>
                    <a:pt x="588" y="118"/>
                  </a:lnTo>
                  <a:lnTo>
                    <a:pt x="588" y="118"/>
                  </a:lnTo>
                  <a:lnTo>
                    <a:pt x="595" y="118"/>
                  </a:lnTo>
                  <a:lnTo>
                    <a:pt x="595" y="118"/>
                  </a:lnTo>
                  <a:lnTo>
                    <a:pt x="599" y="118"/>
                  </a:lnTo>
                  <a:lnTo>
                    <a:pt x="599" y="115"/>
                  </a:lnTo>
                  <a:lnTo>
                    <a:pt x="613" y="115"/>
                  </a:lnTo>
                  <a:lnTo>
                    <a:pt x="613" y="115"/>
                  </a:lnTo>
                  <a:lnTo>
                    <a:pt x="613" y="115"/>
                  </a:lnTo>
                  <a:lnTo>
                    <a:pt x="613" y="115"/>
                  </a:lnTo>
                  <a:lnTo>
                    <a:pt x="628" y="115"/>
                  </a:lnTo>
                  <a:lnTo>
                    <a:pt x="628" y="111"/>
                  </a:lnTo>
                  <a:lnTo>
                    <a:pt x="671" y="111"/>
                  </a:lnTo>
                  <a:lnTo>
                    <a:pt x="671" y="111"/>
                  </a:lnTo>
                  <a:lnTo>
                    <a:pt x="674" y="111"/>
                  </a:lnTo>
                  <a:lnTo>
                    <a:pt x="674" y="107"/>
                  </a:lnTo>
                  <a:lnTo>
                    <a:pt x="678" y="107"/>
                  </a:lnTo>
                  <a:lnTo>
                    <a:pt x="678" y="107"/>
                  </a:lnTo>
                  <a:lnTo>
                    <a:pt x="682" y="107"/>
                  </a:lnTo>
                  <a:lnTo>
                    <a:pt x="682" y="107"/>
                  </a:lnTo>
                  <a:lnTo>
                    <a:pt x="696" y="107"/>
                  </a:lnTo>
                  <a:lnTo>
                    <a:pt x="696" y="107"/>
                  </a:lnTo>
                  <a:lnTo>
                    <a:pt x="710" y="107"/>
                  </a:lnTo>
                  <a:lnTo>
                    <a:pt x="710" y="104"/>
                  </a:lnTo>
                  <a:lnTo>
                    <a:pt x="717" y="104"/>
                  </a:lnTo>
                  <a:lnTo>
                    <a:pt x="717" y="104"/>
                  </a:lnTo>
                  <a:lnTo>
                    <a:pt x="728" y="104"/>
                  </a:lnTo>
                  <a:lnTo>
                    <a:pt x="728" y="104"/>
                  </a:lnTo>
                  <a:lnTo>
                    <a:pt x="728" y="104"/>
                  </a:lnTo>
                  <a:lnTo>
                    <a:pt x="728" y="104"/>
                  </a:lnTo>
                  <a:lnTo>
                    <a:pt x="739" y="104"/>
                  </a:lnTo>
                  <a:lnTo>
                    <a:pt x="739" y="100"/>
                  </a:lnTo>
                  <a:lnTo>
                    <a:pt x="743" y="100"/>
                  </a:lnTo>
                  <a:lnTo>
                    <a:pt x="743" y="97"/>
                  </a:lnTo>
                  <a:lnTo>
                    <a:pt x="746" y="97"/>
                  </a:lnTo>
                  <a:lnTo>
                    <a:pt x="746" y="97"/>
                  </a:lnTo>
                  <a:lnTo>
                    <a:pt x="750" y="97"/>
                  </a:lnTo>
                  <a:lnTo>
                    <a:pt x="750" y="97"/>
                  </a:lnTo>
                  <a:lnTo>
                    <a:pt x="757" y="97"/>
                  </a:lnTo>
                  <a:lnTo>
                    <a:pt x="757" y="93"/>
                  </a:lnTo>
                  <a:lnTo>
                    <a:pt x="771" y="93"/>
                  </a:lnTo>
                  <a:lnTo>
                    <a:pt x="771" y="93"/>
                  </a:lnTo>
                  <a:lnTo>
                    <a:pt x="771" y="93"/>
                  </a:lnTo>
                  <a:lnTo>
                    <a:pt x="771" y="93"/>
                  </a:lnTo>
                  <a:lnTo>
                    <a:pt x="775" y="93"/>
                  </a:lnTo>
                  <a:lnTo>
                    <a:pt x="775" y="93"/>
                  </a:lnTo>
                  <a:lnTo>
                    <a:pt x="789" y="93"/>
                  </a:lnTo>
                  <a:lnTo>
                    <a:pt x="789" y="90"/>
                  </a:lnTo>
                  <a:lnTo>
                    <a:pt x="807" y="90"/>
                  </a:lnTo>
                  <a:lnTo>
                    <a:pt x="807" y="90"/>
                  </a:lnTo>
                  <a:lnTo>
                    <a:pt x="821" y="90"/>
                  </a:lnTo>
                  <a:lnTo>
                    <a:pt x="821" y="86"/>
                  </a:lnTo>
                  <a:lnTo>
                    <a:pt x="825" y="86"/>
                  </a:lnTo>
                  <a:lnTo>
                    <a:pt x="825" y="86"/>
                  </a:lnTo>
                  <a:lnTo>
                    <a:pt x="843" y="86"/>
                  </a:lnTo>
                  <a:lnTo>
                    <a:pt x="843" y="86"/>
                  </a:lnTo>
                  <a:lnTo>
                    <a:pt x="846" y="86"/>
                  </a:lnTo>
                  <a:lnTo>
                    <a:pt x="846" y="86"/>
                  </a:lnTo>
                  <a:lnTo>
                    <a:pt x="846" y="86"/>
                  </a:lnTo>
                  <a:lnTo>
                    <a:pt x="846" y="86"/>
                  </a:lnTo>
                  <a:lnTo>
                    <a:pt x="890" y="86"/>
                  </a:lnTo>
                  <a:lnTo>
                    <a:pt x="890" y="86"/>
                  </a:lnTo>
                  <a:lnTo>
                    <a:pt x="904" y="86"/>
                  </a:lnTo>
                  <a:lnTo>
                    <a:pt x="904" y="86"/>
                  </a:lnTo>
                  <a:lnTo>
                    <a:pt x="918" y="86"/>
                  </a:lnTo>
                  <a:lnTo>
                    <a:pt x="918" y="86"/>
                  </a:lnTo>
                  <a:lnTo>
                    <a:pt x="929" y="86"/>
                  </a:lnTo>
                  <a:lnTo>
                    <a:pt x="929" y="82"/>
                  </a:lnTo>
                  <a:lnTo>
                    <a:pt x="936" y="82"/>
                  </a:lnTo>
                  <a:lnTo>
                    <a:pt x="936" y="82"/>
                  </a:lnTo>
                  <a:lnTo>
                    <a:pt x="950" y="82"/>
                  </a:lnTo>
                  <a:lnTo>
                    <a:pt x="950" y="82"/>
                  </a:lnTo>
                  <a:lnTo>
                    <a:pt x="958" y="82"/>
                  </a:lnTo>
                  <a:lnTo>
                    <a:pt x="958" y="82"/>
                  </a:lnTo>
                  <a:lnTo>
                    <a:pt x="961" y="82"/>
                  </a:lnTo>
                  <a:lnTo>
                    <a:pt x="961" y="82"/>
                  </a:lnTo>
                  <a:lnTo>
                    <a:pt x="976" y="82"/>
                  </a:lnTo>
                  <a:lnTo>
                    <a:pt x="976" y="82"/>
                  </a:lnTo>
                  <a:lnTo>
                    <a:pt x="979" y="82"/>
                  </a:lnTo>
                  <a:lnTo>
                    <a:pt x="979" y="79"/>
                  </a:lnTo>
                  <a:lnTo>
                    <a:pt x="994" y="79"/>
                  </a:lnTo>
                  <a:lnTo>
                    <a:pt x="994" y="79"/>
                  </a:lnTo>
                  <a:lnTo>
                    <a:pt x="994" y="79"/>
                  </a:lnTo>
                  <a:lnTo>
                    <a:pt x="994" y="75"/>
                  </a:lnTo>
                  <a:lnTo>
                    <a:pt x="1008" y="75"/>
                  </a:lnTo>
                  <a:lnTo>
                    <a:pt x="1008" y="75"/>
                  </a:lnTo>
                  <a:lnTo>
                    <a:pt x="1008" y="75"/>
                  </a:lnTo>
                  <a:lnTo>
                    <a:pt x="1008" y="75"/>
                  </a:lnTo>
                  <a:lnTo>
                    <a:pt x="1019" y="75"/>
                  </a:lnTo>
                  <a:lnTo>
                    <a:pt x="1019" y="75"/>
                  </a:lnTo>
                  <a:lnTo>
                    <a:pt x="1029" y="75"/>
                  </a:lnTo>
                  <a:lnTo>
                    <a:pt x="1029" y="75"/>
                  </a:lnTo>
                  <a:lnTo>
                    <a:pt x="1029" y="75"/>
                  </a:lnTo>
                  <a:lnTo>
                    <a:pt x="1029" y="75"/>
                  </a:lnTo>
                  <a:lnTo>
                    <a:pt x="1047" y="75"/>
                  </a:lnTo>
                  <a:lnTo>
                    <a:pt x="1047" y="75"/>
                  </a:lnTo>
                  <a:lnTo>
                    <a:pt x="1051" y="75"/>
                  </a:lnTo>
                  <a:lnTo>
                    <a:pt x="1051" y="75"/>
                  </a:lnTo>
                  <a:lnTo>
                    <a:pt x="1062" y="75"/>
                  </a:lnTo>
                  <a:lnTo>
                    <a:pt x="1062" y="75"/>
                  </a:lnTo>
                  <a:lnTo>
                    <a:pt x="1065" y="75"/>
                  </a:lnTo>
                  <a:lnTo>
                    <a:pt x="1065" y="72"/>
                  </a:lnTo>
                  <a:lnTo>
                    <a:pt x="1069" y="72"/>
                  </a:lnTo>
                  <a:lnTo>
                    <a:pt x="1069" y="72"/>
                  </a:lnTo>
                  <a:lnTo>
                    <a:pt x="1076" y="72"/>
                  </a:lnTo>
                  <a:lnTo>
                    <a:pt x="1076" y="72"/>
                  </a:lnTo>
                  <a:lnTo>
                    <a:pt x="1076" y="72"/>
                  </a:lnTo>
                  <a:lnTo>
                    <a:pt x="1076" y="68"/>
                  </a:lnTo>
                  <a:lnTo>
                    <a:pt x="1083" y="68"/>
                  </a:lnTo>
                  <a:lnTo>
                    <a:pt x="1083" y="68"/>
                  </a:lnTo>
                  <a:lnTo>
                    <a:pt x="1098" y="68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19" y="68"/>
                  </a:lnTo>
                  <a:lnTo>
                    <a:pt x="1151" y="68"/>
                  </a:lnTo>
                  <a:lnTo>
                    <a:pt x="1151" y="68"/>
                  </a:lnTo>
                  <a:lnTo>
                    <a:pt x="1166" y="68"/>
                  </a:lnTo>
                  <a:lnTo>
                    <a:pt x="1166" y="68"/>
                  </a:lnTo>
                  <a:lnTo>
                    <a:pt x="1198" y="68"/>
                  </a:lnTo>
                  <a:lnTo>
                    <a:pt x="1198" y="68"/>
                  </a:lnTo>
                  <a:lnTo>
                    <a:pt x="1212" y="68"/>
                  </a:lnTo>
                  <a:lnTo>
                    <a:pt x="1212" y="68"/>
                  </a:lnTo>
                  <a:lnTo>
                    <a:pt x="1212" y="68"/>
                  </a:lnTo>
                  <a:lnTo>
                    <a:pt x="1212" y="0"/>
                  </a:lnTo>
                  <a:lnTo>
                    <a:pt x="1212" y="0"/>
                  </a:lnTo>
                  <a:lnTo>
                    <a:pt x="1212" y="0"/>
                  </a:lnTo>
                  <a:lnTo>
                    <a:pt x="1198" y="0"/>
                  </a:lnTo>
                  <a:lnTo>
                    <a:pt x="1198" y="0"/>
                  </a:lnTo>
                  <a:lnTo>
                    <a:pt x="1166" y="0"/>
                  </a:lnTo>
                  <a:lnTo>
                    <a:pt x="1166" y="0"/>
                  </a:lnTo>
                  <a:lnTo>
                    <a:pt x="1151" y="0"/>
                  </a:lnTo>
                  <a:lnTo>
                    <a:pt x="1151" y="3"/>
                  </a:lnTo>
                  <a:lnTo>
                    <a:pt x="1119" y="3"/>
                  </a:lnTo>
                  <a:lnTo>
                    <a:pt x="1119" y="3"/>
                  </a:lnTo>
                  <a:lnTo>
                    <a:pt x="1098" y="3"/>
                  </a:lnTo>
                  <a:lnTo>
                    <a:pt x="1098" y="3"/>
                  </a:lnTo>
                  <a:lnTo>
                    <a:pt x="1083" y="3"/>
                  </a:lnTo>
                  <a:lnTo>
                    <a:pt x="1083" y="3"/>
                  </a:lnTo>
                  <a:lnTo>
                    <a:pt x="1076" y="3"/>
                  </a:lnTo>
                  <a:lnTo>
                    <a:pt x="1076" y="7"/>
                  </a:lnTo>
                  <a:lnTo>
                    <a:pt x="1076" y="7"/>
                  </a:lnTo>
                  <a:lnTo>
                    <a:pt x="1076" y="7"/>
                  </a:lnTo>
                  <a:lnTo>
                    <a:pt x="1069" y="7"/>
                  </a:lnTo>
                  <a:lnTo>
                    <a:pt x="1069" y="7"/>
                  </a:lnTo>
                  <a:lnTo>
                    <a:pt x="1065" y="7"/>
                  </a:lnTo>
                  <a:lnTo>
                    <a:pt x="1065" y="7"/>
                  </a:lnTo>
                  <a:lnTo>
                    <a:pt x="1062" y="7"/>
                  </a:lnTo>
                  <a:lnTo>
                    <a:pt x="1062" y="7"/>
                  </a:lnTo>
                  <a:lnTo>
                    <a:pt x="1051" y="7"/>
                  </a:lnTo>
                  <a:lnTo>
                    <a:pt x="1051" y="7"/>
                  </a:lnTo>
                  <a:lnTo>
                    <a:pt x="1047" y="7"/>
                  </a:lnTo>
                  <a:lnTo>
                    <a:pt x="1047" y="11"/>
                  </a:lnTo>
                  <a:lnTo>
                    <a:pt x="1029" y="11"/>
                  </a:lnTo>
                  <a:lnTo>
                    <a:pt x="1029" y="11"/>
                  </a:lnTo>
                  <a:lnTo>
                    <a:pt x="1029" y="11"/>
                  </a:lnTo>
                  <a:lnTo>
                    <a:pt x="1029" y="11"/>
                  </a:lnTo>
                  <a:lnTo>
                    <a:pt x="1019" y="11"/>
                  </a:lnTo>
                  <a:lnTo>
                    <a:pt x="1019" y="11"/>
                  </a:lnTo>
                  <a:lnTo>
                    <a:pt x="1008" y="11"/>
                  </a:lnTo>
                  <a:lnTo>
                    <a:pt x="1008" y="11"/>
                  </a:lnTo>
                  <a:lnTo>
                    <a:pt x="1008" y="11"/>
                  </a:lnTo>
                  <a:lnTo>
                    <a:pt x="1008" y="11"/>
                  </a:lnTo>
                  <a:lnTo>
                    <a:pt x="994" y="11"/>
                  </a:lnTo>
                  <a:lnTo>
                    <a:pt x="994" y="14"/>
                  </a:lnTo>
                  <a:lnTo>
                    <a:pt x="994" y="14"/>
                  </a:lnTo>
                  <a:lnTo>
                    <a:pt x="994" y="14"/>
                  </a:lnTo>
                  <a:lnTo>
                    <a:pt x="979" y="14"/>
                  </a:lnTo>
                  <a:lnTo>
                    <a:pt x="979" y="18"/>
                  </a:lnTo>
                  <a:lnTo>
                    <a:pt x="976" y="18"/>
                  </a:lnTo>
                  <a:lnTo>
                    <a:pt x="976" y="18"/>
                  </a:lnTo>
                  <a:lnTo>
                    <a:pt x="961" y="18"/>
                  </a:lnTo>
                  <a:lnTo>
                    <a:pt x="961" y="18"/>
                  </a:lnTo>
                  <a:lnTo>
                    <a:pt x="958" y="18"/>
                  </a:lnTo>
                  <a:lnTo>
                    <a:pt x="958" y="18"/>
                  </a:lnTo>
                  <a:lnTo>
                    <a:pt x="950" y="18"/>
                  </a:lnTo>
                  <a:lnTo>
                    <a:pt x="950" y="18"/>
                  </a:lnTo>
                  <a:lnTo>
                    <a:pt x="936" y="18"/>
                  </a:lnTo>
                  <a:lnTo>
                    <a:pt x="936" y="18"/>
                  </a:lnTo>
                  <a:lnTo>
                    <a:pt x="929" y="18"/>
                  </a:lnTo>
                  <a:lnTo>
                    <a:pt x="929" y="21"/>
                  </a:lnTo>
                  <a:lnTo>
                    <a:pt x="918" y="21"/>
                  </a:lnTo>
                  <a:lnTo>
                    <a:pt x="918" y="21"/>
                  </a:lnTo>
                  <a:lnTo>
                    <a:pt x="904" y="21"/>
                  </a:lnTo>
                  <a:lnTo>
                    <a:pt x="904" y="21"/>
                  </a:lnTo>
                  <a:lnTo>
                    <a:pt x="890" y="21"/>
                  </a:lnTo>
                  <a:lnTo>
                    <a:pt x="890" y="21"/>
                  </a:lnTo>
                  <a:lnTo>
                    <a:pt x="846" y="21"/>
                  </a:lnTo>
                  <a:lnTo>
                    <a:pt x="846" y="21"/>
                  </a:lnTo>
                  <a:lnTo>
                    <a:pt x="846" y="21"/>
                  </a:lnTo>
                  <a:lnTo>
                    <a:pt x="846" y="25"/>
                  </a:lnTo>
                  <a:lnTo>
                    <a:pt x="843" y="25"/>
                  </a:lnTo>
                  <a:lnTo>
                    <a:pt x="843" y="25"/>
                  </a:lnTo>
                  <a:lnTo>
                    <a:pt x="825" y="25"/>
                  </a:lnTo>
                  <a:lnTo>
                    <a:pt x="825" y="25"/>
                  </a:lnTo>
                  <a:lnTo>
                    <a:pt x="821" y="25"/>
                  </a:lnTo>
                  <a:lnTo>
                    <a:pt x="821" y="25"/>
                  </a:lnTo>
                  <a:lnTo>
                    <a:pt x="807" y="25"/>
                  </a:lnTo>
                  <a:lnTo>
                    <a:pt x="807" y="25"/>
                  </a:lnTo>
                  <a:lnTo>
                    <a:pt x="789" y="25"/>
                  </a:lnTo>
                  <a:lnTo>
                    <a:pt x="789" y="29"/>
                  </a:lnTo>
                  <a:lnTo>
                    <a:pt x="775" y="29"/>
                  </a:lnTo>
                  <a:lnTo>
                    <a:pt x="775" y="29"/>
                  </a:lnTo>
                  <a:lnTo>
                    <a:pt x="771" y="29"/>
                  </a:lnTo>
                  <a:lnTo>
                    <a:pt x="771" y="29"/>
                  </a:lnTo>
                  <a:lnTo>
                    <a:pt x="771" y="29"/>
                  </a:lnTo>
                  <a:lnTo>
                    <a:pt x="771" y="32"/>
                  </a:lnTo>
                  <a:lnTo>
                    <a:pt x="757" y="32"/>
                  </a:lnTo>
                  <a:lnTo>
                    <a:pt x="757" y="32"/>
                  </a:lnTo>
                  <a:lnTo>
                    <a:pt x="750" y="32"/>
                  </a:lnTo>
                  <a:lnTo>
                    <a:pt x="750" y="32"/>
                  </a:lnTo>
                  <a:lnTo>
                    <a:pt x="746" y="32"/>
                  </a:lnTo>
                  <a:lnTo>
                    <a:pt x="746" y="36"/>
                  </a:lnTo>
                  <a:lnTo>
                    <a:pt x="743" y="36"/>
                  </a:lnTo>
                  <a:lnTo>
                    <a:pt x="743" y="36"/>
                  </a:lnTo>
                  <a:lnTo>
                    <a:pt x="739" y="36"/>
                  </a:lnTo>
                  <a:lnTo>
                    <a:pt x="739" y="39"/>
                  </a:lnTo>
                  <a:lnTo>
                    <a:pt x="728" y="39"/>
                  </a:lnTo>
                  <a:lnTo>
                    <a:pt x="728" y="39"/>
                  </a:lnTo>
                  <a:lnTo>
                    <a:pt x="728" y="39"/>
                  </a:lnTo>
                  <a:lnTo>
                    <a:pt x="728" y="39"/>
                  </a:lnTo>
                  <a:lnTo>
                    <a:pt x="717" y="39"/>
                  </a:lnTo>
                  <a:lnTo>
                    <a:pt x="717" y="43"/>
                  </a:lnTo>
                  <a:lnTo>
                    <a:pt x="710" y="43"/>
                  </a:lnTo>
                  <a:lnTo>
                    <a:pt x="710" y="43"/>
                  </a:lnTo>
                  <a:lnTo>
                    <a:pt x="696" y="43"/>
                  </a:lnTo>
                  <a:lnTo>
                    <a:pt x="696" y="47"/>
                  </a:lnTo>
                  <a:lnTo>
                    <a:pt x="682" y="47"/>
                  </a:lnTo>
                  <a:lnTo>
                    <a:pt x="682" y="47"/>
                  </a:lnTo>
                  <a:lnTo>
                    <a:pt x="678" y="47"/>
                  </a:lnTo>
                  <a:lnTo>
                    <a:pt x="678" y="47"/>
                  </a:lnTo>
                  <a:lnTo>
                    <a:pt x="674" y="47"/>
                  </a:lnTo>
                  <a:lnTo>
                    <a:pt x="674" y="47"/>
                  </a:lnTo>
                  <a:lnTo>
                    <a:pt x="671" y="47"/>
                  </a:lnTo>
                  <a:lnTo>
                    <a:pt x="671" y="50"/>
                  </a:lnTo>
                  <a:lnTo>
                    <a:pt x="628" y="50"/>
                  </a:lnTo>
                  <a:lnTo>
                    <a:pt x="628" y="50"/>
                  </a:lnTo>
                  <a:lnTo>
                    <a:pt x="613" y="50"/>
                  </a:lnTo>
                  <a:lnTo>
                    <a:pt x="613" y="54"/>
                  </a:lnTo>
                  <a:lnTo>
                    <a:pt x="613" y="54"/>
                  </a:lnTo>
                  <a:lnTo>
                    <a:pt x="613" y="54"/>
                  </a:lnTo>
                  <a:lnTo>
                    <a:pt x="599" y="54"/>
                  </a:lnTo>
                  <a:lnTo>
                    <a:pt x="599" y="54"/>
                  </a:lnTo>
                  <a:lnTo>
                    <a:pt x="595" y="54"/>
                  </a:lnTo>
                  <a:lnTo>
                    <a:pt x="595" y="54"/>
                  </a:lnTo>
                  <a:lnTo>
                    <a:pt x="588" y="54"/>
                  </a:lnTo>
                  <a:lnTo>
                    <a:pt x="588" y="54"/>
                  </a:lnTo>
                  <a:lnTo>
                    <a:pt x="581" y="54"/>
                  </a:lnTo>
                  <a:lnTo>
                    <a:pt x="581" y="57"/>
                  </a:lnTo>
                  <a:lnTo>
                    <a:pt x="581" y="57"/>
                  </a:lnTo>
                  <a:lnTo>
                    <a:pt x="581" y="57"/>
                  </a:lnTo>
                  <a:lnTo>
                    <a:pt x="563" y="57"/>
                  </a:lnTo>
                  <a:lnTo>
                    <a:pt x="563" y="61"/>
                  </a:lnTo>
                  <a:lnTo>
                    <a:pt x="556" y="61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49" y="64"/>
                  </a:lnTo>
                  <a:lnTo>
                    <a:pt x="549" y="64"/>
                  </a:lnTo>
                  <a:lnTo>
                    <a:pt x="545" y="64"/>
                  </a:lnTo>
                  <a:lnTo>
                    <a:pt x="545" y="68"/>
                  </a:lnTo>
                  <a:lnTo>
                    <a:pt x="538" y="68"/>
                  </a:lnTo>
                  <a:lnTo>
                    <a:pt x="538" y="68"/>
                  </a:lnTo>
                  <a:lnTo>
                    <a:pt x="538" y="68"/>
                  </a:lnTo>
                  <a:lnTo>
                    <a:pt x="538" y="68"/>
                  </a:lnTo>
                  <a:lnTo>
                    <a:pt x="538" y="68"/>
                  </a:lnTo>
                  <a:lnTo>
                    <a:pt x="538" y="68"/>
                  </a:lnTo>
                  <a:lnTo>
                    <a:pt x="524" y="68"/>
                  </a:lnTo>
                  <a:lnTo>
                    <a:pt x="524" y="72"/>
                  </a:lnTo>
                  <a:lnTo>
                    <a:pt x="509" y="72"/>
                  </a:lnTo>
                  <a:lnTo>
                    <a:pt x="509" y="72"/>
                  </a:lnTo>
                  <a:lnTo>
                    <a:pt x="509" y="72"/>
                  </a:lnTo>
                  <a:lnTo>
                    <a:pt x="509" y="72"/>
                  </a:lnTo>
                  <a:lnTo>
                    <a:pt x="506" y="72"/>
                  </a:lnTo>
                  <a:lnTo>
                    <a:pt x="506" y="72"/>
                  </a:lnTo>
                  <a:lnTo>
                    <a:pt x="506" y="72"/>
                  </a:lnTo>
                  <a:lnTo>
                    <a:pt x="506" y="75"/>
                  </a:lnTo>
                  <a:lnTo>
                    <a:pt x="502" y="75"/>
                  </a:lnTo>
                  <a:lnTo>
                    <a:pt x="502" y="75"/>
                  </a:lnTo>
                  <a:lnTo>
                    <a:pt x="495" y="75"/>
                  </a:lnTo>
                  <a:lnTo>
                    <a:pt x="495" y="79"/>
                  </a:lnTo>
                  <a:lnTo>
                    <a:pt x="491" y="79"/>
                  </a:lnTo>
                  <a:lnTo>
                    <a:pt x="491" y="79"/>
                  </a:lnTo>
                  <a:lnTo>
                    <a:pt x="491" y="79"/>
                  </a:lnTo>
                  <a:lnTo>
                    <a:pt x="491" y="82"/>
                  </a:lnTo>
                  <a:lnTo>
                    <a:pt x="488" y="82"/>
                  </a:lnTo>
                  <a:lnTo>
                    <a:pt x="488" y="82"/>
                  </a:lnTo>
                  <a:lnTo>
                    <a:pt x="484" y="82"/>
                  </a:lnTo>
                  <a:lnTo>
                    <a:pt x="484" y="86"/>
                  </a:lnTo>
                  <a:lnTo>
                    <a:pt x="484" y="86"/>
                  </a:lnTo>
                  <a:lnTo>
                    <a:pt x="484" y="86"/>
                  </a:lnTo>
                  <a:lnTo>
                    <a:pt x="484" y="86"/>
                  </a:lnTo>
                  <a:lnTo>
                    <a:pt x="484" y="86"/>
                  </a:lnTo>
                  <a:lnTo>
                    <a:pt x="474" y="86"/>
                  </a:lnTo>
                  <a:lnTo>
                    <a:pt x="474" y="86"/>
                  </a:lnTo>
                  <a:lnTo>
                    <a:pt x="470" y="86"/>
                  </a:lnTo>
                  <a:lnTo>
                    <a:pt x="470" y="90"/>
                  </a:lnTo>
                  <a:lnTo>
                    <a:pt x="466" y="90"/>
                  </a:lnTo>
                  <a:lnTo>
                    <a:pt x="466" y="90"/>
                  </a:lnTo>
                  <a:lnTo>
                    <a:pt x="456" y="90"/>
                  </a:lnTo>
                  <a:lnTo>
                    <a:pt x="456" y="93"/>
                  </a:lnTo>
                  <a:lnTo>
                    <a:pt x="452" y="93"/>
                  </a:lnTo>
                  <a:lnTo>
                    <a:pt x="452" y="93"/>
                  </a:lnTo>
                  <a:lnTo>
                    <a:pt x="448" y="93"/>
                  </a:lnTo>
                  <a:lnTo>
                    <a:pt x="448" y="93"/>
                  </a:lnTo>
                  <a:lnTo>
                    <a:pt x="445" y="93"/>
                  </a:lnTo>
                  <a:lnTo>
                    <a:pt x="445" y="97"/>
                  </a:lnTo>
                  <a:lnTo>
                    <a:pt x="438" y="97"/>
                  </a:lnTo>
                  <a:lnTo>
                    <a:pt x="438" y="97"/>
                  </a:lnTo>
                  <a:lnTo>
                    <a:pt x="431" y="97"/>
                  </a:lnTo>
                  <a:lnTo>
                    <a:pt x="431" y="97"/>
                  </a:lnTo>
                  <a:lnTo>
                    <a:pt x="427" y="97"/>
                  </a:lnTo>
                  <a:lnTo>
                    <a:pt x="427" y="100"/>
                  </a:lnTo>
                  <a:lnTo>
                    <a:pt x="427" y="100"/>
                  </a:lnTo>
                  <a:lnTo>
                    <a:pt x="427" y="100"/>
                  </a:lnTo>
                  <a:lnTo>
                    <a:pt x="423" y="100"/>
                  </a:lnTo>
                  <a:lnTo>
                    <a:pt x="423" y="100"/>
                  </a:lnTo>
                  <a:lnTo>
                    <a:pt x="413" y="100"/>
                  </a:lnTo>
                  <a:lnTo>
                    <a:pt x="413" y="104"/>
                  </a:lnTo>
                  <a:lnTo>
                    <a:pt x="409" y="104"/>
                  </a:lnTo>
                  <a:lnTo>
                    <a:pt x="409" y="104"/>
                  </a:lnTo>
                  <a:lnTo>
                    <a:pt x="409" y="104"/>
                  </a:lnTo>
                  <a:lnTo>
                    <a:pt x="409" y="104"/>
                  </a:lnTo>
                  <a:lnTo>
                    <a:pt x="405" y="104"/>
                  </a:lnTo>
                  <a:lnTo>
                    <a:pt x="405" y="104"/>
                  </a:lnTo>
                  <a:lnTo>
                    <a:pt x="402" y="104"/>
                  </a:lnTo>
                  <a:lnTo>
                    <a:pt x="402" y="104"/>
                  </a:lnTo>
                  <a:lnTo>
                    <a:pt x="395" y="104"/>
                  </a:lnTo>
                  <a:lnTo>
                    <a:pt x="395" y="104"/>
                  </a:lnTo>
                  <a:lnTo>
                    <a:pt x="391" y="104"/>
                  </a:lnTo>
                  <a:lnTo>
                    <a:pt x="391" y="104"/>
                  </a:lnTo>
                  <a:lnTo>
                    <a:pt x="384" y="104"/>
                  </a:lnTo>
                  <a:lnTo>
                    <a:pt x="384" y="107"/>
                  </a:lnTo>
                  <a:lnTo>
                    <a:pt x="384" y="107"/>
                  </a:lnTo>
                  <a:lnTo>
                    <a:pt x="384" y="107"/>
                  </a:lnTo>
                  <a:lnTo>
                    <a:pt x="380" y="107"/>
                  </a:lnTo>
                  <a:lnTo>
                    <a:pt x="380" y="107"/>
                  </a:lnTo>
                  <a:lnTo>
                    <a:pt x="377" y="107"/>
                  </a:lnTo>
                  <a:lnTo>
                    <a:pt x="377" y="111"/>
                  </a:lnTo>
                  <a:lnTo>
                    <a:pt x="373" y="111"/>
                  </a:lnTo>
                  <a:lnTo>
                    <a:pt x="373" y="111"/>
                  </a:lnTo>
                  <a:lnTo>
                    <a:pt x="373" y="111"/>
                  </a:lnTo>
                  <a:lnTo>
                    <a:pt x="373" y="111"/>
                  </a:lnTo>
                  <a:lnTo>
                    <a:pt x="366" y="111"/>
                  </a:lnTo>
                  <a:lnTo>
                    <a:pt x="366" y="111"/>
                  </a:lnTo>
                  <a:lnTo>
                    <a:pt x="366" y="111"/>
                  </a:lnTo>
                  <a:lnTo>
                    <a:pt x="366" y="111"/>
                  </a:lnTo>
                  <a:lnTo>
                    <a:pt x="359" y="111"/>
                  </a:lnTo>
                  <a:lnTo>
                    <a:pt x="359" y="111"/>
                  </a:lnTo>
                  <a:lnTo>
                    <a:pt x="355" y="111"/>
                  </a:lnTo>
                  <a:lnTo>
                    <a:pt x="355" y="115"/>
                  </a:lnTo>
                  <a:lnTo>
                    <a:pt x="348" y="115"/>
                  </a:lnTo>
                  <a:lnTo>
                    <a:pt x="348" y="115"/>
                  </a:lnTo>
                  <a:lnTo>
                    <a:pt x="344" y="115"/>
                  </a:lnTo>
                  <a:lnTo>
                    <a:pt x="344" y="115"/>
                  </a:lnTo>
                  <a:lnTo>
                    <a:pt x="344" y="115"/>
                  </a:lnTo>
                  <a:lnTo>
                    <a:pt x="344" y="118"/>
                  </a:lnTo>
                  <a:lnTo>
                    <a:pt x="337" y="118"/>
                  </a:lnTo>
                  <a:lnTo>
                    <a:pt x="337" y="118"/>
                  </a:lnTo>
                  <a:lnTo>
                    <a:pt x="334" y="118"/>
                  </a:lnTo>
                  <a:lnTo>
                    <a:pt x="334" y="122"/>
                  </a:lnTo>
                  <a:lnTo>
                    <a:pt x="330" y="122"/>
                  </a:lnTo>
                  <a:lnTo>
                    <a:pt x="330" y="122"/>
                  </a:lnTo>
                  <a:lnTo>
                    <a:pt x="330" y="122"/>
                  </a:lnTo>
                  <a:lnTo>
                    <a:pt x="330" y="122"/>
                  </a:lnTo>
                  <a:lnTo>
                    <a:pt x="319" y="122"/>
                  </a:lnTo>
                  <a:lnTo>
                    <a:pt x="319" y="122"/>
                  </a:lnTo>
                  <a:lnTo>
                    <a:pt x="309" y="122"/>
                  </a:lnTo>
                  <a:lnTo>
                    <a:pt x="309" y="122"/>
                  </a:lnTo>
                  <a:lnTo>
                    <a:pt x="309" y="122"/>
                  </a:lnTo>
                  <a:lnTo>
                    <a:pt x="309" y="129"/>
                  </a:lnTo>
                  <a:lnTo>
                    <a:pt x="301" y="129"/>
                  </a:lnTo>
                  <a:lnTo>
                    <a:pt x="301" y="129"/>
                  </a:lnTo>
                  <a:lnTo>
                    <a:pt x="298" y="129"/>
                  </a:lnTo>
                  <a:lnTo>
                    <a:pt x="298" y="133"/>
                  </a:lnTo>
                  <a:lnTo>
                    <a:pt x="298" y="133"/>
                  </a:lnTo>
                  <a:lnTo>
                    <a:pt x="298" y="133"/>
                  </a:lnTo>
                  <a:lnTo>
                    <a:pt x="298" y="133"/>
                  </a:lnTo>
                  <a:lnTo>
                    <a:pt x="298" y="136"/>
                  </a:lnTo>
                  <a:lnTo>
                    <a:pt x="291" y="136"/>
                  </a:lnTo>
                  <a:lnTo>
                    <a:pt x="291" y="136"/>
                  </a:lnTo>
                  <a:lnTo>
                    <a:pt x="291" y="136"/>
                  </a:lnTo>
                  <a:lnTo>
                    <a:pt x="291" y="136"/>
                  </a:lnTo>
                  <a:lnTo>
                    <a:pt x="284" y="136"/>
                  </a:lnTo>
                  <a:lnTo>
                    <a:pt x="284" y="136"/>
                  </a:lnTo>
                  <a:lnTo>
                    <a:pt x="280" y="136"/>
                  </a:lnTo>
                  <a:lnTo>
                    <a:pt x="280" y="140"/>
                  </a:lnTo>
                  <a:lnTo>
                    <a:pt x="280" y="140"/>
                  </a:lnTo>
                  <a:lnTo>
                    <a:pt x="280" y="143"/>
                  </a:lnTo>
                  <a:lnTo>
                    <a:pt x="276" y="143"/>
                  </a:lnTo>
                  <a:lnTo>
                    <a:pt x="276" y="143"/>
                  </a:lnTo>
                  <a:lnTo>
                    <a:pt x="273" y="143"/>
                  </a:lnTo>
                  <a:lnTo>
                    <a:pt x="273" y="147"/>
                  </a:lnTo>
                  <a:lnTo>
                    <a:pt x="266" y="147"/>
                  </a:lnTo>
                  <a:lnTo>
                    <a:pt x="266" y="147"/>
                  </a:lnTo>
                  <a:lnTo>
                    <a:pt x="262" y="147"/>
                  </a:lnTo>
                  <a:lnTo>
                    <a:pt x="262" y="147"/>
                  </a:lnTo>
                  <a:lnTo>
                    <a:pt x="262" y="147"/>
                  </a:lnTo>
                  <a:lnTo>
                    <a:pt x="262" y="151"/>
                  </a:lnTo>
                  <a:lnTo>
                    <a:pt x="258" y="151"/>
                  </a:lnTo>
                  <a:lnTo>
                    <a:pt x="258" y="151"/>
                  </a:lnTo>
                  <a:lnTo>
                    <a:pt x="255" y="151"/>
                  </a:lnTo>
                  <a:lnTo>
                    <a:pt x="255" y="154"/>
                  </a:lnTo>
                  <a:lnTo>
                    <a:pt x="251" y="154"/>
                  </a:lnTo>
                  <a:lnTo>
                    <a:pt x="251" y="154"/>
                  </a:lnTo>
                  <a:lnTo>
                    <a:pt x="251" y="154"/>
                  </a:lnTo>
                  <a:lnTo>
                    <a:pt x="251" y="154"/>
                  </a:lnTo>
                  <a:lnTo>
                    <a:pt x="251" y="154"/>
                  </a:lnTo>
                  <a:lnTo>
                    <a:pt x="251" y="158"/>
                  </a:lnTo>
                  <a:lnTo>
                    <a:pt x="248" y="158"/>
                  </a:lnTo>
                  <a:lnTo>
                    <a:pt x="248" y="158"/>
                  </a:lnTo>
                  <a:lnTo>
                    <a:pt x="244" y="158"/>
                  </a:lnTo>
                  <a:lnTo>
                    <a:pt x="244" y="161"/>
                  </a:lnTo>
                  <a:lnTo>
                    <a:pt x="240" y="161"/>
                  </a:lnTo>
                  <a:lnTo>
                    <a:pt x="240" y="165"/>
                  </a:lnTo>
                  <a:lnTo>
                    <a:pt x="233" y="165"/>
                  </a:lnTo>
                  <a:lnTo>
                    <a:pt x="233" y="165"/>
                  </a:lnTo>
                  <a:lnTo>
                    <a:pt x="230" y="165"/>
                  </a:lnTo>
                  <a:lnTo>
                    <a:pt x="230" y="165"/>
                  </a:lnTo>
                  <a:lnTo>
                    <a:pt x="226" y="165"/>
                  </a:lnTo>
                  <a:lnTo>
                    <a:pt x="226" y="168"/>
                  </a:lnTo>
                  <a:lnTo>
                    <a:pt x="223" y="168"/>
                  </a:lnTo>
                  <a:lnTo>
                    <a:pt x="223" y="168"/>
                  </a:lnTo>
                  <a:lnTo>
                    <a:pt x="219" y="168"/>
                  </a:lnTo>
                  <a:lnTo>
                    <a:pt x="219" y="168"/>
                  </a:lnTo>
                  <a:lnTo>
                    <a:pt x="219" y="168"/>
                  </a:lnTo>
                  <a:lnTo>
                    <a:pt x="219" y="172"/>
                  </a:lnTo>
                  <a:lnTo>
                    <a:pt x="215" y="172"/>
                  </a:lnTo>
                  <a:lnTo>
                    <a:pt x="215" y="172"/>
                  </a:lnTo>
                  <a:lnTo>
                    <a:pt x="212" y="172"/>
                  </a:lnTo>
                  <a:lnTo>
                    <a:pt x="212" y="176"/>
                  </a:lnTo>
                  <a:lnTo>
                    <a:pt x="212" y="176"/>
                  </a:lnTo>
                  <a:lnTo>
                    <a:pt x="212" y="176"/>
                  </a:lnTo>
                  <a:lnTo>
                    <a:pt x="208" y="176"/>
                  </a:lnTo>
                  <a:lnTo>
                    <a:pt x="208" y="176"/>
                  </a:lnTo>
                  <a:lnTo>
                    <a:pt x="208" y="176"/>
                  </a:lnTo>
                  <a:lnTo>
                    <a:pt x="208" y="179"/>
                  </a:lnTo>
                  <a:lnTo>
                    <a:pt x="205" y="179"/>
                  </a:lnTo>
                  <a:lnTo>
                    <a:pt x="205" y="183"/>
                  </a:lnTo>
                  <a:lnTo>
                    <a:pt x="205" y="183"/>
                  </a:lnTo>
                  <a:lnTo>
                    <a:pt x="205" y="183"/>
                  </a:lnTo>
                  <a:lnTo>
                    <a:pt x="205" y="183"/>
                  </a:lnTo>
                  <a:lnTo>
                    <a:pt x="205" y="183"/>
                  </a:lnTo>
                  <a:lnTo>
                    <a:pt x="201" y="183"/>
                  </a:lnTo>
                  <a:lnTo>
                    <a:pt x="201" y="183"/>
                  </a:lnTo>
                  <a:lnTo>
                    <a:pt x="190" y="183"/>
                  </a:lnTo>
                  <a:lnTo>
                    <a:pt x="190" y="186"/>
                  </a:lnTo>
                  <a:lnTo>
                    <a:pt x="187" y="186"/>
                  </a:lnTo>
                  <a:lnTo>
                    <a:pt x="187" y="186"/>
                  </a:lnTo>
                  <a:lnTo>
                    <a:pt x="183" y="186"/>
                  </a:lnTo>
                  <a:lnTo>
                    <a:pt x="183" y="190"/>
                  </a:lnTo>
                  <a:lnTo>
                    <a:pt x="180" y="190"/>
                  </a:lnTo>
                  <a:lnTo>
                    <a:pt x="180" y="190"/>
                  </a:lnTo>
                  <a:lnTo>
                    <a:pt x="180" y="190"/>
                  </a:lnTo>
                  <a:lnTo>
                    <a:pt x="180" y="190"/>
                  </a:lnTo>
                  <a:lnTo>
                    <a:pt x="176" y="190"/>
                  </a:lnTo>
                  <a:lnTo>
                    <a:pt x="176" y="190"/>
                  </a:lnTo>
                  <a:lnTo>
                    <a:pt x="176" y="190"/>
                  </a:lnTo>
                  <a:lnTo>
                    <a:pt x="176" y="194"/>
                  </a:lnTo>
                  <a:lnTo>
                    <a:pt x="172" y="194"/>
                  </a:lnTo>
                  <a:lnTo>
                    <a:pt x="172" y="194"/>
                  </a:lnTo>
                  <a:lnTo>
                    <a:pt x="172" y="194"/>
                  </a:lnTo>
                  <a:lnTo>
                    <a:pt x="172" y="197"/>
                  </a:lnTo>
                  <a:lnTo>
                    <a:pt x="169" y="197"/>
                  </a:lnTo>
                  <a:lnTo>
                    <a:pt x="169" y="201"/>
                  </a:lnTo>
                  <a:lnTo>
                    <a:pt x="165" y="201"/>
                  </a:lnTo>
                  <a:lnTo>
                    <a:pt x="165" y="204"/>
                  </a:lnTo>
                  <a:lnTo>
                    <a:pt x="162" y="204"/>
                  </a:lnTo>
                  <a:lnTo>
                    <a:pt x="162" y="204"/>
                  </a:lnTo>
                  <a:lnTo>
                    <a:pt x="162" y="204"/>
                  </a:lnTo>
                  <a:lnTo>
                    <a:pt x="162" y="208"/>
                  </a:lnTo>
                  <a:lnTo>
                    <a:pt x="158" y="208"/>
                  </a:lnTo>
                  <a:lnTo>
                    <a:pt x="158" y="208"/>
                  </a:lnTo>
                  <a:lnTo>
                    <a:pt x="158" y="208"/>
                  </a:lnTo>
                  <a:lnTo>
                    <a:pt x="158" y="215"/>
                  </a:lnTo>
                  <a:lnTo>
                    <a:pt x="154" y="215"/>
                  </a:lnTo>
                  <a:lnTo>
                    <a:pt x="154" y="215"/>
                  </a:lnTo>
                  <a:lnTo>
                    <a:pt x="151" y="215"/>
                  </a:lnTo>
                  <a:lnTo>
                    <a:pt x="151" y="219"/>
                  </a:lnTo>
                  <a:lnTo>
                    <a:pt x="151" y="219"/>
                  </a:lnTo>
                  <a:lnTo>
                    <a:pt x="151" y="222"/>
                  </a:lnTo>
                  <a:lnTo>
                    <a:pt x="147" y="222"/>
                  </a:lnTo>
                  <a:lnTo>
                    <a:pt x="147" y="226"/>
                  </a:lnTo>
                  <a:lnTo>
                    <a:pt x="147" y="226"/>
                  </a:lnTo>
                  <a:lnTo>
                    <a:pt x="147" y="226"/>
                  </a:lnTo>
                  <a:lnTo>
                    <a:pt x="144" y="226"/>
                  </a:lnTo>
                  <a:lnTo>
                    <a:pt x="144" y="233"/>
                  </a:lnTo>
                  <a:lnTo>
                    <a:pt x="140" y="233"/>
                  </a:lnTo>
                  <a:lnTo>
                    <a:pt x="140" y="233"/>
                  </a:lnTo>
                  <a:lnTo>
                    <a:pt x="140" y="233"/>
                  </a:lnTo>
                  <a:lnTo>
                    <a:pt x="140" y="240"/>
                  </a:lnTo>
                  <a:lnTo>
                    <a:pt x="136" y="240"/>
                  </a:lnTo>
                  <a:lnTo>
                    <a:pt x="136" y="240"/>
                  </a:lnTo>
                  <a:lnTo>
                    <a:pt x="136" y="240"/>
                  </a:lnTo>
                  <a:lnTo>
                    <a:pt x="136" y="247"/>
                  </a:lnTo>
                  <a:lnTo>
                    <a:pt x="133" y="247"/>
                  </a:lnTo>
                  <a:lnTo>
                    <a:pt x="133" y="251"/>
                  </a:lnTo>
                  <a:lnTo>
                    <a:pt x="133" y="251"/>
                  </a:lnTo>
                  <a:lnTo>
                    <a:pt x="133" y="251"/>
                  </a:lnTo>
                  <a:lnTo>
                    <a:pt x="126" y="251"/>
                  </a:lnTo>
                  <a:lnTo>
                    <a:pt x="126" y="251"/>
                  </a:lnTo>
                  <a:lnTo>
                    <a:pt x="126" y="251"/>
                  </a:lnTo>
                  <a:lnTo>
                    <a:pt x="126" y="255"/>
                  </a:lnTo>
                  <a:lnTo>
                    <a:pt x="122" y="255"/>
                  </a:lnTo>
                  <a:lnTo>
                    <a:pt x="122" y="258"/>
                  </a:lnTo>
                  <a:lnTo>
                    <a:pt x="115" y="258"/>
                  </a:lnTo>
                  <a:lnTo>
                    <a:pt x="115" y="262"/>
                  </a:lnTo>
                  <a:lnTo>
                    <a:pt x="111" y="262"/>
                  </a:lnTo>
                  <a:lnTo>
                    <a:pt x="111" y="262"/>
                  </a:lnTo>
                  <a:lnTo>
                    <a:pt x="104" y="262"/>
                  </a:lnTo>
                  <a:lnTo>
                    <a:pt x="104" y="265"/>
                  </a:lnTo>
                  <a:lnTo>
                    <a:pt x="101" y="265"/>
                  </a:lnTo>
                  <a:lnTo>
                    <a:pt x="101" y="269"/>
                  </a:lnTo>
                  <a:lnTo>
                    <a:pt x="93" y="269"/>
                  </a:lnTo>
                  <a:lnTo>
                    <a:pt x="93" y="269"/>
                  </a:lnTo>
                  <a:lnTo>
                    <a:pt x="93" y="269"/>
                  </a:lnTo>
                  <a:lnTo>
                    <a:pt x="93" y="272"/>
                  </a:lnTo>
                  <a:lnTo>
                    <a:pt x="90" y="272"/>
                  </a:lnTo>
                  <a:lnTo>
                    <a:pt x="90" y="276"/>
                  </a:lnTo>
                  <a:lnTo>
                    <a:pt x="90" y="276"/>
                  </a:lnTo>
                  <a:lnTo>
                    <a:pt x="90" y="276"/>
                  </a:lnTo>
                  <a:lnTo>
                    <a:pt x="90" y="276"/>
                  </a:lnTo>
                  <a:lnTo>
                    <a:pt x="90" y="280"/>
                  </a:lnTo>
                  <a:lnTo>
                    <a:pt x="83" y="280"/>
                  </a:lnTo>
                  <a:lnTo>
                    <a:pt x="83" y="280"/>
                  </a:lnTo>
                  <a:lnTo>
                    <a:pt x="79" y="280"/>
                  </a:lnTo>
                  <a:lnTo>
                    <a:pt x="79" y="280"/>
                  </a:lnTo>
                  <a:lnTo>
                    <a:pt x="79" y="280"/>
                  </a:lnTo>
                  <a:lnTo>
                    <a:pt x="79" y="283"/>
                  </a:lnTo>
                  <a:lnTo>
                    <a:pt x="72" y="283"/>
                  </a:lnTo>
                  <a:lnTo>
                    <a:pt x="72" y="283"/>
                  </a:lnTo>
                  <a:lnTo>
                    <a:pt x="65" y="283"/>
                  </a:lnTo>
                  <a:lnTo>
                    <a:pt x="65" y="283"/>
                  </a:lnTo>
                  <a:lnTo>
                    <a:pt x="61" y="283"/>
                  </a:lnTo>
                  <a:lnTo>
                    <a:pt x="61" y="287"/>
                  </a:lnTo>
                  <a:lnTo>
                    <a:pt x="58" y="287"/>
                  </a:lnTo>
                  <a:lnTo>
                    <a:pt x="58" y="287"/>
                  </a:lnTo>
                  <a:lnTo>
                    <a:pt x="58" y="287"/>
                  </a:lnTo>
                  <a:lnTo>
                    <a:pt x="58" y="290"/>
                  </a:lnTo>
                  <a:lnTo>
                    <a:pt x="54" y="290"/>
                  </a:lnTo>
                  <a:lnTo>
                    <a:pt x="54" y="290"/>
                  </a:lnTo>
                  <a:lnTo>
                    <a:pt x="50" y="290"/>
                  </a:lnTo>
                  <a:lnTo>
                    <a:pt x="50" y="294"/>
                  </a:lnTo>
                  <a:lnTo>
                    <a:pt x="50" y="294"/>
                  </a:lnTo>
                  <a:lnTo>
                    <a:pt x="50" y="294"/>
                  </a:lnTo>
                  <a:lnTo>
                    <a:pt x="43" y="294"/>
                  </a:lnTo>
                  <a:lnTo>
                    <a:pt x="43" y="294"/>
                  </a:lnTo>
                  <a:lnTo>
                    <a:pt x="43" y="294"/>
                  </a:lnTo>
                  <a:lnTo>
                    <a:pt x="43" y="301"/>
                  </a:lnTo>
                  <a:lnTo>
                    <a:pt x="40" y="301"/>
                  </a:lnTo>
                  <a:lnTo>
                    <a:pt x="40" y="305"/>
                  </a:lnTo>
                  <a:lnTo>
                    <a:pt x="36" y="305"/>
                  </a:lnTo>
                  <a:lnTo>
                    <a:pt x="36" y="308"/>
                  </a:lnTo>
                  <a:lnTo>
                    <a:pt x="29" y="308"/>
                  </a:lnTo>
                  <a:lnTo>
                    <a:pt x="29" y="312"/>
                  </a:lnTo>
                  <a:lnTo>
                    <a:pt x="25" y="312"/>
                  </a:lnTo>
                  <a:lnTo>
                    <a:pt x="25" y="312"/>
                  </a:lnTo>
                  <a:lnTo>
                    <a:pt x="25" y="312"/>
                  </a:lnTo>
                  <a:lnTo>
                    <a:pt x="25" y="315"/>
                  </a:lnTo>
                  <a:lnTo>
                    <a:pt x="22" y="315"/>
                  </a:lnTo>
                  <a:lnTo>
                    <a:pt x="22" y="315"/>
                  </a:lnTo>
                  <a:lnTo>
                    <a:pt x="15" y="315"/>
                  </a:lnTo>
                  <a:lnTo>
                    <a:pt x="15" y="315"/>
                  </a:lnTo>
                  <a:lnTo>
                    <a:pt x="11" y="315"/>
                  </a:lnTo>
                  <a:lnTo>
                    <a:pt x="11" y="315"/>
                  </a:lnTo>
                  <a:lnTo>
                    <a:pt x="4" y="315"/>
                  </a:lnTo>
                  <a:lnTo>
                    <a:pt x="4" y="315"/>
                  </a:lnTo>
                  <a:lnTo>
                    <a:pt x="0" y="315"/>
                  </a:lnTo>
                  <a:lnTo>
                    <a:pt x="0" y="326"/>
                  </a:lnTo>
                  <a:lnTo>
                    <a:pt x="1212" y="3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9"/>
            <p:cNvSpPr>
              <a:spLocks noChangeArrowheads="1"/>
            </p:cNvSpPr>
            <p:nvPr/>
          </p:nvSpPr>
          <p:spPr bwMode="auto">
            <a:xfrm>
              <a:off x="5492477" y="3331073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667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Rectangle 100"/>
            <p:cNvSpPr>
              <a:spLocks noChangeArrowheads="1"/>
            </p:cNvSpPr>
            <p:nvPr/>
          </p:nvSpPr>
          <p:spPr bwMode="auto">
            <a:xfrm>
              <a:off x="5816327" y="3331073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559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Rectangle 101"/>
            <p:cNvSpPr>
              <a:spLocks noChangeArrowheads="1"/>
            </p:cNvSpPr>
            <p:nvPr/>
          </p:nvSpPr>
          <p:spPr bwMode="auto">
            <a:xfrm>
              <a:off x="6141765" y="3331073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478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102"/>
            <p:cNvSpPr>
              <a:spLocks noChangeArrowheads="1"/>
            </p:cNvSpPr>
            <p:nvPr/>
          </p:nvSpPr>
          <p:spPr bwMode="auto">
            <a:xfrm>
              <a:off x="6460852" y="3331073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429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tangle 103"/>
            <p:cNvSpPr>
              <a:spLocks noChangeArrowheads="1"/>
            </p:cNvSpPr>
            <p:nvPr/>
          </p:nvSpPr>
          <p:spPr bwMode="auto">
            <a:xfrm>
              <a:off x="6784702" y="3331073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405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104"/>
            <p:cNvSpPr>
              <a:spLocks noChangeArrowheads="1"/>
            </p:cNvSpPr>
            <p:nvPr/>
          </p:nvSpPr>
          <p:spPr bwMode="auto">
            <a:xfrm>
              <a:off x="7108552" y="3331073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385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105"/>
            <p:cNvSpPr>
              <a:spLocks noChangeArrowheads="1"/>
            </p:cNvSpPr>
            <p:nvPr/>
          </p:nvSpPr>
          <p:spPr bwMode="auto">
            <a:xfrm>
              <a:off x="7427640" y="3331073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369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Rectangle 106"/>
            <p:cNvSpPr>
              <a:spLocks noChangeArrowheads="1"/>
            </p:cNvSpPr>
            <p:nvPr/>
          </p:nvSpPr>
          <p:spPr bwMode="auto">
            <a:xfrm>
              <a:off x="4687497" y="3331073"/>
              <a:ext cx="25648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none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107"/>
            <p:cNvSpPr>
              <a:spLocks noChangeArrowheads="1"/>
            </p:cNvSpPr>
            <p:nvPr/>
          </p:nvSpPr>
          <p:spPr bwMode="auto">
            <a:xfrm>
              <a:off x="5534100" y="348636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86</a:t>
              </a:r>
            </a:p>
          </p:txBody>
        </p:sp>
        <p:sp>
          <p:nvSpPr>
            <p:cNvPr id="110" name="Rectangle 108"/>
            <p:cNvSpPr>
              <a:spLocks noChangeArrowheads="1"/>
            </p:cNvSpPr>
            <p:nvPr/>
          </p:nvSpPr>
          <p:spPr bwMode="auto">
            <a:xfrm>
              <a:off x="5857950" y="348636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57</a:t>
              </a:r>
            </a:p>
          </p:txBody>
        </p:sp>
        <p:sp>
          <p:nvSpPr>
            <p:cNvPr id="111" name="Rectangle 109"/>
            <p:cNvSpPr>
              <a:spLocks noChangeArrowheads="1"/>
            </p:cNvSpPr>
            <p:nvPr/>
          </p:nvSpPr>
          <p:spPr bwMode="auto">
            <a:xfrm>
              <a:off x="6183387" y="348636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44</a:t>
              </a:r>
            </a:p>
          </p:txBody>
        </p:sp>
        <p:sp>
          <p:nvSpPr>
            <p:cNvPr id="112" name="Rectangle 110"/>
            <p:cNvSpPr>
              <a:spLocks noChangeArrowheads="1"/>
            </p:cNvSpPr>
            <p:nvPr/>
          </p:nvSpPr>
          <p:spPr bwMode="auto">
            <a:xfrm>
              <a:off x="6502475" y="348636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</a:p>
          </p:txBody>
        </p:sp>
        <p:sp>
          <p:nvSpPr>
            <p:cNvPr id="113" name="Rectangle 111"/>
            <p:cNvSpPr>
              <a:spLocks noChangeArrowheads="1"/>
            </p:cNvSpPr>
            <p:nvPr/>
          </p:nvSpPr>
          <p:spPr bwMode="auto">
            <a:xfrm>
              <a:off x="6826325" y="348636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39</a:t>
              </a:r>
            </a:p>
          </p:txBody>
        </p:sp>
        <p:sp>
          <p:nvSpPr>
            <p:cNvPr id="114" name="Rectangle 112"/>
            <p:cNvSpPr>
              <a:spLocks noChangeArrowheads="1"/>
            </p:cNvSpPr>
            <p:nvPr/>
          </p:nvSpPr>
          <p:spPr bwMode="auto">
            <a:xfrm>
              <a:off x="7150175" y="348636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34</a:t>
              </a:r>
            </a:p>
          </p:txBody>
        </p:sp>
        <p:sp>
          <p:nvSpPr>
            <p:cNvPr id="115" name="Rectangle 113"/>
            <p:cNvSpPr>
              <a:spLocks noChangeArrowheads="1"/>
            </p:cNvSpPr>
            <p:nvPr/>
          </p:nvSpPr>
          <p:spPr bwMode="auto">
            <a:xfrm>
              <a:off x="7469262" y="348636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31</a:t>
              </a:r>
            </a:p>
          </p:txBody>
        </p:sp>
        <p:sp>
          <p:nvSpPr>
            <p:cNvPr id="116" name="Rectangle 114"/>
            <p:cNvSpPr>
              <a:spLocks noChangeArrowheads="1"/>
            </p:cNvSpPr>
            <p:nvPr/>
          </p:nvSpPr>
          <p:spPr bwMode="auto">
            <a:xfrm>
              <a:off x="4687497" y="3491299"/>
              <a:ext cx="15388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00" dirty="0">
                  <a:solidFill>
                    <a:srgbClr val="FF0000"/>
                  </a:solidFill>
                </a:rPr>
                <a:t>EB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17" name="Rectangle 115"/>
            <p:cNvSpPr>
              <a:spLocks noChangeArrowheads="1"/>
            </p:cNvSpPr>
            <p:nvPr/>
          </p:nvSpPr>
          <p:spPr bwMode="auto">
            <a:xfrm>
              <a:off x="5520219" y="3630428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43</a:t>
              </a:r>
            </a:p>
          </p:txBody>
        </p:sp>
        <p:sp>
          <p:nvSpPr>
            <p:cNvPr id="118" name="Rectangle 116"/>
            <p:cNvSpPr>
              <a:spLocks noChangeArrowheads="1"/>
            </p:cNvSpPr>
            <p:nvPr/>
          </p:nvSpPr>
          <p:spPr bwMode="auto">
            <a:xfrm>
              <a:off x="5844069" y="3630428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28</a:t>
              </a:r>
            </a:p>
          </p:txBody>
        </p:sp>
        <p:sp>
          <p:nvSpPr>
            <p:cNvPr id="119" name="Rectangle 117"/>
            <p:cNvSpPr>
              <a:spLocks noChangeArrowheads="1"/>
            </p:cNvSpPr>
            <p:nvPr/>
          </p:nvSpPr>
          <p:spPr bwMode="auto">
            <a:xfrm>
              <a:off x="6169506" y="3630428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26</a:t>
              </a:r>
            </a:p>
          </p:txBody>
        </p:sp>
        <p:sp>
          <p:nvSpPr>
            <p:cNvPr id="120" name="Rectangle 118"/>
            <p:cNvSpPr>
              <a:spLocks noChangeArrowheads="1"/>
            </p:cNvSpPr>
            <p:nvPr/>
          </p:nvSpPr>
          <p:spPr bwMode="auto">
            <a:xfrm>
              <a:off x="6488594" y="3630428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  <p:sp>
          <p:nvSpPr>
            <p:cNvPr id="121" name="Rectangle 119"/>
            <p:cNvSpPr>
              <a:spLocks noChangeArrowheads="1"/>
            </p:cNvSpPr>
            <p:nvPr/>
          </p:nvSpPr>
          <p:spPr bwMode="auto">
            <a:xfrm>
              <a:off x="6812444" y="3630428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  <p:sp>
          <p:nvSpPr>
            <p:cNvPr id="122" name="Rectangle 120"/>
            <p:cNvSpPr>
              <a:spLocks noChangeArrowheads="1"/>
            </p:cNvSpPr>
            <p:nvPr/>
          </p:nvSpPr>
          <p:spPr bwMode="auto">
            <a:xfrm>
              <a:off x="7136294" y="3630428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  <p:sp>
          <p:nvSpPr>
            <p:cNvPr id="123" name="Rectangle 121"/>
            <p:cNvSpPr>
              <a:spLocks noChangeArrowheads="1"/>
            </p:cNvSpPr>
            <p:nvPr/>
          </p:nvSpPr>
          <p:spPr bwMode="auto">
            <a:xfrm>
              <a:off x="7455381" y="3630428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  <p:sp>
          <p:nvSpPr>
            <p:cNvPr id="124" name="Rectangle 122"/>
            <p:cNvSpPr>
              <a:spLocks noChangeArrowheads="1"/>
            </p:cNvSpPr>
            <p:nvPr/>
          </p:nvSpPr>
          <p:spPr bwMode="auto">
            <a:xfrm>
              <a:off x="4681084" y="3630428"/>
              <a:ext cx="5257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SOS/VOD</a:t>
              </a:r>
            </a:p>
          </p:txBody>
        </p:sp>
        <p:sp>
          <p:nvSpPr>
            <p:cNvPr id="125" name="Freeform 123"/>
            <p:cNvSpPr>
              <a:spLocks/>
            </p:cNvSpPr>
            <p:nvPr/>
          </p:nvSpPr>
          <p:spPr bwMode="auto">
            <a:xfrm>
              <a:off x="5603875" y="2325688"/>
              <a:ext cx="1935163" cy="460375"/>
            </a:xfrm>
            <a:custGeom>
              <a:avLst/>
              <a:gdLst>
                <a:gd name="T0" fmla="*/ 5 w 340"/>
                <a:gd name="T1" fmla="*/ 80 h 81"/>
                <a:gd name="T2" fmla="*/ 9 w 340"/>
                <a:gd name="T3" fmla="*/ 80 h 81"/>
                <a:gd name="T4" fmla="*/ 13 w 340"/>
                <a:gd name="T5" fmla="*/ 78 h 81"/>
                <a:gd name="T6" fmla="*/ 16 w 340"/>
                <a:gd name="T7" fmla="*/ 75 h 81"/>
                <a:gd name="T8" fmla="*/ 18 w 340"/>
                <a:gd name="T9" fmla="*/ 74 h 81"/>
                <a:gd name="T10" fmla="*/ 24 w 340"/>
                <a:gd name="T11" fmla="*/ 73 h 81"/>
                <a:gd name="T12" fmla="*/ 27 w 340"/>
                <a:gd name="T13" fmla="*/ 72 h 81"/>
                <a:gd name="T14" fmla="*/ 28 w 340"/>
                <a:gd name="T15" fmla="*/ 70 h 81"/>
                <a:gd name="T16" fmla="*/ 33 w 340"/>
                <a:gd name="T17" fmla="*/ 68 h 81"/>
                <a:gd name="T18" fmla="*/ 37 w 340"/>
                <a:gd name="T19" fmla="*/ 65 h 81"/>
                <a:gd name="T20" fmla="*/ 40 w 340"/>
                <a:gd name="T21" fmla="*/ 63 h 81"/>
                <a:gd name="T22" fmla="*/ 42 w 340"/>
                <a:gd name="T23" fmla="*/ 61 h 81"/>
                <a:gd name="T24" fmla="*/ 44 w 340"/>
                <a:gd name="T25" fmla="*/ 57 h 81"/>
                <a:gd name="T26" fmla="*/ 46 w 340"/>
                <a:gd name="T27" fmla="*/ 55 h 81"/>
                <a:gd name="T28" fmla="*/ 48 w 340"/>
                <a:gd name="T29" fmla="*/ 53 h 81"/>
                <a:gd name="T30" fmla="*/ 51 w 340"/>
                <a:gd name="T31" fmla="*/ 51 h 81"/>
                <a:gd name="T32" fmla="*/ 52 w 340"/>
                <a:gd name="T33" fmla="*/ 50 h 81"/>
                <a:gd name="T34" fmla="*/ 58 w 340"/>
                <a:gd name="T35" fmla="*/ 49 h 81"/>
                <a:gd name="T36" fmla="*/ 59 w 340"/>
                <a:gd name="T37" fmla="*/ 48 h 81"/>
                <a:gd name="T38" fmla="*/ 61 w 340"/>
                <a:gd name="T39" fmla="*/ 46 h 81"/>
                <a:gd name="T40" fmla="*/ 63 w 340"/>
                <a:gd name="T41" fmla="*/ 45 h 81"/>
                <a:gd name="T42" fmla="*/ 67 w 340"/>
                <a:gd name="T43" fmla="*/ 44 h 81"/>
                <a:gd name="T44" fmla="*/ 71 w 340"/>
                <a:gd name="T45" fmla="*/ 42 h 81"/>
                <a:gd name="T46" fmla="*/ 73 w 340"/>
                <a:gd name="T47" fmla="*/ 40 h 81"/>
                <a:gd name="T48" fmla="*/ 75 w 340"/>
                <a:gd name="T49" fmla="*/ 39 h 81"/>
                <a:gd name="T50" fmla="*/ 80 w 340"/>
                <a:gd name="T51" fmla="*/ 38 h 81"/>
                <a:gd name="T52" fmla="*/ 83 w 340"/>
                <a:gd name="T53" fmla="*/ 36 h 81"/>
                <a:gd name="T54" fmla="*/ 85 w 340"/>
                <a:gd name="T55" fmla="*/ 35 h 81"/>
                <a:gd name="T56" fmla="*/ 88 w 340"/>
                <a:gd name="T57" fmla="*/ 33 h 81"/>
                <a:gd name="T58" fmla="*/ 95 w 340"/>
                <a:gd name="T59" fmla="*/ 32 h 81"/>
                <a:gd name="T60" fmla="*/ 98 w 340"/>
                <a:gd name="T61" fmla="*/ 30 h 81"/>
                <a:gd name="T62" fmla="*/ 104 w 340"/>
                <a:gd name="T63" fmla="*/ 30 h 81"/>
                <a:gd name="T64" fmla="*/ 106 w 340"/>
                <a:gd name="T65" fmla="*/ 29 h 81"/>
                <a:gd name="T66" fmla="*/ 109 w 340"/>
                <a:gd name="T67" fmla="*/ 28 h 81"/>
                <a:gd name="T68" fmla="*/ 114 w 340"/>
                <a:gd name="T69" fmla="*/ 28 h 81"/>
                <a:gd name="T70" fmla="*/ 117 w 340"/>
                <a:gd name="T71" fmla="*/ 27 h 81"/>
                <a:gd name="T72" fmla="*/ 121 w 340"/>
                <a:gd name="T73" fmla="*/ 26 h 81"/>
                <a:gd name="T74" fmla="*/ 127 w 340"/>
                <a:gd name="T75" fmla="*/ 25 h 81"/>
                <a:gd name="T76" fmla="*/ 132 w 340"/>
                <a:gd name="T77" fmla="*/ 24 h 81"/>
                <a:gd name="T78" fmla="*/ 137 w 340"/>
                <a:gd name="T79" fmla="*/ 23 h 81"/>
                <a:gd name="T80" fmla="*/ 139 w 340"/>
                <a:gd name="T81" fmla="*/ 21 h 81"/>
                <a:gd name="T82" fmla="*/ 143 w 340"/>
                <a:gd name="T83" fmla="*/ 20 h 81"/>
                <a:gd name="T84" fmla="*/ 144 w 340"/>
                <a:gd name="T85" fmla="*/ 19 h 81"/>
                <a:gd name="T86" fmla="*/ 152 w 340"/>
                <a:gd name="T87" fmla="*/ 18 h 81"/>
                <a:gd name="T88" fmla="*/ 157 w 340"/>
                <a:gd name="T89" fmla="*/ 17 h 81"/>
                <a:gd name="T90" fmla="*/ 164 w 340"/>
                <a:gd name="T91" fmla="*/ 15 h 81"/>
                <a:gd name="T92" fmla="*/ 169 w 340"/>
                <a:gd name="T93" fmla="*/ 14 h 81"/>
                <a:gd name="T94" fmla="*/ 189 w 340"/>
                <a:gd name="T95" fmla="*/ 13 h 81"/>
                <a:gd name="T96" fmla="*/ 192 w 340"/>
                <a:gd name="T97" fmla="*/ 12 h 81"/>
                <a:gd name="T98" fmla="*/ 205 w 340"/>
                <a:gd name="T99" fmla="*/ 11 h 81"/>
                <a:gd name="T100" fmla="*/ 209 w 340"/>
                <a:gd name="T101" fmla="*/ 9 h 81"/>
                <a:gd name="T102" fmla="*/ 217 w 340"/>
                <a:gd name="T103" fmla="*/ 8 h 81"/>
                <a:gd name="T104" fmla="*/ 222 w 340"/>
                <a:gd name="T105" fmla="*/ 6 h 81"/>
                <a:gd name="T106" fmla="*/ 237 w 340"/>
                <a:gd name="T107" fmla="*/ 6 h 81"/>
                <a:gd name="T108" fmla="*/ 250 w 340"/>
                <a:gd name="T109" fmla="*/ 5 h 81"/>
                <a:gd name="T110" fmla="*/ 263 w 340"/>
                <a:gd name="T111" fmla="*/ 5 h 81"/>
                <a:gd name="T112" fmla="*/ 270 w 340"/>
                <a:gd name="T113" fmla="*/ 4 h 81"/>
                <a:gd name="T114" fmla="*/ 279 w 340"/>
                <a:gd name="T115" fmla="*/ 3 h 81"/>
                <a:gd name="T116" fmla="*/ 286 w 340"/>
                <a:gd name="T117" fmla="*/ 3 h 81"/>
                <a:gd name="T118" fmla="*/ 295 w 340"/>
                <a:gd name="T119" fmla="*/ 2 h 81"/>
                <a:gd name="T120" fmla="*/ 300 w 340"/>
                <a:gd name="T121" fmla="*/ 2 h 81"/>
                <a:gd name="T122" fmla="*/ 308 w 340"/>
                <a:gd name="T123" fmla="*/ 1 h 81"/>
                <a:gd name="T124" fmla="*/ 327 w 340"/>
                <a:gd name="T125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0" h="81">
                  <a:moveTo>
                    <a:pt x="0" y="81"/>
                  </a:moveTo>
                  <a:lnTo>
                    <a:pt x="2" y="81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5" y="80"/>
                  </a:lnTo>
                  <a:lnTo>
                    <a:pt x="6" y="80"/>
                  </a:lnTo>
                  <a:lnTo>
                    <a:pt x="6" y="80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9" y="80"/>
                  </a:lnTo>
                  <a:lnTo>
                    <a:pt x="9" y="80"/>
                  </a:lnTo>
                  <a:lnTo>
                    <a:pt x="9" y="80"/>
                  </a:lnTo>
                  <a:lnTo>
                    <a:pt x="9" y="79"/>
                  </a:lnTo>
                  <a:lnTo>
                    <a:pt x="10" y="79"/>
                  </a:lnTo>
                  <a:lnTo>
                    <a:pt x="10" y="79"/>
                  </a:lnTo>
                  <a:lnTo>
                    <a:pt x="12" y="79"/>
                  </a:lnTo>
                  <a:lnTo>
                    <a:pt x="12" y="78"/>
                  </a:lnTo>
                  <a:lnTo>
                    <a:pt x="13" y="78"/>
                  </a:lnTo>
                  <a:lnTo>
                    <a:pt x="13" y="78"/>
                  </a:lnTo>
                  <a:lnTo>
                    <a:pt x="14" y="78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16" y="76"/>
                  </a:lnTo>
                  <a:lnTo>
                    <a:pt x="16" y="75"/>
                  </a:lnTo>
                  <a:lnTo>
                    <a:pt x="16" y="75"/>
                  </a:lnTo>
                  <a:lnTo>
                    <a:pt x="16" y="75"/>
                  </a:lnTo>
                  <a:lnTo>
                    <a:pt x="17" y="75"/>
                  </a:lnTo>
                  <a:lnTo>
                    <a:pt x="17" y="74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9" y="74"/>
                  </a:lnTo>
                  <a:lnTo>
                    <a:pt x="19" y="73"/>
                  </a:lnTo>
                  <a:lnTo>
                    <a:pt x="20" y="73"/>
                  </a:lnTo>
                  <a:lnTo>
                    <a:pt x="20" y="73"/>
                  </a:lnTo>
                  <a:lnTo>
                    <a:pt x="22" y="73"/>
                  </a:lnTo>
                  <a:lnTo>
                    <a:pt x="22" y="73"/>
                  </a:lnTo>
                  <a:lnTo>
                    <a:pt x="24" y="73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25" y="72"/>
                  </a:lnTo>
                  <a:lnTo>
                    <a:pt x="25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7" y="71"/>
                  </a:lnTo>
                  <a:lnTo>
                    <a:pt x="27" y="71"/>
                  </a:lnTo>
                  <a:lnTo>
                    <a:pt x="27" y="71"/>
                  </a:lnTo>
                  <a:lnTo>
                    <a:pt x="28" y="71"/>
                  </a:lnTo>
                  <a:lnTo>
                    <a:pt x="28" y="70"/>
                  </a:lnTo>
                  <a:lnTo>
                    <a:pt x="28" y="70"/>
                  </a:lnTo>
                  <a:lnTo>
                    <a:pt x="28" y="70"/>
                  </a:lnTo>
                  <a:lnTo>
                    <a:pt x="30" y="70"/>
                  </a:lnTo>
                  <a:lnTo>
                    <a:pt x="30" y="69"/>
                  </a:lnTo>
                  <a:lnTo>
                    <a:pt x="31" y="69"/>
                  </a:lnTo>
                  <a:lnTo>
                    <a:pt x="31" y="68"/>
                  </a:lnTo>
                  <a:lnTo>
                    <a:pt x="33" y="68"/>
                  </a:lnTo>
                  <a:lnTo>
                    <a:pt x="33" y="68"/>
                  </a:lnTo>
                  <a:lnTo>
                    <a:pt x="34" y="68"/>
                  </a:lnTo>
                  <a:lnTo>
                    <a:pt x="34" y="67"/>
                  </a:lnTo>
                  <a:lnTo>
                    <a:pt x="36" y="67"/>
                  </a:lnTo>
                  <a:lnTo>
                    <a:pt x="36" y="66"/>
                  </a:lnTo>
                  <a:lnTo>
                    <a:pt x="37" y="66"/>
                  </a:lnTo>
                  <a:lnTo>
                    <a:pt x="37" y="65"/>
                  </a:lnTo>
                  <a:lnTo>
                    <a:pt x="37" y="65"/>
                  </a:lnTo>
                  <a:lnTo>
                    <a:pt x="37" y="65"/>
                  </a:lnTo>
                  <a:lnTo>
                    <a:pt x="39" y="65"/>
                  </a:lnTo>
                  <a:lnTo>
                    <a:pt x="39" y="65"/>
                  </a:lnTo>
                  <a:lnTo>
                    <a:pt x="39" y="65"/>
                  </a:lnTo>
                  <a:lnTo>
                    <a:pt x="39" y="64"/>
                  </a:lnTo>
                  <a:lnTo>
                    <a:pt x="40" y="64"/>
                  </a:lnTo>
                  <a:lnTo>
                    <a:pt x="40" y="63"/>
                  </a:lnTo>
                  <a:lnTo>
                    <a:pt x="40" y="63"/>
                  </a:lnTo>
                  <a:lnTo>
                    <a:pt x="40" y="62"/>
                  </a:lnTo>
                  <a:lnTo>
                    <a:pt x="41" y="62"/>
                  </a:lnTo>
                  <a:lnTo>
                    <a:pt x="41" y="61"/>
                  </a:lnTo>
                  <a:lnTo>
                    <a:pt x="41" y="61"/>
                  </a:lnTo>
                  <a:lnTo>
                    <a:pt x="41" y="61"/>
                  </a:lnTo>
                  <a:lnTo>
                    <a:pt x="42" y="61"/>
                  </a:lnTo>
                  <a:lnTo>
                    <a:pt x="42" y="60"/>
                  </a:lnTo>
                  <a:lnTo>
                    <a:pt x="43" y="60"/>
                  </a:lnTo>
                  <a:lnTo>
                    <a:pt x="43" y="59"/>
                  </a:lnTo>
                  <a:lnTo>
                    <a:pt x="43" y="59"/>
                  </a:lnTo>
                  <a:lnTo>
                    <a:pt x="43" y="58"/>
                  </a:lnTo>
                  <a:lnTo>
                    <a:pt x="44" y="58"/>
                  </a:lnTo>
                  <a:lnTo>
                    <a:pt x="44" y="57"/>
                  </a:lnTo>
                  <a:lnTo>
                    <a:pt x="44" y="57"/>
                  </a:lnTo>
                  <a:lnTo>
                    <a:pt x="44" y="57"/>
                  </a:lnTo>
                  <a:lnTo>
                    <a:pt x="45" y="57"/>
                  </a:lnTo>
                  <a:lnTo>
                    <a:pt x="45" y="56"/>
                  </a:lnTo>
                  <a:lnTo>
                    <a:pt x="46" y="56"/>
                  </a:lnTo>
                  <a:lnTo>
                    <a:pt x="46" y="55"/>
                  </a:lnTo>
                  <a:lnTo>
                    <a:pt x="46" y="55"/>
                  </a:lnTo>
                  <a:lnTo>
                    <a:pt x="46" y="55"/>
                  </a:lnTo>
                  <a:lnTo>
                    <a:pt x="47" y="55"/>
                  </a:lnTo>
                  <a:lnTo>
                    <a:pt x="47" y="54"/>
                  </a:lnTo>
                  <a:lnTo>
                    <a:pt x="47" y="54"/>
                  </a:lnTo>
                  <a:lnTo>
                    <a:pt x="47" y="53"/>
                  </a:lnTo>
                  <a:lnTo>
                    <a:pt x="48" y="53"/>
                  </a:lnTo>
                  <a:lnTo>
                    <a:pt x="48" y="53"/>
                  </a:lnTo>
                  <a:lnTo>
                    <a:pt x="49" y="53"/>
                  </a:lnTo>
                  <a:lnTo>
                    <a:pt x="49" y="52"/>
                  </a:lnTo>
                  <a:lnTo>
                    <a:pt x="50" y="52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51" y="51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2" y="50"/>
                  </a:lnTo>
                  <a:lnTo>
                    <a:pt x="52" y="50"/>
                  </a:lnTo>
                  <a:lnTo>
                    <a:pt x="52" y="50"/>
                  </a:lnTo>
                  <a:lnTo>
                    <a:pt x="52" y="50"/>
                  </a:lnTo>
                  <a:lnTo>
                    <a:pt x="53" y="50"/>
                  </a:lnTo>
                  <a:lnTo>
                    <a:pt x="53" y="49"/>
                  </a:lnTo>
                  <a:lnTo>
                    <a:pt x="54" y="49"/>
                  </a:lnTo>
                  <a:lnTo>
                    <a:pt x="54" y="49"/>
                  </a:lnTo>
                  <a:lnTo>
                    <a:pt x="55" y="49"/>
                  </a:lnTo>
                  <a:lnTo>
                    <a:pt x="55" y="49"/>
                  </a:lnTo>
                  <a:lnTo>
                    <a:pt x="58" y="49"/>
                  </a:lnTo>
                  <a:lnTo>
                    <a:pt x="58" y="49"/>
                  </a:lnTo>
                  <a:lnTo>
                    <a:pt x="59" y="49"/>
                  </a:lnTo>
                  <a:lnTo>
                    <a:pt x="59" y="48"/>
                  </a:lnTo>
                  <a:lnTo>
                    <a:pt x="59" y="48"/>
                  </a:lnTo>
                  <a:lnTo>
                    <a:pt x="59" y="48"/>
                  </a:lnTo>
                  <a:lnTo>
                    <a:pt x="59" y="48"/>
                  </a:lnTo>
                  <a:lnTo>
                    <a:pt x="59" y="48"/>
                  </a:lnTo>
                  <a:lnTo>
                    <a:pt x="60" y="48"/>
                  </a:lnTo>
                  <a:lnTo>
                    <a:pt x="60" y="47"/>
                  </a:lnTo>
                  <a:lnTo>
                    <a:pt x="60" y="47"/>
                  </a:lnTo>
                  <a:lnTo>
                    <a:pt x="60" y="47"/>
                  </a:lnTo>
                  <a:lnTo>
                    <a:pt x="61" y="47"/>
                  </a:lnTo>
                  <a:lnTo>
                    <a:pt x="61" y="46"/>
                  </a:lnTo>
                  <a:lnTo>
                    <a:pt x="61" y="46"/>
                  </a:lnTo>
                  <a:lnTo>
                    <a:pt x="61" y="46"/>
                  </a:lnTo>
                  <a:lnTo>
                    <a:pt x="62" y="46"/>
                  </a:lnTo>
                  <a:lnTo>
                    <a:pt x="62" y="45"/>
                  </a:lnTo>
                  <a:lnTo>
                    <a:pt x="63" y="45"/>
                  </a:lnTo>
                  <a:lnTo>
                    <a:pt x="63" y="45"/>
                  </a:lnTo>
                  <a:lnTo>
                    <a:pt x="63" y="45"/>
                  </a:lnTo>
                  <a:lnTo>
                    <a:pt x="63" y="45"/>
                  </a:lnTo>
                  <a:lnTo>
                    <a:pt x="64" y="45"/>
                  </a:lnTo>
                  <a:lnTo>
                    <a:pt x="64" y="44"/>
                  </a:lnTo>
                  <a:lnTo>
                    <a:pt x="65" y="44"/>
                  </a:lnTo>
                  <a:lnTo>
                    <a:pt x="65" y="44"/>
                  </a:lnTo>
                  <a:lnTo>
                    <a:pt x="66" y="44"/>
                  </a:lnTo>
                  <a:lnTo>
                    <a:pt x="66" y="44"/>
                  </a:lnTo>
                  <a:lnTo>
                    <a:pt x="67" y="44"/>
                  </a:lnTo>
                  <a:lnTo>
                    <a:pt x="67" y="43"/>
                  </a:lnTo>
                  <a:lnTo>
                    <a:pt x="69" y="43"/>
                  </a:lnTo>
                  <a:lnTo>
                    <a:pt x="69" y="43"/>
                  </a:lnTo>
                  <a:lnTo>
                    <a:pt x="70" y="43"/>
                  </a:lnTo>
                  <a:lnTo>
                    <a:pt x="70" y="42"/>
                  </a:lnTo>
                  <a:lnTo>
                    <a:pt x="71" y="42"/>
                  </a:lnTo>
                  <a:lnTo>
                    <a:pt x="71" y="42"/>
                  </a:lnTo>
                  <a:lnTo>
                    <a:pt x="72" y="42"/>
                  </a:lnTo>
                  <a:lnTo>
                    <a:pt x="72" y="41"/>
                  </a:lnTo>
                  <a:lnTo>
                    <a:pt x="72" y="41"/>
                  </a:lnTo>
                  <a:lnTo>
                    <a:pt x="72" y="40"/>
                  </a:lnTo>
                  <a:lnTo>
                    <a:pt x="72" y="40"/>
                  </a:lnTo>
                  <a:lnTo>
                    <a:pt x="72" y="40"/>
                  </a:lnTo>
                  <a:lnTo>
                    <a:pt x="73" y="40"/>
                  </a:lnTo>
                  <a:lnTo>
                    <a:pt x="73" y="40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75" y="40"/>
                  </a:lnTo>
                  <a:lnTo>
                    <a:pt x="75" y="39"/>
                  </a:lnTo>
                  <a:lnTo>
                    <a:pt x="75" y="39"/>
                  </a:lnTo>
                  <a:lnTo>
                    <a:pt x="75" y="39"/>
                  </a:lnTo>
                  <a:lnTo>
                    <a:pt x="76" y="39"/>
                  </a:lnTo>
                  <a:lnTo>
                    <a:pt x="76" y="39"/>
                  </a:lnTo>
                  <a:lnTo>
                    <a:pt x="78" y="39"/>
                  </a:lnTo>
                  <a:lnTo>
                    <a:pt x="78" y="38"/>
                  </a:lnTo>
                  <a:lnTo>
                    <a:pt x="79" y="38"/>
                  </a:lnTo>
                  <a:lnTo>
                    <a:pt x="79" y="38"/>
                  </a:lnTo>
                  <a:lnTo>
                    <a:pt x="80" y="38"/>
                  </a:lnTo>
                  <a:lnTo>
                    <a:pt x="80" y="37"/>
                  </a:lnTo>
                  <a:lnTo>
                    <a:pt x="80" y="37"/>
                  </a:lnTo>
                  <a:lnTo>
                    <a:pt x="80" y="37"/>
                  </a:lnTo>
                  <a:lnTo>
                    <a:pt x="81" y="37"/>
                  </a:lnTo>
                  <a:lnTo>
                    <a:pt x="81" y="36"/>
                  </a:lnTo>
                  <a:lnTo>
                    <a:pt x="83" y="36"/>
                  </a:lnTo>
                  <a:lnTo>
                    <a:pt x="83" y="36"/>
                  </a:lnTo>
                  <a:lnTo>
                    <a:pt x="83" y="36"/>
                  </a:lnTo>
                  <a:lnTo>
                    <a:pt x="83" y="36"/>
                  </a:lnTo>
                  <a:lnTo>
                    <a:pt x="85" y="36"/>
                  </a:lnTo>
                  <a:lnTo>
                    <a:pt x="85" y="35"/>
                  </a:lnTo>
                  <a:lnTo>
                    <a:pt x="85" y="35"/>
                  </a:lnTo>
                  <a:lnTo>
                    <a:pt x="85" y="35"/>
                  </a:lnTo>
                  <a:lnTo>
                    <a:pt x="85" y="35"/>
                  </a:lnTo>
                  <a:lnTo>
                    <a:pt x="85" y="34"/>
                  </a:lnTo>
                  <a:lnTo>
                    <a:pt x="86" y="34"/>
                  </a:lnTo>
                  <a:lnTo>
                    <a:pt x="86" y="34"/>
                  </a:lnTo>
                  <a:lnTo>
                    <a:pt x="88" y="34"/>
                  </a:lnTo>
                  <a:lnTo>
                    <a:pt x="88" y="33"/>
                  </a:lnTo>
                  <a:lnTo>
                    <a:pt x="88" y="33"/>
                  </a:lnTo>
                  <a:lnTo>
                    <a:pt x="88" y="33"/>
                  </a:lnTo>
                  <a:lnTo>
                    <a:pt x="91" y="33"/>
                  </a:lnTo>
                  <a:lnTo>
                    <a:pt x="91" y="33"/>
                  </a:lnTo>
                  <a:lnTo>
                    <a:pt x="94" y="33"/>
                  </a:lnTo>
                  <a:lnTo>
                    <a:pt x="94" y="33"/>
                  </a:lnTo>
                  <a:lnTo>
                    <a:pt x="94" y="33"/>
                  </a:lnTo>
                  <a:lnTo>
                    <a:pt x="94" y="32"/>
                  </a:lnTo>
                  <a:lnTo>
                    <a:pt x="95" y="32"/>
                  </a:lnTo>
                  <a:lnTo>
                    <a:pt x="95" y="31"/>
                  </a:lnTo>
                  <a:lnTo>
                    <a:pt x="96" y="31"/>
                  </a:lnTo>
                  <a:lnTo>
                    <a:pt x="96" y="31"/>
                  </a:lnTo>
                  <a:lnTo>
                    <a:pt x="98" y="31"/>
                  </a:lnTo>
                  <a:lnTo>
                    <a:pt x="98" y="31"/>
                  </a:lnTo>
                  <a:lnTo>
                    <a:pt x="98" y="31"/>
                  </a:lnTo>
                  <a:lnTo>
                    <a:pt x="98" y="30"/>
                  </a:lnTo>
                  <a:lnTo>
                    <a:pt x="99" y="30"/>
                  </a:lnTo>
                  <a:lnTo>
                    <a:pt x="99" y="30"/>
                  </a:lnTo>
                  <a:lnTo>
                    <a:pt x="101" y="30"/>
                  </a:lnTo>
                  <a:lnTo>
                    <a:pt x="101" y="30"/>
                  </a:lnTo>
                  <a:lnTo>
                    <a:pt x="102" y="30"/>
                  </a:lnTo>
                  <a:lnTo>
                    <a:pt x="102" y="30"/>
                  </a:lnTo>
                  <a:lnTo>
                    <a:pt x="104" y="30"/>
                  </a:lnTo>
                  <a:lnTo>
                    <a:pt x="104" y="29"/>
                  </a:lnTo>
                  <a:lnTo>
                    <a:pt x="104" y="29"/>
                  </a:lnTo>
                  <a:lnTo>
                    <a:pt x="104" y="29"/>
                  </a:lnTo>
                  <a:lnTo>
                    <a:pt x="106" y="29"/>
                  </a:lnTo>
                  <a:lnTo>
                    <a:pt x="106" y="29"/>
                  </a:lnTo>
                  <a:lnTo>
                    <a:pt x="106" y="29"/>
                  </a:lnTo>
                  <a:lnTo>
                    <a:pt x="106" y="29"/>
                  </a:lnTo>
                  <a:lnTo>
                    <a:pt x="107" y="29"/>
                  </a:lnTo>
                  <a:lnTo>
                    <a:pt x="107" y="29"/>
                  </a:lnTo>
                  <a:lnTo>
                    <a:pt x="108" y="29"/>
                  </a:lnTo>
                  <a:lnTo>
                    <a:pt x="108" y="29"/>
                  </a:lnTo>
                  <a:lnTo>
                    <a:pt x="109" y="29"/>
                  </a:lnTo>
                  <a:lnTo>
                    <a:pt x="109" y="28"/>
                  </a:lnTo>
                  <a:lnTo>
                    <a:pt x="109" y="28"/>
                  </a:lnTo>
                  <a:lnTo>
                    <a:pt x="109" y="28"/>
                  </a:lnTo>
                  <a:lnTo>
                    <a:pt x="111" y="28"/>
                  </a:lnTo>
                  <a:lnTo>
                    <a:pt x="111" y="28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5" y="28"/>
                  </a:lnTo>
                  <a:lnTo>
                    <a:pt x="115" y="27"/>
                  </a:lnTo>
                  <a:lnTo>
                    <a:pt x="116" y="27"/>
                  </a:lnTo>
                  <a:lnTo>
                    <a:pt x="116" y="27"/>
                  </a:lnTo>
                  <a:lnTo>
                    <a:pt x="116" y="27"/>
                  </a:lnTo>
                  <a:lnTo>
                    <a:pt x="116" y="27"/>
                  </a:lnTo>
                  <a:lnTo>
                    <a:pt x="117" y="27"/>
                  </a:lnTo>
                  <a:lnTo>
                    <a:pt x="117" y="27"/>
                  </a:lnTo>
                  <a:lnTo>
                    <a:pt x="120" y="27"/>
                  </a:lnTo>
                  <a:lnTo>
                    <a:pt x="120" y="26"/>
                  </a:lnTo>
                  <a:lnTo>
                    <a:pt x="121" y="26"/>
                  </a:lnTo>
                  <a:lnTo>
                    <a:pt x="121" y="26"/>
                  </a:lnTo>
                  <a:lnTo>
                    <a:pt x="121" y="26"/>
                  </a:lnTo>
                  <a:lnTo>
                    <a:pt x="121" y="26"/>
                  </a:lnTo>
                  <a:lnTo>
                    <a:pt x="122" y="26"/>
                  </a:lnTo>
                  <a:lnTo>
                    <a:pt x="122" y="26"/>
                  </a:lnTo>
                  <a:lnTo>
                    <a:pt x="124" y="26"/>
                  </a:lnTo>
                  <a:lnTo>
                    <a:pt x="124" y="25"/>
                  </a:lnTo>
                  <a:lnTo>
                    <a:pt x="126" y="25"/>
                  </a:lnTo>
                  <a:lnTo>
                    <a:pt x="126" y="25"/>
                  </a:lnTo>
                  <a:lnTo>
                    <a:pt x="127" y="25"/>
                  </a:lnTo>
                  <a:lnTo>
                    <a:pt x="127" y="25"/>
                  </a:lnTo>
                  <a:lnTo>
                    <a:pt x="128" y="25"/>
                  </a:lnTo>
                  <a:lnTo>
                    <a:pt x="128" y="24"/>
                  </a:lnTo>
                  <a:lnTo>
                    <a:pt x="129" y="24"/>
                  </a:lnTo>
                  <a:lnTo>
                    <a:pt x="129" y="24"/>
                  </a:lnTo>
                  <a:lnTo>
                    <a:pt x="132" y="24"/>
                  </a:lnTo>
                  <a:lnTo>
                    <a:pt x="132" y="24"/>
                  </a:lnTo>
                  <a:lnTo>
                    <a:pt x="133" y="24"/>
                  </a:lnTo>
                  <a:lnTo>
                    <a:pt x="133" y="23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37" y="23"/>
                  </a:lnTo>
                  <a:lnTo>
                    <a:pt x="137" y="23"/>
                  </a:lnTo>
                  <a:lnTo>
                    <a:pt x="137" y="23"/>
                  </a:lnTo>
                  <a:lnTo>
                    <a:pt x="137" y="22"/>
                  </a:lnTo>
                  <a:lnTo>
                    <a:pt x="137" y="22"/>
                  </a:lnTo>
                  <a:lnTo>
                    <a:pt x="137" y="22"/>
                  </a:lnTo>
                  <a:lnTo>
                    <a:pt x="138" y="22"/>
                  </a:lnTo>
                  <a:lnTo>
                    <a:pt x="138" y="22"/>
                  </a:lnTo>
                  <a:lnTo>
                    <a:pt x="139" y="22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40" y="21"/>
                  </a:lnTo>
                  <a:lnTo>
                    <a:pt x="140" y="20"/>
                  </a:lnTo>
                  <a:lnTo>
                    <a:pt x="142" y="20"/>
                  </a:lnTo>
                  <a:lnTo>
                    <a:pt x="142" y="20"/>
                  </a:lnTo>
                  <a:lnTo>
                    <a:pt x="143" y="20"/>
                  </a:lnTo>
                  <a:lnTo>
                    <a:pt x="143" y="19"/>
                  </a:lnTo>
                  <a:lnTo>
                    <a:pt x="143" y="19"/>
                  </a:lnTo>
                  <a:lnTo>
                    <a:pt x="143" y="19"/>
                  </a:lnTo>
                  <a:lnTo>
                    <a:pt x="144" y="19"/>
                  </a:lnTo>
                  <a:lnTo>
                    <a:pt x="144" y="19"/>
                  </a:lnTo>
                  <a:lnTo>
                    <a:pt x="144" y="19"/>
                  </a:lnTo>
                  <a:lnTo>
                    <a:pt x="144" y="19"/>
                  </a:lnTo>
                  <a:lnTo>
                    <a:pt x="148" y="19"/>
                  </a:lnTo>
                  <a:lnTo>
                    <a:pt x="148" y="18"/>
                  </a:lnTo>
                  <a:lnTo>
                    <a:pt x="152" y="18"/>
                  </a:lnTo>
                  <a:lnTo>
                    <a:pt x="152" y="18"/>
                  </a:lnTo>
                  <a:lnTo>
                    <a:pt x="152" y="18"/>
                  </a:lnTo>
                  <a:lnTo>
                    <a:pt x="152" y="18"/>
                  </a:lnTo>
                  <a:lnTo>
                    <a:pt x="152" y="18"/>
                  </a:lnTo>
                  <a:lnTo>
                    <a:pt x="152" y="18"/>
                  </a:lnTo>
                  <a:lnTo>
                    <a:pt x="154" y="18"/>
                  </a:lnTo>
                  <a:lnTo>
                    <a:pt x="154" y="17"/>
                  </a:lnTo>
                  <a:lnTo>
                    <a:pt x="155" y="17"/>
                  </a:lnTo>
                  <a:lnTo>
                    <a:pt x="155" y="17"/>
                  </a:lnTo>
                  <a:lnTo>
                    <a:pt x="157" y="17"/>
                  </a:lnTo>
                  <a:lnTo>
                    <a:pt x="157" y="17"/>
                  </a:lnTo>
                  <a:lnTo>
                    <a:pt x="157" y="17"/>
                  </a:lnTo>
                  <a:lnTo>
                    <a:pt x="157" y="16"/>
                  </a:lnTo>
                  <a:lnTo>
                    <a:pt x="159" y="16"/>
                  </a:lnTo>
                  <a:lnTo>
                    <a:pt x="159" y="15"/>
                  </a:lnTo>
                  <a:lnTo>
                    <a:pt x="164" y="15"/>
                  </a:lnTo>
                  <a:lnTo>
                    <a:pt x="164" y="15"/>
                  </a:lnTo>
                  <a:lnTo>
                    <a:pt x="164" y="15"/>
                  </a:lnTo>
                  <a:lnTo>
                    <a:pt x="164" y="15"/>
                  </a:lnTo>
                  <a:lnTo>
                    <a:pt x="166" y="15"/>
                  </a:lnTo>
                  <a:lnTo>
                    <a:pt x="166" y="15"/>
                  </a:lnTo>
                  <a:lnTo>
                    <a:pt x="168" y="15"/>
                  </a:lnTo>
                  <a:lnTo>
                    <a:pt x="168" y="15"/>
                  </a:lnTo>
                  <a:lnTo>
                    <a:pt x="169" y="15"/>
                  </a:lnTo>
                  <a:lnTo>
                    <a:pt x="169" y="14"/>
                  </a:lnTo>
                  <a:lnTo>
                    <a:pt x="173" y="14"/>
                  </a:lnTo>
                  <a:lnTo>
                    <a:pt x="173" y="14"/>
                  </a:lnTo>
                  <a:lnTo>
                    <a:pt x="173" y="14"/>
                  </a:lnTo>
                  <a:lnTo>
                    <a:pt x="173" y="13"/>
                  </a:lnTo>
                  <a:lnTo>
                    <a:pt x="177" y="13"/>
                  </a:lnTo>
                  <a:lnTo>
                    <a:pt x="177" y="13"/>
                  </a:lnTo>
                  <a:lnTo>
                    <a:pt x="189" y="13"/>
                  </a:lnTo>
                  <a:lnTo>
                    <a:pt x="189" y="13"/>
                  </a:lnTo>
                  <a:lnTo>
                    <a:pt x="190" y="13"/>
                  </a:lnTo>
                  <a:lnTo>
                    <a:pt x="190" y="12"/>
                  </a:lnTo>
                  <a:lnTo>
                    <a:pt x="191" y="12"/>
                  </a:lnTo>
                  <a:lnTo>
                    <a:pt x="191" y="12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200" y="12"/>
                  </a:lnTo>
                  <a:lnTo>
                    <a:pt x="200" y="11"/>
                  </a:lnTo>
                  <a:lnTo>
                    <a:pt x="202" y="11"/>
                  </a:lnTo>
                  <a:lnTo>
                    <a:pt x="202" y="11"/>
                  </a:lnTo>
                  <a:lnTo>
                    <a:pt x="205" y="11"/>
                  </a:lnTo>
                  <a:lnTo>
                    <a:pt x="205" y="10"/>
                  </a:lnTo>
                  <a:lnTo>
                    <a:pt x="205" y="10"/>
                  </a:lnTo>
                  <a:lnTo>
                    <a:pt x="205" y="10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209" y="10"/>
                  </a:lnTo>
                  <a:lnTo>
                    <a:pt x="209" y="9"/>
                  </a:lnTo>
                  <a:lnTo>
                    <a:pt x="210" y="9"/>
                  </a:lnTo>
                  <a:lnTo>
                    <a:pt x="210" y="9"/>
                  </a:lnTo>
                  <a:lnTo>
                    <a:pt x="211" y="9"/>
                  </a:lnTo>
                  <a:lnTo>
                    <a:pt x="211" y="8"/>
                  </a:lnTo>
                  <a:lnTo>
                    <a:pt x="213" y="8"/>
                  </a:lnTo>
                  <a:lnTo>
                    <a:pt x="213" y="8"/>
                  </a:lnTo>
                  <a:lnTo>
                    <a:pt x="217" y="8"/>
                  </a:lnTo>
                  <a:lnTo>
                    <a:pt x="217" y="8"/>
                  </a:lnTo>
                  <a:lnTo>
                    <a:pt x="217" y="8"/>
                  </a:lnTo>
                  <a:lnTo>
                    <a:pt x="217" y="8"/>
                  </a:lnTo>
                  <a:lnTo>
                    <a:pt x="218" y="8"/>
                  </a:lnTo>
                  <a:lnTo>
                    <a:pt x="218" y="7"/>
                  </a:lnTo>
                  <a:lnTo>
                    <a:pt x="222" y="7"/>
                  </a:lnTo>
                  <a:lnTo>
                    <a:pt x="222" y="6"/>
                  </a:lnTo>
                  <a:lnTo>
                    <a:pt x="227" y="6"/>
                  </a:lnTo>
                  <a:lnTo>
                    <a:pt x="227" y="6"/>
                  </a:lnTo>
                  <a:lnTo>
                    <a:pt x="231" y="6"/>
                  </a:lnTo>
                  <a:lnTo>
                    <a:pt x="231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37" y="6"/>
                  </a:lnTo>
                  <a:lnTo>
                    <a:pt x="237" y="6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50" y="6"/>
                  </a:lnTo>
                  <a:lnTo>
                    <a:pt x="250" y="5"/>
                  </a:lnTo>
                  <a:lnTo>
                    <a:pt x="254" y="5"/>
                  </a:lnTo>
                  <a:lnTo>
                    <a:pt x="254" y="5"/>
                  </a:lnTo>
                  <a:lnTo>
                    <a:pt x="258" y="5"/>
                  </a:lnTo>
                  <a:lnTo>
                    <a:pt x="258" y="5"/>
                  </a:lnTo>
                  <a:lnTo>
                    <a:pt x="261" y="5"/>
                  </a:lnTo>
                  <a:lnTo>
                    <a:pt x="261" y="5"/>
                  </a:lnTo>
                  <a:lnTo>
                    <a:pt x="263" y="5"/>
                  </a:lnTo>
                  <a:lnTo>
                    <a:pt x="263" y="5"/>
                  </a:lnTo>
                  <a:lnTo>
                    <a:pt x="267" y="5"/>
                  </a:lnTo>
                  <a:lnTo>
                    <a:pt x="267" y="4"/>
                  </a:lnTo>
                  <a:lnTo>
                    <a:pt x="269" y="4"/>
                  </a:lnTo>
                  <a:lnTo>
                    <a:pt x="269" y="4"/>
                  </a:lnTo>
                  <a:lnTo>
                    <a:pt x="270" y="4"/>
                  </a:lnTo>
                  <a:lnTo>
                    <a:pt x="270" y="4"/>
                  </a:lnTo>
                  <a:lnTo>
                    <a:pt x="274" y="4"/>
                  </a:lnTo>
                  <a:lnTo>
                    <a:pt x="274" y="4"/>
                  </a:lnTo>
                  <a:lnTo>
                    <a:pt x="275" y="4"/>
                  </a:lnTo>
                  <a:lnTo>
                    <a:pt x="275" y="4"/>
                  </a:lnTo>
                  <a:lnTo>
                    <a:pt x="279" y="4"/>
                  </a:lnTo>
                  <a:lnTo>
                    <a:pt x="279" y="3"/>
                  </a:lnTo>
                  <a:lnTo>
                    <a:pt x="279" y="3"/>
                  </a:lnTo>
                  <a:lnTo>
                    <a:pt x="279" y="3"/>
                  </a:lnTo>
                  <a:lnTo>
                    <a:pt x="283" y="3"/>
                  </a:lnTo>
                  <a:lnTo>
                    <a:pt x="283" y="3"/>
                  </a:lnTo>
                  <a:lnTo>
                    <a:pt x="283" y="3"/>
                  </a:lnTo>
                  <a:lnTo>
                    <a:pt x="283" y="3"/>
                  </a:lnTo>
                  <a:lnTo>
                    <a:pt x="286" y="3"/>
                  </a:lnTo>
                  <a:lnTo>
                    <a:pt x="286" y="3"/>
                  </a:lnTo>
                  <a:lnTo>
                    <a:pt x="289" y="3"/>
                  </a:lnTo>
                  <a:lnTo>
                    <a:pt x="289" y="3"/>
                  </a:lnTo>
                  <a:lnTo>
                    <a:pt x="289" y="3"/>
                  </a:lnTo>
                  <a:lnTo>
                    <a:pt x="289" y="2"/>
                  </a:lnTo>
                  <a:lnTo>
                    <a:pt x="294" y="2"/>
                  </a:lnTo>
                  <a:lnTo>
                    <a:pt x="294" y="2"/>
                  </a:lnTo>
                  <a:lnTo>
                    <a:pt x="295" y="2"/>
                  </a:lnTo>
                  <a:lnTo>
                    <a:pt x="295" y="2"/>
                  </a:lnTo>
                  <a:lnTo>
                    <a:pt x="298" y="2"/>
                  </a:lnTo>
                  <a:lnTo>
                    <a:pt x="298" y="2"/>
                  </a:lnTo>
                  <a:lnTo>
                    <a:pt x="299" y="2"/>
                  </a:lnTo>
                  <a:lnTo>
                    <a:pt x="299" y="2"/>
                  </a:lnTo>
                  <a:lnTo>
                    <a:pt x="300" y="2"/>
                  </a:lnTo>
                  <a:lnTo>
                    <a:pt x="300" y="2"/>
                  </a:lnTo>
                  <a:lnTo>
                    <a:pt x="302" y="2"/>
                  </a:lnTo>
                  <a:lnTo>
                    <a:pt x="302" y="1"/>
                  </a:lnTo>
                  <a:lnTo>
                    <a:pt x="302" y="1"/>
                  </a:lnTo>
                  <a:lnTo>
                    <a:pt x="302" y="1"/>
                  </a:lnTo>
                  <a:lnTo>
                    <a:pt x="304" y="1"/>
                  </a:lnTo>
                  <a:lnTo>
                    <a:pt x="304" y="1"/>
                  </a:lnTo>
                  <a:lnTo>
                    <a:pt x="308" y="1"/>
                  </a:lnTo>
                  <a:lnTo>
                    <a:pt x="308" y="0"/>
                  </a:lnTo>
                  <a:lnTo>
                    <a:pt x="314" y="0"/>
                  </a:lnTo>
                  <a:lnTo>
                    <a:pt x="314" y="0"/>
                  </a:lnTo>
                  <a:lnTo>
                    <a:pt x="323" y="0"/>
                  </a:lnTo>
                  <a:lnTo>
                    <a:pt x="323" y="0"/>
                  </a:lnTo>
                  <a:lnTo>
                    <a:pt x="327" y="0"/>
                  </a:lnTo>
                  <a:lnTo>
                    <a:pt x="327" y="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340" y="0"/>
                  </a:lnTo>
                  <a:lnTo>
                    <a:pt x="340" y="0"/>
                  </a:lnTo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/>
            <p:cNvSpPr>
              <a:spLocks/>
            </p:cNvSpPr>
            <p:nvPr/>
          </p:nvSpPr>
          <p:spPr bwMode="auto">
            <a:xfrm>
              <a:off x="5603875" y="2405063"/>
              <a:ext cx="1935163" cy="381000"/>
            </a:xfrm>
            <a:custGeom>
              <a:avLst/>
              <a:gdLst>
                <a:gd name="T0" fmla="*/ 5 w 340"/>
                <a:gd name="T1" fmla="*/ 67 h 67"/>
                <a:gd name="T2" fmla="*/ 7 w 340"/>
                <a:gd name="T3" fmla="*/ 67 h 67"/>
                <a:gd name="T4" fmla="*/ 7 w 340"/>
                <a:gd name="T5" fmla="*/ 67 h 67"/>
                <a:gd name="T6" fmla="*/ 12 w 340"/>
                <a:gd name="T7" fmla="*/ 67 h 67"/>
                <a:gd name="T8" fmla="*/ 14 w 340"/>
                <a:gd name="T9" fmla="*/ 64 h 67"/>
                <a:gd name="T10" fmla="*/ 16 w 340"/>
                <a:gd name="T11" fmla="*/ 64 h 67"/>
                <a:gd name="T12" fmla="*/ 17 w 340"/>
                <a:gd name="T13" fmla="*/ 64 h 67"/>
                <a:gd name="T14" fmla="*/ 19 w 340"/>
                <a:gd name="T15" fmla="*/ 64 h 67"/>
                <a:gd name="T16" fmla="*/ 19 w 340"/>
                <a:gd name="T17" fmla="*/ 64 h 67"/>
                <a:gd name="T18" fmla="*/ 25 w 340"/>
                <a:gd name="T19" fmla="*/ 58 h 67"/>
                <a:gd name="T20" fmla="*/ 27 w 340"/>
                <a:gd name="T21" fmla="*/ 58 h 67"/>
                <a:gd name="T22" fmla="*/ 27 w 340"/>
                <a:gd name="T23" fmla="*/ 55 h 67"/>
                <a:gd name="T24" fmla="*/ 29 w 340"/>
                <a:gd name="T25" fmla="*/ 55 h 67"/>
                <a:gd name="T26" fmla="*/ 30 w 340"/>
                <a:gd name="T27" fmla="*/ 55 h 67"/>
                <a:gd name="T28" fmla="*/ 31 w 340"/>
                <a:gd name="T29" fmla="*/ 55 h 67"/>
                <a:gd name="T30" fmla="*/ 36 w 340"/>
                <a:gd name="T31" fmla="*/ 52 h 67"/>
                <a:gd name="T32" fmla="*/ 38 w 340"/>
                <a:gd name="T33" fmla="*/ 49 h 67"/>
                <a:gd name="T34" fmla="*/ 39 w 340"/>
                <a:gd name="T35" fmla="*/ 45 h 67"/>
                <a:gd name="T36" fmla="*/ 43 w 340"/>
                <a:gd name="T37" fmla="*/ 45 h 67"/>
                <a:gd name="T38" fmla="*/ 46 w 340"/>
                <a:gd name="T39" fmla="*/ 45 h 67"/>
                <a:gd name="T40" fmla="*/ 49 w 340"/>
                <a:gd name="T41" fmla="*/ 45 h 67"/>
                <a:gd name="T42" fmla="*/ 49 w 340"/>
                <a:gd name="T43" fmla="*/ 42 h 67"/>
                <a:gd name="T44" fmla="*/ 50 w 340"/>
                <a:gd name="T45" fmla="*/ 39 h 67"/>
                <a:gd name="T46" fmla="*/ 56 w 340"/>
                <a:gd name="T47" fmla="*/ 33 h 67"/>
                <a:gd name="T48" fmla="*/ 59 w 340"/>
                <a:gd name="T49" fmla="*/ 33 h 67"/>
                <a:gd name="T50" fmla="*/ 84 w 340"/>
                <a:gd name="T51" fmla="*/ 33 h 67"/>
                <a:gd name="T52" fmla="*/ 87 w 340"/>
                <a:gd name="T53" fmla="*/ 30 h 67"/>
                <a:gd name="T54" fmla="*/ 90 w 340"/>
                <a:gd name="T55" fmla="*/ 27 h 67"/>
                <a:gd name="T56" fmla="*/ 90 w 340"/>
                <a:gd name="T57" fmla="*/ 27 h 67"/>
                <a:gd name="T58" fmla="*/ 93 w 340"/>
                <a:gd name="T59" fmla="*/ 27 h 67"/>
                <a:gd name="T60" fmla="*/ 96 w 340"/>
                <a:gd name="T61" fmla="*/ 27 h 67"/>
                <a:gd name="T62" fmla="*/ 98 w 340"/>
                <a:gd name="T63" fmla="*/ 24 h 67"/>
                <a:gd name="T64" fmla="*/ 106 w 340"/>
                <a:gd name="T65" fmla="*/ 21 h 67"/>
                <a:gd name="T66" fmla="*/ 109 w 340"/>
                <a:gd name="T67" fmla="*/ 18 h 67"/>
                <a:gd name="T68" fmla="*/ 126 w 340"/>
                <a:gd name="T69" fmla="*/ 15 h 67"/>
                <a:gd name="T70" fmla="*/ 132 w 340"/>
                <a:gd name="T71" fmla="*/ 15 h 67"/>
                <a:gd name="T72" fmla="*/ 136 w 340"/>
                <a:gd name="T73" fmla="*/ 15 h 67"/>
                <a:gd name="T74" fmla="*/ 154 w 340"/>
                <a:gd name="T75" fmla="*/ 12 h 67"/>
                <a:gd name="T76" fmla="*/ 178 w 340"/>
                <a:gd name="T77" fmla="*/ 12 h 67"/>
                <a:gd name="T78" fmla="*/ 233 w 340"/>
                <a:gd name="T79" fmla="*/ 9 h 67"/>
                <a:gd name="T80" fmla="*/ 240 w 340"/>
                <a:gd name="T81" fmla="*/ 6 h 67"/>
                <a:gd name="T82" fmla="*/ 249 w 340"/>
                <a:gd name="T83" fmla="*/ 6 h 67"/>
                <a:gd name="T84" fmla="*/ 254 w 340"/>
                <a:gd name="T85" fmla="*/ 6 h 67"/>
                <a:gd name="T86" fmla="*/ 257 w 340"/>
                <a:gd name="T87" fmla="*/ 6 h 67"/>
                <a:gd name="T88" fmla="*/ 315 w 340"/>
                <a:gd name="T89" fmla="*/ 6 h 67"/>
                <a:gd name="T90" fmla="*/ 322 w 340"/>
                <a:gd name="T91" fmla="*/ 6 h 67"/>
                <a:gd name="T92" fmla="*/ 323 w 340"/>
                <a:gd name="T93" fmla="*/ 3 h 67"/>
                <a:gd name="T94" fmla="*/ 340 w 340"/>
                <a:gd name="T9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0" h="67">
                  <a:moveTo>
                    <a:pt x="0" y="67"/>
                  </a:moveTo>
                  <a:lnTo>
                    <a:pt x="5" y="67"/>
                  </a:lnTo>
                  <a:lnTo>
                    <a:pt x="5" y="67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12" y="67"/>
                  </a:lnTo>
                  <a:lnTo>
                    <a:pt x="12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7" y="64"/>
                  </a:lnTo>
                  <a:lnTo>
                    <a:pt x="17" y="64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19" y="58"/>
                  </a:lnTo>
                  <a:lnTo>
                    <a:pt x="25" y="58"/>
                  </a:lnTo>
                  <a:lnTo>
                    <a:pt x="25" y="58"/>
                  </a:lnTo>
                  <a:lnTo>
                    <a:pt x="27" y="58"/>
                  </a:lnTo>
                  <a:lnTo>
                    <a:pt x="27" y="55"/>
                  </a:lnTo>
                  <a:lnTo>
                    <a:pt x="27" y="55"/>
                  </a:lnTo>
                  <a:lnTo>
                    <a:pt x="27" y="55"/>
                  </a:lnTo>
                  <a:lnTo>
                    <a:pt x="29" y="55"/>
                  </a:lnTo>
                  <a:lnTo>
                    <a:pt x="29" y="55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1" y="55"/>
                  </a:lnTo>
                  <a:lnTo>
                    <a:pt x="31" y="52"/>
                  </a:lnTo>
                  <a:lnTo>
                    <a:pt x="36" y="52"/>
                  </a:lnTo>
                  <a:lnTo>
                    <a:pt x="36" y="49"/>
                  </a:lnTo>
                  <a:lnTo>
                    <a:pt x="38" y="49"/>
                  </a:lnTo>
                  <a:lnTo>
                    <a:pt x="38" y="45"/>
                  </a:lnTo>
                  <a:lnTo>
                    <a:pt x="39" y="45"/>
                  </a:lnTo>
                  <a:lnTo>
                    <a:pt x="39" y="45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9" y="45"/>
                  </a:lnTo>
                  <a:lnTo>
                    <a:pt x="49" y="42"/>
                  </a:lnTo>
                  <a:lnTo>
                    <a:pt x="49" y="42"/>
                  </a:lnTo>
                  <a:lnTo>
                    <a:pt x="49" y="39"/>
                  </a:lnTo>
                  <a:lnTo>
                    <a:pt x="50" y="39"/>
                  </a:lnTo>
                  <a:lnTo>
                    <a:pt x="50" y="33"/>
                  </a:lnTo>
                  <a:lnTo>
                    <a:pt x="56" y="33"/>
                  </a:lnTo>
                  <a:lnTo>
                    <a:pt x="56" y="33"/>
                  </a:lnTo>
                  <a:lnTo>
                    <a:pt x="59" y="33"/>
                  </a:lnTo>
                  <a:lnTo>
                    <a:pt x="59" y="33"/>
                  </a:lnTo>
                  <a:lnTo>
                    <a:pt x="84" y="33"/>
                  </a:lnTo>
                  <a:lnTo>
                    <a:pt x="84" y="30"/>
                  </a:lnTo>
                  <a:lnTo>
                    <a:pt x="87" y="30"/>
                  </a:lnTo>
                  <a:lnTo>
                    <a:pt x="87" y="27"/>
                  </a:lnTo>
                  <a:lnTo>
                    <a:pt x="90" y="27"/>
                  </a:lnTo>
                  <a:lnTo>
                    <a:pt x="90" y="27"/>
                  </a:lnTo>
                  <a:lnTo>
                    <a:pt x="90" y="27"/>
                  </a:lnTo>
                  <a:lnTo>
                    <a:pt x="90" y="27"/>
                  </a:lnTo>
                  <a:lnTo>
                    <a:pt x="93" y="27"/>
                  </a:lnTo>
                  <a:lnTo>
                    <a:pt x="93" y="27"/>
                  </a:lnTo>
                  <a:lnTo>
                    <a:pt x="96" y="27"/>
                  </a:lnTo>
                  <a:lnTo>
                    <a:pt x="96" y="24"/>
                  </a:lnTo>
                  <a:lnTo>
                    <a:pt x="98" y="24"/>
                  </a:lnTo>
                  <a:lnTo>
                    <a:pt x="98" y="21"/>
                  </a:lnTo>
                  <a:lnTo>
                    <a:pt x="106" y="21"/>
                  </a:lnTo>
                  <a:lnTo>
                    <a:pt x="106" y="18"/>
                  </a:lnTo>
                  <a:lnTo>
                    <a:pt x="109" y="18"/>
                  </a:lnTo>
                  <a:lnTo>
                    <a:pt x="109" y="15"/>
                  </a:lnTo>
                  <a:lnTo>
                    <a:pt x="126" y="15"/>
                  </a:lnTo>
                  <a:lnTo>
                    <a:pt x="126" y="15"/>
                  </a:lnTo>
                  <a:lnTo>
                    <a:pt x="132" y="15"/>
                  </a:lnTo>
                  <a:lnTo>
                    <a:pt x="132" y="15"/>
                  </a:lnTo>
                  <a:lnTo>
                    <a:pt x="136" y="15"/>
                  </a:lnTo>
                  <a:lnTo>
                    <a:pt x="136" y="12"/>
                  </a:lnTo>
                  <a:lnTo>
                    <a:pt x="154" y="12"/>
                  </a:lnTo>
                  <a:lnTo>
                    <a:pt x="154" y="12"/>
                  </a:lnTo>
                  <a:lnTo>
                    <a:pt x="178" y="12"/>
                  </a:lnTo>
                  <a:lnTo>
                    <a:pt x="178" y="9"/>
                  </a:lnTo>
                  <a:lnTo>
                    <a:pt x="233" y="9"/>
                  </a:lnTo>
                  <a:lnTo>
                    <a:pt x="233" y="6"/>
                  </a:lnTo>
                  <a:lnTo>
                    <a:pt x="240" y="6"/>
                  </a:lnTo>
                  <a:lnTo>
                    <a:pt x="240" y="6"/>
                  </a:lnTo>
                  <a:lnTo>
                    <a:pt x="249" y="6"/>
                  </a:lnTo>
                  <a:lnTo>
                    <a:pt x="249" y="6"/>
                  </a:lnTo>
                  <a:lnTo>
                    <a:pt x="254" y="6"/>
                  </a:lnTo>
                  <a:lnTo>
                    <a:pt x="254" y="6"/>
                  </a:lnTo>
                  <a:lnTo>
                    <a:pt x="257" y="6"/>
                  </a:lnTo>
                  <a:lnTo>
                    <a:pt x="257" y="6"/>
                  </a:lnTo>
                  <a:lnTo>
                    <a:pt x="315" y="6"/>
                  </a:lnTo>
                  <a:lnTo>
                    <a:pt x="315" y="6"/>
                  </a:lnTo>
                  <a:lnTo>
                    <a:pt x="322" y="6"/>
                  </a:lnTo>
                  <a:lnTo>
                    <a:pt x="322" y="3"/>
                  </a:lnTo>
                  <a:lnTo>
                    <a:pt x="323" y="3"/>
                  </a:lnTo>
                  <a:lnTo>
                    <a:pt x="323" y="0"/>
                  </a:lnTo>
                  <a:lnTo>
                    <a:pt x="340" y="0"/>
                  </a:lnTo>
                  <a:lnTo>
                    <a:pt x="340" y="0"/>
                  </a:lnTo>
                </a:path>
              </a:pathLst>
            </a:custGeom>
            <a:noFill/>
            <a:ln w="11113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5"/>
            <p:cNvSpPr>
              <a:spLocks/>
            </p:cNvSpPr>
            <p:nvPr/>
          </p:nvSpPr>
          <p:spPr bwMode="auto">
            <a:xfrm>
              <a:off x="5603875" y="2365375"/>
              <a:ext cx="1935163" cy="420688"/>
            </a:xfrm>
            <a:custGeom>
              <a:avLst/>
              <a:gdLst>
                <a:gd name="T0" fmla="*/ 0 w 340"/>
                <a:gd name="T1" fmla="*/ 74 h 74"/>
                <a:gd name="T2" fmla="*/ 2 w 340"/>
                <a:gd name="T3" fmla="*/ 74 h 74"/>
                <a:gd name="T4" fmla="*/ 2 w 340"/>
                <a:gd name="T5" fmla="*/ 74 h 74"/>
                <a:gd name="T6" fmla="*/ 7 w 340"/>
                <a:gd name="T7" fmla="*/ 74 h 74"/>
                <a:gd name="T8" fmla="*/ 7 w 340"/>
                <a:gd name="T9" fmla="*/ 74 h 74"/>
                <a:gd name="T10" fmla="*/ 8 w 340"/>
                <a:gd name="T11" fmla="*/ 74 h 74"/>
                <a:gd name="T12" fmla="*/ 8 w 340"/>
                <a:gd name="T13" fmla="*/ 74 h 74"/>
                <a:gd name="T14" fmla="*/ 8 w 340"/>
                <a:gd name="T15" fmla="*/ 74 h 74"/>
                <a:gd name="T16" fmla="*/ 8 w 340"/>
                <a:gd name="T17" fmla="*/ 74 h 74"/>
                <a:gd name="T18" fmla="*/ 13 w 340"/>
                <a:gd name="T19" fmla="*/ 74 h 74"/>
                <a:gd name="T20" fmla="*/ 13 w 340"/>
                <a:gd name="T21" fmla="*/ 62 h 74"/>
                <a:gd name="T22" fmla="*/ 14 w 340"/>
                <a:gd name="T23" fmla="*/ 62 h 74"/>
                <a:gd name="T24" fmla="*/ 14 w 340"/>
                <a:gd name="T25" fmla="*/ 62 h 74"/>
                <a:gd name="T26" fmla="*/ 21 w 340"/>
                <a:gd name="T27" fmla="*/ 62 h 74"/>
                <a:gd name="T28" fmla="*/ 21 w 340"/>
                <a:gd name="T29" fmla="*/ 62 h 74"/>
                <a:gd name="T30" fmla="*/ 29 w 340"/>
                <a:gd name="T31" fmla="*/ 62 h 74"/>
                <a:gd name="T32" fmla="*/ 29 w 340"/>
                <a:gd name="T33" fmla="*/ 56 h 74"/>
                <a:gd name="T34" fmla="*/ 30 w 340"/>
                <a:gd name="T35" fmla="*/ 56 h 74"/>
                <a:gd name="T36" fmla="*/ 30 w 340"/>
                <a:gd name="T37" fmla="*/ 56 h 74"/>
                <a:gd name="T38" fmla="*/ 39 w 340"/>
                <a:gd name="T39" fmla="*/ 56 h 74"/>
                <a:gd name="T40" fmla="*/ 39 w 340"/>
                <a:gd name="T41" fmla="*/ 56 h 74"/>
                <a:gd name="T42" fmla="*/ 39 w 340"/>
                <a:gd name="T43" fmla="*/ 56 h 74"/>
                <a:gd name="T44" fmla="*/ 39 w 340"/>
                <a:gd name="T45" fmla="*/ 49 h 74"/>
                <a:gd name="T46" fmla="*/ 43 w 340"/>
                <a:gd name="T47" fmla="*/ 49 h 74"/>
                <a:gd name="T48" fmla="*/ 43 w 340"/>
                <a:gd name="T49" fmla="*/ 43 h 74"/>
                <a:gd name="T50" fmla="*/ 53 w 340"/>
                <a:gd name="T51" fmla="*/ 43 h 74"/>
                <a:gd name="T52" fmla="*/ 53 w 340"/>
                <a:gd name="T53" fmla="*/ 37 h 74"/>
                <a:gd name="T54" fmla="*/ 64 w 340"/>
                <a:gd name="T55" fmla="*/ 37 h 74"/>
                <a:gd name="T56" fmla="*/ 64 w 340"/>
                <a:gd name="T57" fmla="*/ 31 h 74"/>
                <a:gd name="T58" fmla="*/ 75 w 340"/>
                <a:gd name="T59" fmla="*/ 31 h 74"/>
                <a:gd name="T60" fmla="*/ 75 w 340"/>
                <a:gd name="T61" fmla="*/ 25 h 74"/>
                <a:gd name="T62" fmla="*/ 126 w 340"/>
                <a:gd name="T63" fmla="*/ 25 h 74"/>
                <a:gd name="T64" fmla="*/ 126 w 340"/>
                <a:gd name="T65" fmla="*/ 19 h 74"/>
                <a:gd name="T66" fmla="*/ 141 w 340"/>
                <a:gd name="T67" fmla="*/ 19 h 74"/>
                <a:gd name="T68" fmla="*/ 141 w 340"/>
                <a:gd name="T69" fmla="*/ 13 h 74"/>
                <a:gd name="T70" fmla="*/ 191 w 340"/>
                <a:gd name="T71" fmla="*/ 13 h 74"/>
                <a:gd name="T72" fmla="*/ 191 w 340"/>
                <a:gd name="T73" fmla="*/ 13 h 74"/>
                <a:gd name="T74" fmla="*/ 216 w 340"/>
                <a:gd name="T75" fmla="*/ 13 h 74"/>
                <a:gd name="T76" fmla="*/ 216 w 340"/>
                <a:gd name="T77" fmla="*/ 7 h 74"/>
                <a:gd name="T78" fmla="*/ 238 w 340"/>
                <a:gd name="T79" fmla="*/ 7 h 74"/>
                <a:gd name="T80" fmla="*/ 238 w 340"/>
                <a:gd name="T81" fmla="*/ 7 h 74"/>
                <a:gd name="T82" fmla="*/ 273 w 340"/>
                <a:gd name="T83" fmla="*/ 7 h 74"/>
                <a:gd name="T84" fmla="*/ 273 w 340"/>
                <a:gd name="T85" fmla="*/ 0 h 74"/>
                <a:gd name="T86" fmla="*/ 340 w 340"/>
                <a:gd name="T87" fmla="*/ 0 h 74"/>
                <a:gd name="T88" fmla="*/ 340 w 340"/>
                <a:gd name="T89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0" h="74">
                  <a:moveTo>
                    <a:pt x="0" y="74"/>
                  </a:moveTo>
                  <a:lnTo>
                    <a:pt x="2" y="74"/>
                  </a:lnTo>
                  <a:lnTo>
                    <a:pt x="2" y="74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13" y="74"/>
                  </a:lnTo>
                  <a:lnTo>
                    <a:pt x="13" y="62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21" y="62"/>
                  </a:lnTo>
                  <a:lnTo>
                    <a:pt x="21" y="62"/>
                  </a:lnTo>
                  <a:lnTo>
                    <a:pt x="29" y="62"/>
                  </a:lnTo>
                  <a:lnTo>
                    <a:pt x="29" y="56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39" y="56"/>
                  </a:lnTo>
                  <a:lnTo>
                    <a:pt x="39" y="56"/>
                  </a:lnTo>
                  <a:lnTo>
                    <a:pt x="39" y="56"/>
                  </a:lnTo>
                  <a:lnTo>
                    <a:pt x="39" y="49"/>
                  </a:lnTo>
                  <a:lnTo>
                    <a:pt x="43" y="49"/>
                  </a:lnTo>
                  <a:lnTo>
                    <a:pt x="43" y="43"/>
                  </a:lnTo>
                  <a:lnTo>
                    <a:pt x="53" y="43"/>
                  </a:lnTo>
                  <a:lnTo>
                    <a:pt x="53" y="37"/>
                  </a:lnTo>
                  <a:lnTo>
                    <a:pt x="64" y="37"/>
                  </a:lnTo>
                  <a:lnTo>
                    <a:pt x="64" y="31"/>
                  </a:lnTo>
                  <a:lnTo>
                    <a:pt x="75" y="31"/>
                  </a:lnTo>
                  <a:lnTo>
                    <a:pt x="75" y="25"/>
                  </a:lnTo>
                  <a:lnTo>
                    <a:pt x="126" y="25"/>
                  </a:lnTo>
                  <a:lnTo>
                    <a:pt x="126" y="19"/>
                  </a:lnTo>
                  <a:lnTo>
                    <a:pt x="141" y="19"/>
                  </a:lnTo>
                  <a:lnTo>
                    <a:pt x="141" y="13"/>
                  </a:lnTo>
                  <a:lnTo>
                    <a:pt x="191" y="13"/>
                  </a:lnTo>
                  <a:lnTo>
                    <a:pt x="191" y="13"/>
                  </a:lnTo>
                  <a:lnTo>
                    <a:pt x="216" y="13"/>
                  </a:lnTo>
                  <a:lnTo>
                    <a:pt x="216" y="7"/>
                  </a:lnTo>
                  <a:lnTo>
                    <a:pt x="238" y="7"/>
                  </a:lnTo>
                  <a:lnTo>
                    <a:pt x="238" y="7"/>
                  </a:lnTo>
                  <a:lnTo>
                    <a:pt x="273" y="7"/>
                  </a:lnTo>
                  <a:lnTo>
                    <a:pt x="273" y="0"/>
                  </a:lnTo>
                  <a:lnTo>
                    <a:pt x="340" y="0"/>
                  </a:lnTo>
                  <a:lnTo>
                    <a:pt x="340" y="0"/>
                  </a:lnTo>
                </a:path>
              </a:pathLst>
            </a:custGeom>
            <a:noFill/>
            <a:ln w="11113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1" name="Group 160"/>
            <p:cNvGrpSpPr/>
            <p:nvPr/>
          </p:nvGrpSpPr>
          <p:grpSpPr>
            <a:xfrm>
              <a:off x="6483139" y="1271735"/>
              <a:ext cx="1131091" cy="422729"/>
              <a:chOff x="-702863" y="853753"/>
              <a:chExt cx="1131091" cy="422729"/>
            </a:xfrm>
          </p:grpSpPr>
          <p:sp>
            <p:nvSpPr>
              <p:cNvPr id="162" name="Line 134">
                <a:extLst>
                  <a:ext uri="{FF2B5EF4-FFF2-40B4-BE49-F238E27FC236}">
                    <a16:creationId xmlns:a16="http://schemas.microsoft.com/office/drawing/2014/main" id="{D4A93781-CA59-3E48-BEB2-0950D658DF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702863" y="902076"/>
                <a:ext cx="135876" cy="0"/>
              </a:xfrm>
              <a:prstGeom prst="line">
                <a:avLst/>
              </a:prstGeom>
              <a:noFill/>
              <a:ln w="158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79959" tIns="39979" rIns="79959" bIns="3997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74"/>
              </a:p>
            </p:txBody>
          </p:sp>
          <p:sp>
            <p:nvSpPr>
              <p:cNvPr id="163" name="Line 135">
                <a:extLst>
                  <a:ext uri="{FF2B5EF4-FFF2-40B4-BE49-F238E27FC236}">
                    <a16:creationId xmlns:a16="http://schemas.microsoft.com/office/drawing/2014/main" id="{CD718E05-CB24-1A40-A700-902B17594E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702863" y="1043228"/>
                <a:ext cx="135876" cy="0"/>
              </a:xfrm>
              <a:prstGeom prst="line">
                <a:avLst/>
              </a:prstGeom>
              <a:noFill/>
              <a:ln w="158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79959" tIns="39979" rIns="79959" bIns="3997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74"/>
              </a:p>
            </p:txBody>
          </p:sp>
          <p:sp>
            <p:nvSpPr>
              <p:cNvPr id="164" name="Line 136">
                <a:extLst>
                  <a:ext uri="{FF2B5EF4-FFF2-40B4-BE49-F238E27FC236}">
                    <a16:creationId xmlns:a16="http://schemas.microsoft.com/office/drawing/2014/main" id="{01E221E1-5FC5-5C4A-BA21-0A2F8E216A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702863" y="1176752"/>
                <a:ext cx="135876" cy="0"/>
              </a:xfrm>
              <a:prstGeom prst="line">
                <a:avLst/>
              </a:prstGeom>
              <a:noFill/>
              <a:ln w="15875" cap="rnd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79959" tIns="39979" rIns="79959" bIns="3997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74"/>
              </a:p>
            </p:txBody>
          </p:sp>
          <p:sp>
            <p:nvSpPr>
              <p:cNvPr id="165" name="Rectangle 137">
                <a:extLst>
                  <a:ext uri="{FF2B5EF4-FFF2-40B4-BE49-F238E27FC236}">
                    <a16:creationId xmlns:a16="http://schemas.microsoft.com/office/drawing/2014/main" id="{E4B0B812-F7DF-8940-88E2-76D802209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01514" y="853753"/>
                <a:ext cx="469071" cy="176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799551"/>
                <a:r>
                  <a:rPr lang="en-US" altLang="en-US" sz="962" dirty="0">
                    <a:solidFill>
                      <a:srgbClr val="000000"/>
                    </a:solidFill>
                  </a:rPr>
                  <a:t>NONE</a:t>
                </a:r>
                <a:endParaRPr lang="en-US" altLang="en-US" sz="1574" dirty="0"/>
              </a:p>
            </p:txBody>
          </p:sp>
          <p:sp>
            <p:nvSpPr>
              <p:cNvPr id="166" name="Rectangle 138">
                <a:extLst>
                  <a:ext uri="{FF2B5EF4-FFF2-40B4-BE49-F238E27FC236}">
                    <a16:creationId xmlns:a16="http://schemas.microsoft.com/office/drawing/2014/main" id="{950E34F8-59C2-C34A-A756-9228E14EA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01514" y="993636"/>
                <a:ext cx="929742" cy="1480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799551"/>
                <a:r>
                  <a:rPr lang="en-US" altLang="en-US" sz="962" dirty="0">
                    <a:solidFill>
                      <a:srgbClr val="000000"/>
                    </a:solidFill>
                  </a:rPr>
                  <a:t>EB no SOS/VOD</a:t>
                </a:r>
                <a:endParaRPr lang="en-US" altLang="en-US" sz="1574" dirty="0"/>
              </a:p>
            </p:txBody>
          </p:sp>
          <p:sp>
            <p:nvSpPr>
              <p:cNvPr id="167" name="Rectangle 139">
                <a:extLst>
                  <a:ext uri="{FF2B5EF4-FFF2-40B4-BE49-F238E27FC236}">
                    <a16:creationId xmlns:a16="http://schemas.microsoft.com/office/drawing/2014/main" id="{ED627E3E-5D88-7D4B-9E54-6F2CAC1B43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01514" y="1128428"/>
                <a:ext cx="561051" cy="1480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799551"/>
                <a:r>
                  <a:rPr lang="en-US" altLang="en-US" sz="962" dirty="0">
                    <a:solidFill>
                      <a:srgbClr val="000000"/>
                    </a:solidFill>
                  </a:rPr>
                  <a:t>SOS/VOD</a:t>
                </a:r>
                <a:endParaRPr lang="en-US" altLang="en-US" sz="1574" dirty="0"/>
              </a:p>
            </p:txBody>
          </p:sp>
        </p:grpSp>
      </p:grpSp>
      <p:sp>
        <p:nvSpPr>
          <p:cNvPr id="229" name="TextBox 228"/>
          <p:cNvSpPr txBox="1"/>
          <p:nvPr/>
        </p:nvSpPr>
        <p:spPr>
          <a:xfrm>
            <a:off x="1678528" y="397137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OS</a:t>
            </a:r>
            <a:endParaRPr lang="en-US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09093156-A4D2-4742-90EE-4A88FA5CB46B}"/>
              </a:ext>
            </a:extLst>
          </p:cNvPr>
          <p:cNvGrpSpPr/>
          <p:nvPr/>
        </p:nvGrpSpPr>
        <p:grpSpPr>
          <a:xfrm>
            <a:off x="320256" y="4191109"/>
            <a:ext cx="2961300" cy="2590691"/>
            <a:chOff x="172426" y="4246563"/>
            <a:chExt cx="2961300" cy="2590691"/>
          </a:xfrm>
        </p:grpSpPr>
        <p:sp>
          <p:nvSpPr>
            <p:cNvPr id="171" name="Rectangle 130"/>
            <p:cNvSpPr>
              <a:spLocks noChangeArrowheads="1"/>
            </p:cNvSpPr>
            <p:nvPr/>
          </p:nvSpPr>
          <p:spPr bwMode="auto">
            <a:xfrm>
              <a:off x="1244078" y="6211144"/>
              <a:ext cx="15853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n-US" altLang="en-US" sz="1000" dirty="0">
                  <a:solidFill>
                    <a:srgbClr val="000000"/>
                  </a:solidFill>
                </a:rPr>
                <a:t>Time After alloSCT(Months)</a:t>
              </a:r>
              <a:endParaRPr lang="en-US" altLang="en-US" sz="1000" dirty="0"/>
            </a:p>
          </p:txBody>
        </p:sp>
        <p:sp>
          <p:nvSpPr>
            <p:cNvPr id="172" name="Line 131"/>
            <p:cNvSpPr>
              <a:spLocks noChangeShapeType="1"/>
            </p:cNvSpPr>
            <p:nvPr/>
          </p:nvSpPr>
          <p:spPr bwMode="auto">
            <a:xfrm>
              <a:off x="1023938" y="5965825"/>
              <a:ext cx="200660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132"/>
            <p:cNvSpPr>
              <a:spLocks noChangeShapeType="1"/>
            </p:cNvSpPr>
            <p:nvPr/>
          </p:nvSpPr>
          <p:spPr bwMode="auto">
            <a:xfrm>
              <a:off x="1023938" y="5965825"/>
              <a:ext cx="0" cy="6032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Line 133"/>
            <p:cNvSpPr>
              <a:spLocks noChangeShapeType="1"/>
            </p:cNvSpPr>
            <p:nvPr/>
          </p:nvSpPr>
          <p:spPr bwMode="auto">
            <a:xfrm>
              <a:off x="1360488" y="5965825"/>
              <a:ext cx="0" cy="6032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Line 134"/>
            <p:cNvSpPr>
              <a:spLocks noChangeShapeType="1"/>
            </p:cNvSpPr>
            <p:nvPr/>
          </p:nvSpPr>
          <p:spPr bwMode="auto">
            <a:xfrm>
              <a:off x="1697038" y="5965825"/>
              <a:ext cx="0" cy="6032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135"/>
            <p:cNvSpPr>
              <a:spLocks noChangeShapeType="1"/>
            </p:cNvSpPr>
            <p:nvPr/>
          </p:nvSpPr>
          <p:spPr bwMode="auto">
            <a:xfrm>
              <a:off x="2027238" y="5965825"/>
              <a:ext cx="0" cy="6032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Line 136"/>
            <p:cNvSpPr>
              <a:spLocks noChangeShapeType="1"/>
            </p:cNvSpPr>
            <p:nvPr/>
          </p:nvSpPr>
          <p:spPr bwMode="auto">
            <a:xfrm>
              <a:off x="2363788" y="5965825"/>
              <a:ext cx="0" cy="6032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Line 137"/>
            <p:cNvSpPr>
              <a:spLocks noChangeShapeType="1"/>
            </p:cNvSpPr>
            <p:nvPr/>
          </p:nvSpPr>
          <p:spPr bwMode="auto">
            <a:xfrm>
              <a:off x="2700338" y="5965825"/>
              <a:ext cx="0" cy="6032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Line 138"/>
            <p:cNvSpPr>
              <a:spLocks noChangeShapeType="1"/>
            </p:cNvSpPr>
            <p:nvPr/>
          </p:nvSpPr>
          <p:spPr bwMode="auto">
            <a:xfrm>
              <a:off x="3030538" y="5965825"/>
              <a:ext cx="0" cy="6032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139"/>
            <p:cNvSpPr>
              <a:spLocks noChangeArrowheads="1"/>
            </p:cNvSpPr>
            <p:nvPr/>
          </p:nvSpPr>
          <p:spPr bwMode="auto">
            <a:xfrm>
              <a:off x="958851" y="6078538"/>
              <a:ext cx="130175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Rectangle 140"/>
            <p:cNvSpPr>
              <a:spLocks noChangeArrowheads="1"/>
            </p:cNvSpPr>
            <p:nvPr/>
          </p:nvSpPr>
          <p:spPr bwMode="auto">
            <a:xfrm>
              <a:off x="1295401" y="6078538"/>
              <a:ext cx="130175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Rectangle 141"/>
            <p:cNvSpPr>
              <a:spLocks noChangeArrowheads="1"/>
            </p:cNvSpPr>
            <p:nvPr/>
          </p:nvSpPr>
          <p:spPr bwMode="auto">
            <a:xfrm>
              <a:off x="1631951" y="6078538"/>
              <a:ext cx="130175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Rectangle 142"/>
            <p:cNvSpPr>
              <a:spLocks noChangeArrowheads="1"/>
            </p:cNvSpPr>
            <p:nvPr/>
          </p:nvSpPr>
          <p:spPr bwMode="auto">
            <a:xfrm>
              <a:off x="1924051" y="6078538"/>
              <a:ext cx="206375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Rectangle 143"/>
            <p:cNvSpPr>
              <a:spLocks noChangeArrowheads="1"/>
            </p:cNvSpPr>
            <p:nvPr/>
          </p:nvSpPr>
          <p:spPr bwMode="auto">
            <a:xfrm>
              <a:off x="2260601" y="6078538"/>
              <a:ext cx="206375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Rectangle 144"/>
            <p:cNvSpPr>
              <a:spLocks noChangeArrowheads="1"/>
            </p:cNvSpPr>
            <p:nvPr/>
          </p:nvSpPr>
          <p:spPr bwMode="auto">
            <a:xfrm>
              <a:off x="2597151" y="6078538"/>
              <a:ext cx="206375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Rectangle 145"/>
            <p:cNvSpPr>
              <a:spLocks noChangeArrowheads="1"/>
            </p:cNvSpPr>
            <p:nvPr/>
          </p:nvSpPr>
          <p:spPr bwMode="auto">
            <a:xfrm>
              <a:off x="2927351" y="6078538"/>
              <a:ext cx="206375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Rectangle 146"/>
            <p:cNvSpPr>
              <a:spLocks noChangeArrowheads="1"/>
            </p:cNvSpPr>
            <p:nvPr/>
          </p:nvSpPr>
          <p:spPr bwMode="auto">
            <a:xfrm rot="16200000">
              <a:off x="65438" y="5057031"/>
              <a:ext cx="108683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Survival Probability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" name="Line 147"/>
            <p:cNvSpPr>
              <a:spLocks noChangeShapeType="1"/>
            </p:cNvSpPr>
            <p:nvPr/>
          </p:nvSpPr>
          <p:spPr bwMode="auto">
            <a:xfrm flipV="1">
              <a:off x="947738" y="4367213"/>
              <a:ext cx="0" cy="153987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Line 148"/>
            <p:cNvSpPr>
              <a:spLocks noChangeShapeType="1"/>
            </p:cNvSpPr>
            <p:nvPr/>
          </p:nvSpPr>
          <p:spPr bwMode="auto">
            <a:xfrm flipH="1">
              <a:off x="889001" y="5907088"/>
              <a:ext cx="5873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149"/>
            <p:cNvSpPr>
              <a:spLocks noChangeShapeType="1"/>
            </p:cNvSpPr>
            <p:nvPr/>
          </p:nvSpPr>
          <p:spPr bwMode="auto">
            <a:xfrm flipH="1">
              <a:off x="889001" y="5600700"/>
              <a:ext cx="5873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Line 150"/>
            <p:cNvSpPr>
              <a:spLocks noChangeShapeType="1"/>
            </p:cNvSpPr>
            <p:nvPr/>
          </p:nvSpPr>
          <p:spPr bwMode="auto">
            <a:xfrm flipH="1">
              <a:off x="889001" y="5294313"/>
              <a:ext cx="5873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4" name="Line 151"/>
            <p:cNvSpPr>
              <a:spLocks noChangeShapeType="1"/>
            </p:cNvSpPr>
            <p:nvPr/>
          </p:nvSpPr>
          <p:spPr bwMode="auto">
            <a:xfrm flipH="1">
              <a:off x="889001" y="4981575"/>
              <a:ext cx="5873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5" name="Line 152"/>
            <p:cNvSpPr>
              <a:spLocks noChangeShapeType="1"/>
            </p:cNvSpPr>
            <p:nvPr/>
          </p:nvSpPr>
          <p:spPr bwMode="auto">
            <a:xfrm flipH="1">
              <a:off x="889001" y="4675188"/>
              <a:ext cx="5873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6" name="Line 153"/>
            <p:cNvSpPr>
              <a:spLocks noChangeShapeType="1"/>
            </p:cNvSpPr>
            <p:nvPr/>
          </p:nvSpPr>
          <p:spPr bwMode="auto">
            <a:xfrm flipH="1">
              <a:off x="889001" y="4367213"/>
              <a:ext cx="5873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7" name="Rectangle 154"/>
            <p:cNvSpPr>
              <a:spLocks noChangeArrowheads="1"/>
            </p:cNvSpPr>
            <p:nvPr/>
          </p:nvSpPr>
          <p:spPr bwMode="auto">
            <a:xfrm rot="16200000">
              <a:off x="671513" y="5824538"/>
              <a:ext cx="241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8" name="Rectangle 155"/>
            <p:cNvSpPr>
              <a:spLocks noChangeArrowheads="1"/>
            </p:cNvSpPr>
            <p:nvPr/>
          </p:nvSpPr>
          <p:spPr bwMode="auto">
            <a:xfrm rot="16200000">
              <a:off x="671513" y="5518150"/>
              <a:ext cx="241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9" name="Rectangle 156"/>
            <p:cNvSpPr>
              <a:spLocks noChangeArrowheads="1"/>
            </p:cNvSpPr>
            <p:nvPr/>
          </p:nvSpPr>
          <p:spPr bwMode="auto">
            <a:xfrm rot="16200000">
              <a:off x="671513" y="5211763"/>
              <a:ext cx="241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0" name="Rectangle 157"/>
            <p:cNvSpPr>
              <a:spLocks noChangeArrowheads="1"/>
            </p:cNvSpPr>
            <p:nvPr/>
          </p:nvSpPr>
          <p:spPr bwMode="auto">
            <a:xfrm rot="16200000">
              <a:off x="671513" y="4899025"/>
              <a:ext cx="241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1" name="Rectangle 158"/>
            <p:cNvSpPr>
              <a:spLocks noChangeArrowheads="1"/>
            </p:cNvSpPr>
            <p:nvPr/>
          </p:nvSpPr>
          <p:spPr bwMode="auto">
            <a:xfrm rot="16200000">
              <a:off x="671513" y="4592638"/>
              <a:ext cx="241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2" name="Rectangle 159"/>
            <p:cNvSpPr>
              <a:spLocks noChangeArrowheads="1"/>
            </p:cNvSpPr>
            <p:nvPr/>
          </p:nvSpPr>
          <p:spPr bwMode="auto">
            <a:xfrm rot="16200000">
              <a:off x="671513" y="4284663"/>
              <a:ext cx="241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" name="Freeform 160"/>
            <p:cNvSpPr>
              <a:spLocks/>
            </p:cNvSpPr>
            <p:nvPr/>
          </p:nvSpPr>
          <p:spPr bwMode="auto">
            <a:xfrm>
              <a:off x="1042988" y="4367213"/>
              <a:ext cx="1987550" cy="560388"/>
            </a:xfrm>
            <a:custGeom>
              <a:avLst/>
              <a:gdLst>
                <a:gd name="T0" fmla="*/ 40 w 1252"/>
                <a:gd name="T1" fmla="*/ 19 h 353"/>
                <a:gd name="T2" fmla="*/ 81 w 1252"/>
                <a:gd name="T3" fmla="*/ 30 h 353"/>
                <a:gd name="T4" fmla="*/ 126 w 1252"/>
                <a:gd name="T5" fmla="*/ 49 h 353"/>
                <a:gd name="T6" fmla="*/ 152 w 1252"/>
                <a:gd name="T7" fmla="*/ 63 h 353"/>
                <a:gd name="T8" fmla="*/ 174 w 1252"/>
                <a:gd name="T9" fmla="*/ 78 h 353"/>
                <a:gd name="T10" fmla="*/ 193 w 1252"/>
                <a:gd name="T11" fmla="*/ 93 h 353"/>
                <a:gd name="T12" fmla="*/ 208 w 1252"/>
                <a:gd name="T13" fmla="*/ 104 h 353"/>
                <a:gd name="T14" fmla="*/ 226 w 1252"/>
                <a:gd name="T15" fmla="*/ 116 h 353"/>
                <a:gd name="T16" fmla="*/ 252 w 1252"/>
                <a:gd name="T17" fmla="*/ 130 h 353"/>
                <a:gd name="T18" fmla="*/ 271 w 1252"/>
                <a:gd name="T19" fmla="*/ 142 h 353"/>
                <a:gd name="T20" fmla="*/ 293 w 1252"/>
                <a:gd name="T21" fmla="*/ 153 h 353"/>
                <a:gd name="T22" fmla="*/ 319 w 1252"/>
                <a:gd name="T23" fmla="*/ 168 h 353"/>
                <a:gd name="T24" fmla="*/ 345 w 1252"/>
                <a:gd name="T25" fmla="*/ 179 h 353"/>
                <a:gd name="T26" fmla="*/ 382 w 1252"/>
                <a:gd name="T27" fmla="*/ 186 h 353"/>
                <a:gd name="T28" fmla="*/ 408 w 1252"/>
                <a:gd name="T29" fmla="*/ 205 h 353"/>
                <a:gd name="T30" fmla="*/ 434 w 1252"/>
                <a:gd name="T31" fmla="*/ 216 h 353"/>
                <a:gd name="T32" fmla="*/ 486 w 1252"/>
                <a:gd name="T33" fmla="*/ 231 h 353"/>
                <a:gd name="T34" fmla="*/ 520 w 1252"/>
                <a:gd name="T35" fmla="*/ 242 h 353"/>
                <a:gd name="T36" fmla="*/ 568 w 1252"/>
                <a:gd name="T37" fmla="*/ 257 h 353"/>
                <a:gd name="T38" fmla="*/ 631 w 1252"/>
                <a:gd name="T39" fmla="*/ 268 h 353"/>
                <a:gd name="T40" fmla="*/ 698 w 1252"/>
                <a:gd name="T41" fmla="*/ 275 h 353"/>
                <a:gd name="T42" fmla="*/ 750 w 1252"/>
                <a:gd name="T43" fmla="*/ 283 h 353"/>
                <a:gd name="T44" fmla="*/ 806 w 1252"/>
                <a:gd name="T45" fmla="*/ 290 h 353"/>
                <a:gd name="T46" fmla="*/ 854 w 1252"/>
                <a:gd name="T47" fmla="*/ 301 h 353"/>
                <a:gd name="T48" fmla="*/ 910 w 1252"/>
                <a:gd name="T49" fmla="*/ 309 h 353"/>
                <a:gd name="T50" fmla="*/ 962 w 1252"/>
                <a:gd name="T51" fmla="*/ 316 h 353"/>
                <a:gd name="T52" fmla="*/ 1025 w 1252"/>
                <a:gd name="T53" fmla="*/ 327 h 353"/>
                <a:gd name="T54" fmla="*/ 1062 w 1252"/>
                <a:gd name="T55" fmla="*/ 335 h 353"/>
                <a:gd name="T56" fmla="*/ 1096 w 1252"/>
                <a:gd name="T57" fmla="*/ 342 h 353"/>
                <a:gd name="T58" fmla="*/ 1155 w 1252"/>
                <a:gd name="T59" fmla="*/ 346 h 353"/>
                <a:gd name="T60" fmla="*/ 1237 w 1252"/>
                <a:gd name="T61" fmla="*/ 353 h 353"/>
                <a:gd name="T62" fmla="*/ 1203 w 1252"/>
                <a:gd name="T63" fmla="*/ 279 h 353"/>
                <a:gd name="T64" fmla="*/ 1125 w 1252"/>
                <a:gd name="T65" fmla="*/ 275 h 353"/>
                <a:gd name="T66" fmla="*/ 1085 w 1252"/>
                <a:gd name="T67" fmla="*/ 272 h 353"/>
                <a:gd name="T68" fmla="*/ 1040 w 1252"/>
                <a:gd name="T69" fmla="*/ 260 h 353"/>
                <a:gd name="T70" fmla="*/ 988 w 1252"/>
                <a:gd name="T71" fmla="*/ 253 h 353"/>
                <a:gd name="T72" fmla="*/ 932 w 1252"/>
                <a:gd name="T73" fmla="*/ 249 h 353"/>
                <a:gd name="T74" fmla="*/ 869 w 1252"/>
                <a:gd name="T75" fmla="*/ 242 h 353"/>
                <a:gd name="T76" fmla="*/ 832 w 1252"/>
                <a:gd name="T77" fmla="*/ 234 h 353"/>
                <a:gd name="T78" fmla="*/ 795 w 1252"/>
                <a:gd name="T79" fmla="*/ 223 h 353"/>
                <a:gd name="T80" fmla="*/ 746 w 1252"/>
                <a:gd name="T81" fmla="*/ 216 h 353"/>
                <a:gd name="T82" fmla="*/ 680 w 1252"/>
                <a:gd name="T83" fmla="*/ 208 h 353"/>
                <a:gd name="T84" fmla="*/ 616 w 1252"/>
                <a:gd name="T85" fmla="*/ 197 h 353"/>
                <a:gd name="T86" fmla="*/ 527 w 1252"/>
                <a:gd name="T87" fmla="*/ 190 h 353"/>
                <a:gd name="T88" fmla="*/ 505 w 1252"/>
                <a:gd name="T89" fmla="*/ 179 h 353"/>
                <a:gd name="T90" fmla="*/ 449 w 1252"/>
                <a:gd name="T91" fmla="*/ 164 h 353"/>
                <a:gd name="T92" fmla="*/ 419 w 1252"/>
                <a:gd name="T93" fmla="*/ 153 h 353"/>
                <a:gd name="T94" fmla="*/ 393 w 1252"/>
                <a:gd name="T95" fmla="*/ 142 h 353"/>
                <a:gd name="T96" fmla="*/ 375 w 1252"/>
                <a:gd name="T97" fmla="*/ 130 h 353"/>
                <a:gd name="T98" fmla="*/ 338 w 1252"/>
                <a:gd name="T99" fmla="*/ 119 h 353"/>
                <a:gd name="T100" fmla="*/ 304 w 1252"/>
                <a:gd name="T101" fmla="*/ 108 h 353"/>
                <a:gd name="T102" fmla="*/ 282 w 1252"/>
                <a:gd name="T103" fmla="*/ 97 h 353"/>
                <a:gd name="T104" fmla="*/ 263 w 1252"/>
                <a:gd name="T105" fmla="*/ 90 h 353"/>
                <a:gd name="T106" fmla="*/ 245 w 1252"/>
                <a:gd name="T107" fmla="*/ 82 h 353"/>
                <a:gd name="T108" fmla="*/ 219 w 1252"/>
                <a:gd name="T109" fmla="*/ 71 h 353"/>
                <a:gd name="T110" fmla="*/ 200 w 1252"/>
                <a:gd name="T111" fmla="*/ 60 h 353"/>
                <a:gd name="T112" fmla="*/ 182 w 1252"/>
                <a:gd name="T113" fmla="*/ 49 h 353"/>
                <a:gd name="T114" fmla="*/ 163 w 1252"/>
                <a:gd name="T115" fmla="*/ 37 h 353"/>
                <a:gd name="T116" fmla="*/ 145 w 1252"/>
                <a:gd name="T117" fmla="*/ 26 h 353"/>
                <a:gd name="T118" fmla="*/ 92 w 1252"/>
                <a:gd name="T119" fmla="*/ 15 h 353"/>
                <a:gd name="T120" fmla="*/ 63 w 1252"/>
                <a:gd name="T121" fmla="*/ 8 h 353"/>
                <a:gd name="T122" fmla="*/ 11 w 1252"/>
                <a:gd name="T123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2" h="353">
                  <a:moveTo>
                    <a:pt x="1252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4"/>
                  </a:lnTo>
                  <a:lnTo>
                    <a:pt x="7" y="8"/>
                  </a:lnTo>
                  <a:lnTo>
                    <a:pt x="11" y="8"/>
                  </a:lnTo>
                  <a:lnTo>
                    <a:pt x="11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40" y="11"/>
                  </a:lnTo>
                  <a:lnTo>
                    <a:pt x="40" y="15"/>
                  </a:lnTo>
                  <a:lnTo>
                    <a:pt x="40" y="15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4" y="19"/>
                  </a:lnTo>
                  <a:lnTo>
                    <a:pt x="44" y="23"/>
                  </a:lnTo>
                  <a:lnTo>
                    <a:pt x="59" y="23"/>
                  </a:lnTo>
                  <a:lnTo>
                    <a:pt x="59" y="23"/>
                  </a:lnTo>
                  <a:lnTo>
                    <a:pt x="63" y="23"/>
                  </a:lnTo>
                  <a:lnTo>
                    <a:pt x="63" y="26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78" y="26"/>
                  </a:lnTo>
                  <a:lnTo>
                    <a:pt x="78" y="30"/>
                  </a:lnTo>
                  <a:lnTo>
                    <a:pt x="81" y="30"/>
                  </a:lnTo>
                  <a:lnTo>
                    <a:pt x="81" y="34"/>
                  </a:lnTo>
                  <a:lnTo>
                    <a:pt x="89" y="34"/>
                  </a:lnTo>
                  <a:lnTo>
                    <a:pt x="89" y="37"/>
                  </a:lnTo>
                  <a:lnTo>
                    <a:pt x="92" y="37"/>
                  </a:lnTo>
                  <a:lnTo>
                    <a:pt x="92" y="37"/>
                  </a:lnTo>
                  <a:lnTo>
                    <a:pt x="92" y="37"/>
                  </a:lnTo>
                  <a:lnTo>
                    <a:pt x="92" y="41"/>
                  </a:lnTo>
                  <a:lnTo>
                    <a:pt x="111" y="41"/>
                  </a:lnTo>
                  <a:lnTo>
                    <a:pt x="111" y="41"/>
                  </a:lnTo>
                  <a:lnTo>
                    <a:pt x="118" y="41"/>
                  </a:lnTo>
                  <a:lnTo>
                    <a:pt x="118" y="49"/>
                  </a:lnTo>
                  <a:lnTo>
                    <a:pt x="126" y="49"/>
                  </a:lnTo>
                  <a:lnTo>
                    <a:pt x="126" y="49"/>
                  </a:lnTo>
                  <a:lnTo>
                    <a:pt x="133" y="49"/>
                  </a:lnTo>
                  <a:lnTo>
                    <a:pt x="133" y="52"/>
                  </a:lnTo>
                  <a:lnTo>
                    <a:pt x="141" y="52"/>
                  </a:lnTo>
                  <a:lnTo>
                    <a:pt x="141" y="52"/>
                  </a:lnTo>
                  <a:lnTo>
                    <a:pt x="141" y="52"/>
                  </a:lnTo>
                  <a:lnTo>
                    <a:pt x="141" y="56"/>
                  </a:lnTo>
                  <a:lnTo>
                    <a:pt x="145" y="56"/>
                  </a:lnTo>
                  <a:lnTo>
                    <a:pt x="145" y="60"/>
                  </a:lnTo>
                  <a:lnTo>
                    <a:pt x="148" y="60"/>
                  </a:lnTo>
                  <a:lnTo>
                    <a:pt x="148" y="60"/>
                  </a:lnTo>
                  <a:lnTo>
                    <a:pt x="152" y="60"/>
                  </a:lnTo>
                  <a:lnTo>
                    <a:pt x="152" y="63"/>
                  </a:lnTo>
                  <a:lnTo>
                    <a:pt x="152" y="63"/>
                  </a:lnTo>
                  <a:lnTo>
                    <a:pt x="152" y="63"/>
                  </a:lnTo>
                  <a:lnTo>
                    <a:pt x="156" y="63"/>
                  </a:lnTo>
                  <a:lnTo>
                    <a:pt x="156" y="67"/>
                  </a:lnTo>
                  <a:lnTo>
                    <a:pt x="163" y="67"/>
                  </a:lnTo>
                  <a:lnTo>
                    <a:pt x="163" y="71"/>
                  </a:lnTo>
                  <a:lnTo>
                    <a:pt x="163" y="71"/>
                  </a:lnTo>
                  <a:lnTo>
                    <a:pt x="163" y="71"/>
                  </a:lnTo>
                  <a:lnTo>
                    <a:pt x="167" y="71"/>
                  </a:lnTo>
                  <a:lnTo>
                    <a:pt x="167" y="75"/>
                  </a:lnTo>
                  <a:lnTo>
                    <a:pt x="171" y="75"/>
                  </a:lnTo>
                  <a:lnTo>
                    <a:pt x="171" y="75"/>
                  </a:lnTo>
                  <a:lnTo>
                    <a:pt x="174" y="75"/>
                  </a:lnTo>
                  <a:lnTo>
                    <a:pt x="174" y="78"/>
                  </a:lnTo>
                  <a:lnTo>
                    <a:pt x="178" y="78"/>
                  </a:lnTo>
                  <a:lnTo>
                    <a:pt x="178" y="82"/>
                  </a:lnTo>
                  <a:lnTo>
                    <a:pt x="178" y="82"/>
                  </a:lnTo>
                  <a:lnTo>
                    <a:pt x="178" y="82"/>
                  </a:lnTo>
                  <a:lnTo>
                    <a:pt x="182" y="82"/>
                  </a:lnTo>
                  <a:lnTo>
                    <a:pt x="182" y="86"/>
                  </a:lnTo>
                  <a:lnTo>
                    <a:pt x="182" y="86"/>
                  </a:lnTo>
                  <a:lnTo>
                    <a:pt x="182" y="90"/>
                  </a:lnTo>
                  <a:lnTo>
                    <a:pt x="185" y="90"/>
                  </a:lnTo>
                  <a:lnTo>
                    <a:pt x="185" y="90"/>
                  </a:lnTo>
                  <a:lnTo>
                    <a:pt x="189" y="90"/>
                  </a:lnTo>
                  <a:lnTo>
                    <a:pt x="189" y="93"/>
                  </a:lnTo>
                  <a:lnTo>
                    <a:pt x="193" y="93"/>
                  </a:lnTo>
                  <a:lnTo>
                    <a:pt x="193" y="93"/>
                  </a:lnTo>
                  <a:lnTo>
                    <a:pt x="197" y="93"/>
                  </a:lnTo>
                  <a:lnTo>
                    <a:pt x="197" y="93"/>
                  </a:lnTo>
                  <a:lnTo>
                    <a:pt x="197" y="93"/>
                  </a:lnTo>
                  <a:lnTo>
                    <a:pt x="197" y="97"/>
                  </a:lnTo>
                  <a:lnTo>
                    <a:pt x="200" y="97"/>
                  </a:lnTo>
                  <a:lnTo>
                    <a:pt x="200" y="97"/>
                  </a:lnTo>
                  <a:lnTo>
                    <a:pt x="204" y="97"/>
                  </a:lnTo>
                  <a:lnTo>
                    <a:pt x="204" y="101"/>
                  </a:lnTo>
                  <a:lnTo>
                    <a:pt x="208" y="101"/>
                  </a:lnTo>
                  <a:lnTo>
                    <a:pt x="208" y="104"/>
                  </a:lnTo>
                  <a:lnTo>
                    <a:pt x="208" y="104"/>
                  </a:lnTo>
                  <a:lnTo>
                    <a:pt x="208" y="104"/>
                  </a:lnTo>
                  <a:lnTo>
                    <a:pt x="211" y="104"/>
                  </a:lnTo>
                  <a:lnTo>
                    <a:pt x="211" y="108"/>
                  </a:lnTo>
                  <a:lnTo>
                    <a:pt x="211" y="108"/>
                  </a:lnTo>
                  <a:lnTo>
                    <a:pt x="211" y="112"/>
                  </a:lnTo>
                  <a:lnTo>
                    <a:pt x="215" y="112"/>
                  </a:lnTo>
                  <a:lnTo>
                    <a:pt x="215" y="112"/>
                  </a:lnTo>
                  <a:lnTo>
                    <a:pt x="219" y="112"/>
                  </a:lnTo>
                  <a:lnTo>
                    <a:pt x="219" y="116"/>
                  </a:lnTo>
                  <a:lnTo>
                    <a:pt x="223" y="116"/>
                  </a:lnTo>
                  <a:lnTo>
                    <a:pt x="223" y="116"/>
                  </a:lnTo>
                  <a:lnTo>
                    <a:pt x="223" y="116"/>
                  </a:lnTo>
                  <a:lnTo>
                    <a:pt x="223" y="116"/>
                  </a:lnTo>
                  <a:lnTo>
                    <a:pt x="226" y="116"/>
                  </a:lnTo>
                  <a:lnTo>
                    <a:pt x="226" y="119"/>
                  </a:lnTo>
                  <a:lnTo>
                    <a:pt x="226" y="119"/>
                  </a:lnTo>
                  <a:lnTo>
                    <a:pt x="226" y="123"/>
                  </a:lnTo>
                  <a:lnTo>
                    <a:pt x="234" y="123"/>
                  </a:lnTo>
                  <a:lnTo>
                    <a:pt x="234" y="127"/>
                  </a:lnTo>
                  <a:lnTo>
                    <a:pt x="245" y="127"/>
                  </a:lnTo>
                  <a:lnTo>
                    <a:pt x="245" y="127"/>
                  </a:lnTo>
                  <a:lnTo>
                    <a:pt x="245" y="127"/>
                  </a:lnTo>
                  <a:lnTo>
                    <a:pt x="245" y="127"/>
                  </a:lnTo>
                  <a:lnTo>
                    <a:pt x="249" y="127"/>
                  </a:lnTo>
                  <a:lnTo>
                    <a:pt x="249" y="127"/>
                  </a:lnTo>
                  <a:lnTo>
                    <a:pt x="252" y="127"/>
                  </a:lnTo>
                  <a:lnTo>
                    <a:pt x="252" y="130"/>
                  </a:lnTo>
                  <a:lnTo>
                    <a:pt x="256" y="130"/>
                  </a:lnTo>
                  <a:lnTo>
                    <a:pt x="256" y="134"/>
                  </a:lnTo>
                  <a:lnTo>
                    <a:pt x="256" y="134"/>
                  </a:lnTo>
                  <a:lnTo>
                    <a:pt x="256" y="134"/>
                  </a:lnTo>
                  <a:lnTo>
                    <a:pt x="260" y="134"/>
                  </a:lnTo>
                  <a:lnTo>
                    <a:pt x="260" y="138"/>
                  </a:lnTo>
                  <a:lnTo>
                    <a:pt x="263" y="138"/>
                  </a:lnTo>
                  <a:lnTo>
                    <a:pt x="263" y="138"/>
                  </a:lnTo>
                  <a:lnTo>
                    <a:pt x="267" y="138"/>
                  </a:lnTo>
                  <a:lnTo>
                    <a:pt x="267" y="138"/>
                  </a:lnTo>
                  <a:lnTo>
                    <a:pt x="267" y="138"/>
                  </a:lnTo>
                  <a:lnTo>
                    <a:pt x="267" y="142"/>
                  </a:lnTo>
                  <a:lnTo>
                    <a:pt x="271" y="142"/>
                  </a:lnTo>
                  <a:lnTo>
                    <a:pt x="271" y="142"/>
                  </a:lnTo>
                  <a:lnTo>
                    <a:pt x="275" y="142"/>
                  </a:lnTo>
                  <a:lnTo>
                    <a:pt x="275" y="145"/>
                  </a:lnTo>
                  <a:lnTo>
                    <a:pt x="278" y="145"/>
                  </a:lnTo>
                  <a:lnTo>
                    <a:pt x="278" y="145"/>
                  </a:lnTo>
                  <a:lnTo>
                    <a:pt x="282" y="145"/>
                  </a:lnTo>
                  <a:lnTo>
                    <a:pt x="282" y="149"/>
                  </a:lnTo>
                  <a:lnTo>
                    <a:pt x="286" y="149"/>
                  </a:lnTo>
                  <a:lnTo>
                    <a:pt x="286" y="149"/>
                  </a:lnTo>
                  <a:lnTo>
                    <a:pt x="289" y="149"/>
                  </a:lnTo>
                  <a:lnTo>
                    <a:pt x="289" y="149"/>
                  </a:lnTo>
                  <a:lnTo>
                    <a:pt x="293" y="149"/>
                  </a:lnTo>
                  <a:lnTo>
                    <a:pt x="293" y="153"/>
                  </a:lnTo>
                  <a:lnTo>
                    <a:pt x="297" y="153"/>
                  </a:lnTo>
                  <a:lnTo>
                    <a:pt x="297" y="156"/>
                  </a:lnTo>
                  <a:lnTo>
                    <a:pt x="297" y="156"/>
                  </a:lnTo>
                  <a:lnTo>
                    <a:pt x="297" y="160"/>
                  </a:lnTo>
                  <a:lnTo>
                    <a:pt x="304" y="160"/>
                  </a:lnTo>
                  <a:lnTo>
                    <a:pt x="304" y="160"/>
                  </a:lnTo>
                  <a:lnTo>
                    <a:pt x="304" y="160"/>
                  </a:lnTo>
                  <a:lnTo>
                    <a:pt x="304" y="160"/>
                  </a:lnTo>
                  <a:lnTo>
                    <a:pt x="315" y="160"/>
                  </a:lnTo>
                  <a:lnTo>
                    <a:pt x="315" y="164"/>
                  </a:lnTo>
                  <a:lnTo>
                    <a:pt x="315" y="164"/>
                  </a:lnTo>
                  <a:lnTo>
                    <a:pt x="315" y="168"/>
                  </a:lnTo>
                  <a:lnTo>
                    <a:pt x="319" y="168"/>
                  </a:lnTo>
                  <a:lnTo>
                    <a:pt x="319" y="168"/>
                  </a:lnTo>
                  <a:lnTo>
                    <a:pt x="327" y="168"/>
                  </a:lnTo>
                  <a:lnTo>
                    <a:pt x="327" y="168"/>
                  </a:lnTo>
                  <a:lnTo>
                    <a:pt x="334" y="168"/>
                  </a:lnTo>
                  <a:lnTo>
                    <a:pt x="334" y="171"/>
                  </a:lnTo>
                  <a:lnTo>
                    <a:pt x="338" y="171"/>
                  </a:lnTo>
                  <a:lnTo>
                    <a:pt x="338" y="171"/>
                  </a:lnTo>
                  <a:lnTo>
                    <a:pt x="338" y="171"/>
                  </a:lnTo>
                  <a:lnTo>
                    <a:pt x="338" y="175"/>
                  </a:lnTo>
                  <a:lnTo>
                    <a:pt x="338" y="175"/>
                  </a:lnTo>
                  <a:lnTo>
                    <a:pt x="338" y="175"/>
                  </a:lnTo>
                  <a:lnTo>
                    <a:pt x="345" y="175"/>
                  </a:lnTo>
                  <a:lnTo>
                    <a:pt x="345" y="179"/>
                  </a:lnTo>
                  <a:lnTo>
                    <a:pt x="353" y="179"/>
                  </a:lnTo>
                  <a:lnTo>
                    <a:pt x="353" y="179"/>
                  </a:lnTo>
                  <a:lnTo>
                    <a:pt x="356" y="179"/>
                  </a:lnTo>
                  <a:lnTo>
                    <a:pt x="356" y="182"/>
                  </a:lnTo>
                  <a:lnTo>
                    <a:pt x="371" y="182"/>
                  </a:lnTo>
                  <a:lnTo>
                    <a:pt x="371" y="182"/>
                  </a:lnTo>
                  <a:lnTo>
                    <a:pt x="375" y="182"/>
                  </a:lnTo>
                  <a:lnTo>
                    <a:pt x="375" y="186"/>
                  </a:lnTo>
                  <a:lnTo>
                    <a:pt x="375" y="186"/>
                  </a:lnTo>
                  <a:lnTo>
                    <a:pt x="375" y="186"/>
                  </a:lnTo>
                  <a:lnTo>
                    <a:pt x="379" y="186"/>
                  </a:lnTo>
                  <a:lnTo>
                    <a:pt x="379" y="186"/>
                  </a:lnTo>
                  <a:lnTo>
                    <a:pt x="382" y="186"/>
                  </a:lnTo>
                  <a:lnTo>
                    <a:pt x="382" y="190"/>
                  </a:lnTo>
                  <a:lnTo>
                    <a:pt x="382" y="190"/>
                  </a:lnTo>
                  <a:lnTo>
                    <a:pt x="382" y="190"/>
                  </a:lnTo>
                  <a:lnTo>
                    <a:pt x="390" y="190"/>
                  </a:lnTo>
                  <a:lnTo>
                    <a:pt x="390" y="194"/>
                  </a:lnTo>
                  <a:lnTo>
                    <a:pt x="393" y="194"/>
                  </a:lnTo>
                  <a:lnTo>
                    <a:pt x="393" y="197"/>
                  </a:lnTo>
                  <a:lnTo>
                    <a:pt x="405" y="197"/>
                  </a:lnTo>
                  <a:lnTo>
                    <a:pt x="405" y="197"/>
                  </a:lnTo>
                  <a:lnTo>
                    <a:pt x="405" y="197"/>
                  </a:lnTo>
                  <a:lnTo>
                    <a:pt x="405" y="201"/>
                  </a:lnTo>
                  <a:lnTo>
                    <a:pt x="408" y="201"/>
                  </a:lnTo>
                  <a:lnTo>
                    <a:pt x="408" y="205"/>
                  </a:lnTo>
                  <a:lnTo>
                    <a:pt x="408" y="205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2" y="208"/>
                  </a:lnTo>
                  <a:lnTo>
                    <a:pt x="416" y="208"/>
                  </a:lnTo>
                  <a:lnTo>
                    <a:pt x="416" y="208"/>
                  </a:lnTo>
                  <a:lnTo>
                    <a:pt x="419" y="208"/>
                  </a:lnTo>
                  <a:lnTo>
                    <a:pt x="419" y="212"/>
                  </a:lnTo>
                  <a:lnTo>
                    <a:pt x="419" y="212"/>
                  </a:lnTo>
                  <a:lnTo>
                    <a:pt x="419" y="212"/>
                  </a:lnTo>
                  <a:lnTo>
                    <a:pt x="423" y="212"/>
                  </a:lnTo>
                  <a:lnTo>
                    <a:pt x="423" y="216"/>
                  </a:lnTo>
                  <a:lnTo>
                    <a:pt x="434" y="216"/>
                  </a:lnTo>
                  <a:lnTo>
                    <a:pt x="434" y="216"/>
                  </a:lnTo>
                  <a:lnTo>
                    <a:pt x="438" y="216"/>
                  </a:lnTo>
                  <a:lnTo>
                    <a:pt x="438" y="220"/>
                  </a:lnTo>
                  <a:lnTo>
                    <a:pt x="445" y="220"/>
                  </a:lnTo>
                  <a:lnTo>
                    <a:pt x="445" y="220"/>
                  </a:lnTo>
                  <a:lnTo>
                    <a:pt x="449" y="220"/>
                  </a:lnTo>
                  <a:lnTo>
                    <a:pt x="449" y="223"/>
                  </a:lnTo>
                  <a:lnTo>
                    <a:pt x="460" y="223"/>
                  </a:lnTo>
                  <a:lnTo>
                    <a:pt x="460" y="223"/>
                  </a:lnTo>
                  <a:lnTo>
                    <a:pt x="471" y="223"/>
                  </a:lnTo>
                  <a:lnTo>
                    <a:pt x="471" y="227"/>
                  </a:lnTo>
                  <a:lnTo>
                    <a:pt x="486" y="227"/>
                  </a:lnTo>
                  <a:lnTo>
                    <a:pt x="486" y="231"/>
                  </a:lnTo>
                  <a:lnTo>
                    <a:pt x="486" y="231"/>
                  </a:lnTo>
                  <a:lnTo>
                    <a:pt x="486" y="234"/>
                  </a:lnTo>
                  <a:lnTo>
                    <a:pt x="498" y="234"/>
                  </a:lnTo>
                  <a:lnTo>
                    <a:pt x="498" y="234"/>
                  </a:lnTo>
                  <a:lnTo>
                    <a:pt x="498" y="234"/>
                  </a:lnTo>
                  <a:lnTo>
                    <a:pt x="498" y="238"/>
                  </a:lnTo>
                  <a:lnTo>
                    <a:pt x="505" y="238"/>
                  </a:lnTo>
                  <a:lnTo>
                    <a:pt x="505" y="238"/>
                  </a:lnTo>
                  <a:lnTo>
                    <a:pt x="512" y="238"/>
                  </a:lnTo>
                  <a:lnTo>
                    <a:pt x="512" y="242"/>
                  </a:lnTo>
                  <a:lnTo>
                    <a:pt x="520" y="242"/>
                  </a:lnTo>
                  <a:lnTo>
                    <a:pt x="520" y="242"/>
                  </a:lnTo>
                  <a:lnTo>
                    <a:pt x="520" y="242"/>
                  </a:lnTo>
                  <a:lnTo>
                    <a:pt x="520" y="246"/>
                  </a:lnTo>
                  <a:lnTo>
                    <a:pt x="524" y="246"/>
                  </a:lnTo>
                  <a:lnTo>
                    <a:pt x="524" y="246"/>
                  </a:lnTo>
                  <a:lnTo>
                    <a:pt x="524" y="246"/>
                  </a:lnTo>
                  <a:lnTo>
                    <a:pt x="524" y="249"/>
                  </a:lnTo>
                  <a:lnTo>
                    <a:pt x="527" y="249"/>
                  </a:lnTo>
                  <a:lnTo>
                    <a:pt x="527" y="249"/>
                  </a:lnTo>
                  <a:lnTo>
                    <a:pt x="553" y="249"/>
                  </a:lnTo>
                  <a:lnTo>
                    <a:pt x="553" y="249"/>
                  </a:lnTo>
                  <a:lnTo>
                    <a:pt x="553" y="249"/>
                  </a:lnTo>
                  <a:lnTo>
                    <a:pt x="553" y="253"/>
                  </a:lnTo>
                  <a:lnTo>
                    <a:pt x="568" y="253"/>
                  </a:lnTo>
                  <a:lnTo>
                    <a:pt x="568" y="257"/>
                  </a:lnTo>
                  <a:lnTo>
                    <a:pt x="602" y="257"/>
                  </a:lnTo>
                  <a:lnTo>
                    <a:pt x="602" y="257"/>
                  </a:lnTo>
                  <a:lnTo>
                    <a:pt x="605" y="257"/>
                  </a:lnTo>
                  <a:lnTo>
                    <a:pt x="605" y="260"/>
                  </a:lnTo>
                  <a:lnTo>
                    <a:pt x="613" y="260"/>
                  </a:lnTo>
                  <a:lnTo>
                    <a:pt x="613" y="260"/>
                  </a:lnTo>
                  <a:lnTo>
                    <a:pt x="616" y="260"/>
                  </a:lnTo>
                  <a:lnTo>
                    <a:pt x="616" y="264"/>
                  </a:lnTo>
                  <a:lnTo>
                    <a:pt x="624" y="264"/>
                  </a:lnTo>
                  <a:lnTo>
                    <a:pt x="624" y="264"/>
                  </a:lnTo>
                  <a:lnTo>
                    <a:pt x="628" y="264"/>
                  </a:lnTo>
                  <a:lnTo>
                    <a:pt x="628" y="268"/>
                  </a:lnTo>
                  <a:lnTo>
                    <a:pt x="631" y="268"/>
                  </a:lnTo>
                  <a:lnTo>
                    <a:pt x="631" y="268"/>
                  </a:lnTo>
                  <a:lnTo>
                    <a:pt x="657" y="268"/>
                  </a:lnTo>
                  <a:lnTo>
                    <a:pt x="657" y="268"/>
                  </a:lnTo>
                  <a:lnTo>
                    <a:pt x="672" y="268"/>
                  </a:lnTo>
                  <a:lnTo>
                    <a:pt x="672" y="272"/>
                  </a:lnTo>
                  <a:lnTo>
                    <a:pt x="680" y="272"/>
                  </a:lnTo>
                  <a:lnTo>
                    <a:pt x="680" y="272"/>
                  </a:lnTo>
                  <a:lnTo>
                    <a:pt x="687" y="272"/>
                  </a:lnTo>
                  <a:lnTo>
                    <a:pt x="687" y="275"/>
                  </a:lnTo>
                  <a:lnTo>
                    <a:pt x="691" y="275"/>
                  </a:lnTo>
                  <a:lnTo>
                    <a:pt x="691" y="275"/>
                  </a:lnTo>
                  <a:lnTo>
                    <a:pt x="698" y="275"/>
                  </a:lnTo>
                  <a:lnTo>
                    <a:pt x="698" y="275"/>
                  </a:lnTo>
                  <a:lnTo>
                    <a:pt x="702" y="275"/>
                  </a:lnTo>
                  <a:lnTo>
                    <a:pt x="702" y="279"/>
                  </a:lnTo>
                  <a:lnTo>
                    <a:pt x="717" y="279"/>
                  </a:lnTo>
                  <a:lnTo>
                    <a:pt x="717" y="279"/>
                  </a:lnTo>
                  <a:lnTo>
                    <a:pt x="724" y="279"/>
                  </a:lnTo>
                  <a:lnTo>
                    <a:pt x="724" y="279"/>
                  </a:lnTo>
                  <a:lnTo>
                    <a:pt x="746" y="279"/>
                  </a:lnTo>
                  <a:lnTo>
                    <a:pt x="746" y="283"/>
                  </a:lnTo>
                  <a:lnTo>
                    <a:pt x="746" y="283"/>
                  </a:lnTo>
                  <a:lnTo>
                    <a:pt x="746" y="283"/>
                  </a:lnTo>
                  <a:lnTo>
                    <a:pt x="750" y="283"/>
                  </a:lnTo>
                  <a:lnTo>
                    <a:pt x="750" y="283"/>
                  </a:lnTo>
                  <a:lnTo>
                    <a:pt x="750" y="283"/>
                  </a:lnTo>
                  <a:lnTo>
                    <a:pt x="750" y="283"/>
                  </a:lnTo>
                  <a:lnTo>
                    <a:pt x="761" y="283"/>
                  </a:lnTo>
                  <a:lnTo>
                    <a:pt x="761" y="286"/>
                  </a:lnTo>
                  <a:lnTo>
                    <a:pt x="772" y="286"/>
                  </a:lnTo>
                  <a:lnTo>
                    <a:pt x="772" y="286"/>
                  </a:lnTo>
                  <a:lnTo>
                    <a:pt x="795" y="286"/>
                  </a:lnTo>
                  <a:lnTo>
                    <a:pt x="795" y="290"/>
                  </a:lnTo>
                  <a:lnTo>
                    <a:pt x="795" y="290"/>
                  </a:lnTo>
                  <a:lnTo>
                    <a:pt x="795" y="290"/>
                  </a:lnTo>
                  <a:lnTo>
                    <a:pt x="802" y="290"/>
                  </a:lnTo>
                  <a:lnTo>
                    <a:pt x="802" y="290"/>
                  </a:lnTo>
                  <a:lnTo>
                    <a:pt x="806" y="290"/>
                  </a:lnTo>
                  <a:lnTo>
                    <a:pt x="806" y="290"/>
                  </a:lnTo>
                  <a:lnTo>
                    <a:pt x="810" y="290"/>
                  </a:lnTo>
                  <a:lnTo>
                    <a:pt x="810" y="294"/>
                  </a:lnTo>
                  <a:lnTo>
                    <a:pt x="817" y="294"/>
                  </a:lnTo>
                  <a:lnTo>
                    <a:pt x="817" y="298"/>
                  </a:lnTo>
                  <a:lnTo>
                    <a:pt x="832" y="298"/>
                  </a:lnTo>
                  <a:lnTo>
                    <a:pt x="832" y="301"/>
                  </a:lnTo>
                  <a:lnTo>
                    <a:pt x="832" y="301"/>
                  </a:lnTo>
                  <a:lnTo>
                    <a:pt x="832" y="301"/>
                  </a:lnTo>
                  <a:lnTo>
                    <a:pt x="843" y="301"/>
                  </a:lnTo>
                  <a:lnTo>
                    <a:pt x="843" y="301"/>
                  </a:lnTo>
                  <a:lnTo>
                    <a:pt x="850" y="301"/>
                  </a:lnTo>
                  <a:lnTo>
                    <a:pt x="850" y="301"/>
                  </a:lnTo>
                  <a:lnTo>
                    <a:pt x="854" y="301"/>
                  </a:lnTo>
                  <a:lnTo>
                    <a:pt x="854" y="305"/>
                  </a:lnTo>
                  <a:lnTo>
                    <a:pt x="862" y="305"/>
                  </a:lnTo>
                  <a:lnTo>
                    <a:pt x="862" y="305"/>
                  </a:lnTo>
                  <a:lnTo>
                    <a:pt x="869" y="305"/>
                  </a:lnTo>
                  <a:lnTo>
                    <a:pt x="869" y="309"/>
                  </a:lnTo>
                  <a:lnTo>
                    <a:pt x="869" y="309"/>
                  </a:lnTo>
                  <a:lnTo>
                    <a:pt x="869" y="309"/>
                  </a:lnTo>
                  <a:lnTo>
                    <a:pt x="869" y="309"/>
                  </a:lnTo>
                  <a:lnTo>
                    <a:pt x="869" y="309"/>
                  </a:lnTo>
                  <a:lnTo>
                    <a:pt x="873" y="309"/>
                  </a:lnTo>
                  <a:lnTo>
                    <a:pt x="873" y="309"/>
                  </a:lnTo>
                  <a:lnTo>
                    <a:pt x="910" y="309"/>
                  </a:lnTo>
                  <a:lnTo>
                    <a:pt x="910" y="309"/>
                  </a:lnTo>
                  <a:lnTo>
                    <a:pt x="917" y="309"/>
                  </a:lnTo>
                  <a:lnTo>
                    <a:pt x="917" y="312"/>
                  </a:lnTo>
                  <a:lnTo>
                    <a:pt x="921" y="312"/>
                  </a:lnTo>
                  <a:lnTo>
                    <a:pt x="921" y="312"/>
                  </a:lnTo>
                  <a:lnTo>
                    <a:pt x="921" y="312"/>
                  </a:lnTo>
                  <a:lnTo>
                    <a:pt x="921" y="316"/>
                  </a:lnTo>
                  <a:lnTo>
                    <a:pt x="932" y="316"/>
                  </a:lnTo>
                  <a:lnTo>
                    <a:pt x="932" y="316"/>
                  </a:lnTo>
                  <a:lnTo>
                    <a:pt x="947" y="316"/>
                  </a:lnTo>
                  <a:lnTo>
                    <a:pt x="947" y="316"/>
                  </a:lnTo>
                  <a:lnTo>
                    <a:pt x="955" y="316"/>
                  </a:lnTo>
                  <a:lnTo>
                    <a:pt x="955" y="316"/>
                  </a:lnTo>
                  <a:lnTo>
                    <a:pt x="962" y="316"/>
                  </a:lnTo>
                  <a:lnTo>
                    <a:pt x="962" y="320"/>
                  </a:lnTo>
                  <a:lnTo>
                    <a:pt x="966" y="320"/>
                  </a:lnTo>
                  <a:lnTo>
                    <a:pt x="966" y="320"/>
                  </a:lnTo>
                  <a:lnTo>
                    <a:pt x="984" y="320"/>
                  </a:lnTo>
                  <a:lnTo>
                    <a:pt x="984" y="320"/>
                  </a:lnTo>
                  <a:lnTo>
                    <a:pt x="988" y="320"/>
                  </a:lnTo>
                  <a:lnTo>
                    <a:pt x="988" y="320"/>
                  </a:lnTo>
                  <a:lnTo>
                    <a:pt x="992" y="320"/>
                  </a:lnTo>
                  <a:lnTo>
                    <a:pt x="992" y="324"/>
                  </a:lnTo>
                  <a:lnTo>
                    <a:pt x="1025" y="324"/>
                  </a:lnTo>
                  <a:lnTo>
                    <a:pt x="1025" y="324"/>
                  </a:lnTo>
                  <a:lnTo>
                    <a:pt x="1025" y="324"/>
                  </a:lnTo>
                  <a:lnTo>
                    <a:pt x="1025" y="327"/>
                  </a:lnTo>
                  <a:lnTo>
                    <a:pt x="1033" y="327"/>
                  </a:lnTo>
                  <a:lnTo>
                    <a:pt x="1033" y="327"/>
                  </a:lnTo>
                  <a:lnTo>
                    <a:pt x="1033" y="327"/>
                  </a:lnTo>
                  <a:lnTo>
                    <a:pt x="1033" y="331"/>
                  </a:lnTo>
                  <a:lnTo>
                    <a:pt x="1040" y="331"/>
                  </a:lnTo>
                  <a:lnTo>
                    <a:pt x="1040" y="331"/>
                  </a:lnTo>
                  <a:lnTo>
                    <a:pt x="1040" y="331"/>
                  </a:lnTo>
                  <a:lnTo>
                    <a:pt x="1040" y="331"/>
                  </a:lnTo>
                  <a:lnTo>
                    <a:pt x="1051" y="331"/>
                  </a:lnTo>
                  <a:lnTo>
                    <a:pt x="1051" y="335"/>
                  </a:lnTo>
                  <a:lnTo>
                    <a:pt x="1059" y="335"/>
                  </a:lnTo>
                  <a:lnTo>
                    <a:pt x="1059" y="335"/>
                  </a:lnTo>
                  <a:lnTo>
                    <a:pt x="1062" y="335"/>
                  </a:lnTo>
                  <a:lnTo>
                    <a:pt x="1062" y="335"/>
                  </a:lnTo>
                  <a:lnTo>
                    <a:pt x="1066" y="335"/>
                  </a:lnTo>
                  <a:lnTo>
                    <a:pt x="1066" y="335"/>
                  </a:lnTo>
                  <a:lnTo>
                    <a:pt x="1070" y="335"/>
                  </a:lnTo>
                  <a:lnTo>
                    <a:pt x="1070" y="338"/>
                  </a:lnTo>
                  <a:lnTo>
                    <a:pt x="1085" y="338"/>
                  </a:lnTo>
                  <a:lnTo>
                    <a:pt x="1085" y="338"/>
                  </a:lnTo>
                  <a:lnTo>
                    <a:pt x="1085" y="338"/>
                  </a:lnTo>
                  <a:lnTo>
                    <a:pt x="1085" y="338"/>
                  </a:lnTo>
                  <a:lnTo>
                    <a:pt x="1092" y="338"/>
                  </a:lnTo>
                  <a:lnTo>
                    <a:pt x="1092" y="342"/>
                  </a:lnTo>
                  <a:lnTo>
                    <a:pt x="1096" y="342"/>
                  </a:lnTo>
                  <a:lnTo>
                    <a:pt x="1096" y="342"/>
                  </a:lnTo>
                  <a:lnTo>
                    <a:pt x="1103" y="342"/>
                  </a:lnTo>
                  <a:lnTo>
                    <a:pt x="1103" y="342"/>
                  </a:lnTo>
                  <a:lnTo>
                    <a:pt x="1107" y="342"/>
                  </a:lnTo>
                  <a:lnTo>
                    <a:pt x="1107" y="342"/>
                  </a:lnTo>
                  <a:lnTo>
                    <a:pt x="1118" y="342"/>
                  </a:lnTo>
                  <a:lnTo>
                    <a:pt x="1118" y="342"/>
                  </a:lnTo>
                  <a:lnTo>
                    <a:pt x="1125" y="342"/>
                  </a:lnTo>
                  <a:lnTo>
                    <a:pt x="1125" y="342"/>
                  </a:lnTo>
                  <a:lnTo>
                    <a:pt x="1148" y="342"/>
                  </a:lnTo>
                  <a:lnTo>
                    <a:pt x="1148" y="346"/>
                  </a:lnTo>
                  <a:lnTo>
                    <a:pt x="1155" y="346"/>
                  </a:lnTo>
                  <a:lnTo>
                    <a:pt x="1155" y="346"/>
                  </a:lnTo>
                  <a:lnTo>
                    <a:pt x="1155" y="346"/>
                  </a:lnTo>
                  <a:lnTo>
                    <a:pt x="1155" y="346"/>
                  </a:lnTo>
                  <a:lnTo>
                    <a:pt x="1166" y="346"/>
                  </a:lnTo>
                  <a:lnTo>
                    <a:pt x="1166" y="350"/>
                  </a:lnTo>
                  <a:lnTo>
                    <a:pt x="1192" y="350"/>
                  </a:lnTo>
                  <a:lnTo>
                    <a:pt x="1192" y="350"/>
                  </a:lnTo>
                  <a:lnTo>
                    <a:pt x="1203" y="350"/>
                  </a:lnTo>
                  <a:lnTo>
                    <a:pt x="1203" y="350"/>
                  </a:lnTo>
                  <a:lnTo>
                    <a:pt x="1207" y="350"/>
                  </a:lnTo>
                  <a:lnTo>
                    <a:pt x="1207" y="350"/>
                  </a:lnTo>
                  <a:lnTo>
                    <a:pt x="1211" y="350"/>
                  </a:lnTo>
                  <a:lnTo>
                    <a:pt x="1211" y="353"/>
                  </a:lnTo>
                  <a:lnTo>
                    <a:pt x="1237" y="353"/>
                  </a:lnTo>
                  <a:lnTo>
                    <a:pt x="1237" y="353"/>
                  </a:lnTo>
                  <a:lnTo>
                    <a:pt x="1252" y="353"/>
                  </a:lnTo>
                  <a:lnTo>
                    <a:pt x="1252" y="353"/>
                  </a:lnTo>
                  <a:lnTo>
                    <a:pt x="1252" y="353"/>
                  </a:lnTo>
                  <a:lnTo>
                    <a:pt x="1252" y="283"/>
                  </a:lnTo>
                  <a:lnTo>
                    <a:pt x="1252" y="283"/>
                  </a:lnTo>
                  <a:lnTo>
                    <a:pt x="1252" y="283"/>
                  </a:lnTo>
                  <a:lnTo>
                    <a:pt x="1237" y="283"/>
                  </a:lnTo>
                  <a:lnTo>
                    <a:pt x="1237" y="283"/>
                  </a:lnTo>
                  <a:lnTo>
                    <a:pt x="1211" y="283"/>
                  </a:lnTo>
                  <a:lnTo>
                    <a:pt x="1211" y="283"/>
                  </a:lnTo>
                  <a:lnTo>
                    <a:pt x="1207" y="283"/>
                  </a:lnTo>
                  <a:lnTo>
                    <a:pt x="1207" y="279"/>
                  </a:lnTo>
                  <a:lnTo>
                    <a:pt x="1203" y="279"/>
                  </a:lnTo>
                  <a:lnTo>
                    <a:pt x="1203" y="279"/>
                  </a:lnTo>
                  <a:lnTo>
                    <a:pt x="1192" y="279"/>
                  </a:lnTo>
                  <a:lnTo>
                    <a:pt x="1192" y="279"/>
                  </a:lnTo>
                  <a:lnTo>
                    <a:pt x="1166" y="279"/>
                  </a:lnTo>
                  <a:lnTo>
                    <a:pt x="1166" y="279"/>
                  </a:lnTo>
                  <a:lnTo>
                    <a:pt x="1155" y="279"/>
                  </a:lnTo>
                  <a:lnTo>
                    <a:pt x="1155" y="279"/>
                  </a:lnTo>
                  <a:lnTo>
                    <a:pt x="1155" y="279"/>
                  </a:lnTo>
                  <a:lnTo>
                    <a:pt x="1155" y="275"/>
                  </a:lnTo>
                  <a:lnTo>
                    <a:pt x="1148" y="275"/>
                  </a:lnTo>
                  <a:lnTo>
                    <a:pt x="1148" y="275"/>
                  </a:lnTo>
                  <a:lnTo>
                    <a:pt x="1125" y="275"/>
                  </a:lnTo>
                  <a:lnTo>
                    <a:pt x="1125" y="275"/>
                  </a:lnTo>
                  <a:lnTo>
                    <a:pt x="1118" y="275"/>
                  </a:lnTo>
                  <a:lnTo>
                    <a:pt x="1118" y="275"/>
                  </a:lnTo>
                  <a:lnTo>
                    <a:pt x="1107" y="275"/>
                  </a:lnTo>
                  <a:lnTo>
                    <a:pt x="1107" y="275"/>
                  </a:lnTo>
                  <a:lnTo>
                    <a:pt x="1103" y="275"/>
                  </a:lnTo>
                  <a:lnTo>
                    <a:pt x="1103" y="272"/>
                  </a:lnTo>
                  <a:lnTo>
                    <a:pt x="1096" y="272"/>
                  </a:lnTo>
                  <a:lnTo>
                    <a:pt x="1096" y="272"/>
                  </a:lnTo>
                  <a:lnTo>
                    <a:pt x="1092" y="272"/>
                  </a:lnTo>
                  <a:lnTo>
                    <a:pt x="1092" y="272"/>
                  </a:lnTo>
                  <a:lnTo>
                    <a:pt x="1085" y="272"/>
                  </a:lnTo>
                  <a:lnTo>
                    <a:pt x="1085" y="272"/>
                  </a:lnTo>
                  <a:lnTo>
                    <a:pt x="1085" y="272"/>
                  </a:lnTo>
                  <a:lnTo>
                    <a:pt x="1085" y="268"/>
                  </a:lnTo>
                  <a:lnTo>
                    <a:pt x="1070" y="268"/>
                  </a:lnTo>
                  <a:lnTo>
                    <a:pt x="1070" y="268"/>
                  </a:lnTo>
                  <a:lnTo>
                    <a:pt x="1066" y="268"/>
                  </a:lnTo>
                  <a:lnTo>
                    <a:pt x="1066" y="268"/>
                  </a:lnTo>
                  <a:lnTo>
                    <a:pt x="1062" y="268"/>
                  </a:lnTo>
                  <a:lnTo>
                    <a:pt x="1062" y="268"/>
                  </a:lnTo>
                  <a:lnTo>
                    <a:pt x="1059" y="268"/>
                  </a:lnTo>
                  <a:lnTo>
                    <a:pt x="1059" y="264"/>
                  </a:lnTo>
                  <a:lnTo>
                    <a:pt x="1051" y="264"/>
                  </a:lnTo>
                  <a:lnTo>
                    <a:pt x="1051" y="260"/>
                  </a:lnTo>
                  <a:lnTo>
                    <a:pt x="1040" y="260"/>
                  </a:lnTo>
                  <a:lnTo>
                    <a:pt x="1040" y="260"/>
                  </a:lnTo>
                  <a:lnTo>
                    <a:pt x="1040" y="260"/>
                  </a:lnTo>
                  <a:lnTo>
                    <a:pt x="1040" y="260"/>
                  </a:lnTo>
                  <a:lnTo>
                    <a:pt x="1033" y="260"/>
                  </a:lnTo>
                  <a:lnTo>
                    <a:pt x="1033" y="260"/>
                  </a:lnTo>
                  <a:lnTo>
                    <a:pt x="1033" y="260"/>
                  </a:lnTo>
                  <a:lnTo>
                    <a:pt x="1033" y="257"/>
                  </a:lnTo>
                  <a:lnTo>
                    <a:pt x="1025" y="257"/>
                  </a:lnTo>
                  <a:lnTo>
                    <a:pt x="1025" y="257"/>
                  </a:lnTo>
                  <a:lnTo>
                    <a:pt x="1025" y="257"/>
                  </a:lnTo>
                  <a:lnTo>
                    <a:pt x="1025" y="257"/>
                  </a:lnTo>
                  <a:lnTo>
                    <a:pt x="992" y="257"/>
                  </a:lnTo>
                  <a:lnTo>
                    <a:pt x="992" y="253"/>
                  </a:lnTo>
                  <a:lnTo>
                    <a:pt x="988" y="253"/>
                  </a:lnTo>
                  <a:lnTo>
                    <a:pt x="988" y="253"/>
                  </a:lnTo>
                  <a:lnTo>
                    <a:pt x="984" y="253"/>
                  </a:lnTo>
                  <a:lnTo>
                    <a:pt x="984" y="253"/>
                  </a:lnTo>
                  <a:lnTo>
                    <a:pt x="966" y="253"/>
                  </a:lnTo>
                  <a:lnTo>
                    <a:pt x="966" y="253"/>
                  </a:lnTo>
                  <a:lnTo>
                    <a:pt x="962" y="253"/>
                  </a:lnTo>
                  <a:lnTo>
                    <a:pt x="962" y="249"/>
                  </a:lnTo>
                  <a:lnTo>
                    <a:pt x="955" y="249"/>
                  </a:lnTo>
                  <a:lnTo>
                    <a:pt x="955" y="249"/>
                  </a:lnTo>
                  <a:lnTo>
                    <a:pt x="947" y="249"/>
                  </a:lnTo>
                  <a:lnTo>
                    <a:pt x="947" y="249"/>
                  </a:lnTo>
                  <a:lnTo>
                    <a:pt x="932" y="249"/>
                  </a:lnTo>
                  <a:lnTo>
                    <a:pt x="932" y="249"/>
                  </a:lnTo>
                  <a:lnTo>
                    <a:pt x="921" y="249"/>
                  </a:lnTo>
                  <a:lnTo>
                    <a:pt x="921" y="246"/>
                  </a:lnTo>
                  <a:lnTo>
                    <a:pt x="921" y="246"/>
                  </a:lnTo>
                  <a:lnTo>
                    <a:pt x="921" y="246"/>
                  </a:lnTo>
                  <a:lnTo>
                    <a:pt x="917" y="246"/>
                  </a:lnTo>
                  <a:lnTo>
                    <a:pt x="917" y="246"/>
                  </a:lnTo>
                  <a:lnTo>
                    <a:pt x="910" y="246"/>
                  </a:lnTo>
                  <a:lnTo>
                    <a:pt x="910" y="246"/>
                  </a:lnTo>
                  <a:lnTo>
                    <a:pt x="873" y="246"/>
                  </a:lnTo>
                  <a:lnTo>
                    <a:pt x="873" y="246"/>
                  </a:lnTo>
                  <a:lnTo>
                    <a:pt x="869" y="246"/>
                  </a:lnTo>
                  <a:lnTo>
                    <a:pt x="869" y="242"/>
                  </a:lnTo>
                  <a:lnTo>
                    <a:pt x="869" y="242"/>
                  </a:lnTo>
                  <a:lnTo>
                    <a:pt x="869" y="242"/>
                  </a:lnTo>
                  <a:lnTo>
                    <a:pt x="869" y="242"/>
                  </a:lnTo>
                  <a:lnTo>
                    <a:pt x="869" y="238"/>
                  </a:lnTo>
                  <a:lnTo>
                    <a:pt x="862" y="238"/>
                  </a:lnTo>
                  <a:lnTo>
                    <a:pt x="862" y="238"/>
                  </a:lnTo>
                  <a:lnTo>
                    <a:pt x="854" y="238"/>
                  </a:lnTo>
                  <a:lnTo>
                    <a:pt x="854" y="238"/>
                  </a:lnTo>
                  <a:lnTo>
                    <a:pt x="850" y="238"/>
                  </a:lnTo>
                  <a:lnTo>
                    <a:pt x="850" y="238"/>
                  </a:lnTo>
                  <a:lnTo>
                    <a:pt x="843" y="238"/>
                  </a:lnTo>
                  <a:lnTo>
                    <a:pt x="843" y="234"/>
                  </a:lnTo>
                  <a:lnTo>
                    <a:pt x="832" y="234"/>
                  </a:lnTo>
                  <a:lnTo>
                    <a:pt x="832" y="234"/>
                  </a:lnTo>
                  <a:lnTo>
                    <a:pt x="832" y="234"/>
                  </a:lnTo>
                  <a:lnTo>
                    <a:pt x="832" y="231"/>
                  </a:lnTo>
                  <a:lnTo>
                    <a:pt x="817" y="231"/>
                  </a:lnTo>
                  <a:lnTo>
                    <a:pt x="817" y="227"/>
                  </a:lnTo>
                  <a:lnTo>
                    <a:pt x="810" y="227"/>
                  </a:lnTo>
                  <a:lnTo>
                    <a:pt x="810" y="227"/>
                  </a:lnTo>
                  <a:lnTo>
                    <a:pt x="806" y="227"/>
                  </a:lnTo>
                  <a:lnTo>
                    <a:pt x="806" y="227"/>
                  </a:lnTo>
                  <a:lnTo>
                    <a:pt x="802" y="227"/>
                  </a:lnTo>
                  <a:lnTo>
                    <a:pt x="802" y="223"/>
                  </a:lnTo>
                  <a:lnTo>
                    <a:pt x="795" y="223"/>
                  </a:lnTo>
                  <a:lnTo>
                    <a:pt x="795" y="223"/>
                  </a:lnTo>
                  <a:lnTo>
                    <a:pt x="795" y="223"/>
                  </a:lnTo>
                  <a:lnTo>
                    <a:pt x="795" y="223"/>
                  </a:lnTo>
                  <a:lnTo>
                    <a:pt x="772" y="223"/>
                  </a:lnTo>
                  <a:lnTo>
                    <a:pt x="772" y="220"/>
                  </a:lnTo>
                  <a:lnTo>
                    <a:pt x="761" y="220"/>
                  </a:lnTo>
                  <a:lnTo>
                    <a:pt x="761" y="220"/>
                  </a:lnTo>
                  <a:lnTo>
                    <a:pt x="750" y="220"/>
                  </a:lnTo>
                  <a:lnTo>
                    <a:pt x="750" y="220"/>
                  </a:lnTo>
                  <a:lnTo>
                    <a:pt x="750" y="220"/>
                  </a:lnTo>
                  <a:lnTo>
                    <a:pt x="750" y="220"/>
                  </a:lnTo>
                  <a:lnTo>
                    <a:pt x="746" y="220"/>
                  </a:lnTo>
                  <a:lnTo>
                    <a:pt x="746" y="216"/>
                  </a:lnTo>
                  <a:lnTo>
                    <a:pt x="746" y="216"/>
                  </a:lnTo>
                  <a:lnTo>
                    <a:pt x="746" y="216"/>
                  </a:lnTo>
                  <a:lnTo>
                    <a:pt x="724" y="216"/>
                  </a:lnTo>
                  <a:lnTo>
                    <a:pt x="724" y="216"/>
                  </a:lnTo>
                  <a:lnTo>
                    <a:pt x="717" y="216"/>
                  </a:lnTo>
                  <a:lnTo>
                    <a:pt x="717" y="216"/>
                  </a:lnTo>
                  <a:lnTo>
                    <a:pt x="702" y="216"/>
                  </a:lnTo>
                  <a:lnTo>
                    <a:pt x="702" y="212"/>
                  </a:lnTo>
                  <a:lnTo>
                    <a:pt x="698" y="212"/>
                  </a:lnTo>
                  <a:lnTo>
                    <a:pt x="698" y="212"/>
                  </a:lnTo>
                  <a:lnTo>
                    <a:pt x="691" y="212"/>
                  </a:lnTo>
                  <a:lnTo>
                    <a:pt x="691" y="208"/>
                  </a:lnTo>
                  <a:lnTo>
                    <a:pt x="687" y="208"/>
                  </a:lnTo>
                  <a:lnTo>
                    <a:pt x="687" y="208"/>
                  </a:lnTo>
                  <a:lnTo>
                    <a:pt x="680" y="208"/>
                  </a:lnTo>
                  <a:lnTo>
                    <a:pt x="680" y="208"/>
                  </a:lnTo>
                  <a:lnTo>
                    <a:pt x="672" y="208"/>
                  </a:lnTo>
                  <a:lnTo>
                    <a:pt x="672" y="205"/>
                  </a:lnTo>
                  <a:lnTo>
                    <a:pt x="657" y="205"/>
                  </a:lnTo>
                  <a:lnTo>
                    <a:pt x="657" y="205"/>
                  </a:lnTo>
                  <a:lnTo>
                    <a:pt x="631" y="205"/>
                  </a:lnTo>
                  <a:lnTo>
                    <a:pt x="631" y="205"/>
                  </a:lnTo>
                  <a:lnTo>
                    <a:pt x="628" y="205"/>
                  </a:lnTo>
                  <a:lnTo>
                    <a:pt x="628" y="201"/>
                  </a:lnTo>
                  <a:lnTo>
                    <a:pt x="624" y="201"/>
                  </a:lnTo>
                  <a:lnTo>
                    <a:pt x="624" y="201"/>
                  </a:lnTo>
                  <a:lnTo>
                    <a:pt x="616" y="201"/>
                  </a:lnTo>
                  <a:lnTo>
                    <a:pt x="616" y="197"/>
                  </a:lnTo>
                  <a:lnTo>
                    <a:pt x="613" y="197"/>
                  </a:lnTo>
                  <a:lnTo>
                    <a:pt x="613" y="197"/>
                  </a:lnTo>
                  <a:lnTo>
                    <a:pt x="605" y="197"/>
                  </a:lnTo>
                  <a:lnTo>
                    <a:pt x="605" y="194"/>
                  </a:lnTo>
                  <a:lnTo>
                    <a:pt x="602" y="194"/>
                  </a:lnTo>
                  <a:lnTo>
                    <a:pt x="602" y="194"/>
                  </a:lnTo>
                  <a:lnTo>
                    <a:pt x="568" y="194"/>
                  </a:lnTo>
                  <a:lnTo>
                    <a:pt x="568" y="194"/>
                  </a:lnTo>
                  <a:lnTo>
                    <a:pt x="553" y="194"/>
                  </a:lnTo>
                  <a:lnTo>
                    <a:pt x="553" y="190"/>
                  </a:lnTo>
                  <a:lnTo>
                    <a:pt x="553" y="190"/>
                  </a:lnTo>
                  <a:lnTo>
                    <a:pt x="553" y="190"/>
                  </a:lnTo>
                  <a:lnTo>
                    <a:pt x="527" y="190"/>
                  </a:lnTo>
                  <a:lnTo>
                    <a:pt x="527" y="186"/>
                  </a:lnTo>
                  <a:lnTo>
                    <a:pt x="524" y="186"/>
                  </a:lnTo>
                  <a:lnTo>
                    <a:pt x="524" y="186"/>
                  </a:lnTo>
                  <a:lnTo>
                    <a:pt x="524" y="186"/>
                  </a:lnTo>
                  <a:lnTo>
                    <a:pt x="524" y="182"/>
                  </a:lnTo>
                  <a:lnTo>
                    <a:pt x="520" y="182"/>
                  </a:lnTo>
                  <a:lnTo>
                    <a:pt x="520" y="182"/>
                  </a:lnTo>
                  <a:lnTo>
                    <a:pt x="520" y="182"/>
                  </a:lnTo>
                  <a:lnTo>
                    <a:pt x="520" y="179"/>
                  </a:lnTo>
                  <a:lnTo>
                    <a:pt x="512" y="179"/>
                  </a:lnTo>
                  <a:lnTo>
                    <a:pt x="512" y="179"/>
                  </a:lnTo>
                  <a:lnTo>
                    <a:pt x="505" y="179"/>
                  </a:lnTo>
                  <a:lnTo>
                    <a:pt x="505" y="179"/>
                  </a:lnTo>
                  <a:lnTo>
                    <a:pt x="498" y="179"/>
                  </a:lnTo>
                  <a:lnTo>
                    <a:pt x="498" y="175"/>
                  </a:lnTo>
                  <a:lnTo>
                    <a:pt x="498" y="175"/>
                  </a:lnTo>
                  <a:lnTo>
                    <a:pt x="498" y="171"/>
                  </a:lnTo>
                  <a:lnTo>
                    <a:pt x="486" y="171"/>
                  </a:lnTo>
                  <a:lnTo>
                    <a:pt x="486" y="171"/>
                  </a:lnTo>
                  <a:lnTo>
                    <a:pt x="486" y="171"/>
                  </a:lnTo>
                  <a:lnTo>
                    <a:pt x="486" y="168"/>
                  </a:lnTo>
                  <a:lnTo>
                    <a:pt x="471" y="168"/>
                  </a:lnTo>
                  <a:lnTo>
                    <a:pt x="471" y="164"/>
                  </a:lnTo>
                  <a:lnTo>
                    <a:pt x="460" y="164"/>
                  </a:lnTo>
                  <a:lnTo>
                    <a:pt x="460" y="164"/>
                  </a:lnTo>
                  <a:lnTo>
                    <a:pt x="449" y="164"/>
                  </a:lnTo>
                  <a:lnTo>
                    <a:pt x="449" y="160"/>
                  </a:lnTo>
                  <a:lnTo>
                    <a:pt x="445" y="160"/>
                  </a:lnTo>
                  <a:lnTo>
                    <a:pt x="445" y="160"/>
                  </a:lnTo>
                  <a:lnTo>
                    <a:pt x="438" y="160"/>
                  </a:lnTo>
                  <a:lnTo>
                    <a:pt x="438" y="156"/>
                  </a:lnTo>
                  <a:lnTo>
                    <a:pt x="434" y="156"/>
                  </a:lnTo>
                  <a:lnTo>
                    <a:pt x="434" y="156"/>
                  </a:lnTo>
                  <a:lnTo>
                    <a:pt x="423" y="156"/>
                  </a:lnTo>
                  <a:lnTo>
                    <a:pt x="423" y="156"/>
                  </a:lnTo>
                  <a:lnTo>
                    <a:pt x="419" y="156"/>
                  </a:lnTo>
                  <a:lnTo>
                    <a:pt x="419" y="153"/>
                  </a:lnTo>
                  <a:lnTo>
                    <a:pt x="419" y="153"/>
                  </a:lnTo>
                  <a:lnTo>
                    <a:pt x="419" y="153"/>
                  </a:lnTo>
                  <a:lnTo>
                    <a:pt x="416" y="153"/>
                  </a:lnTo>
                  <a:lnTo>
                    <a:pt x="416" y="153"/>
                  </a:lnTo>
                  <a:lnTo>
                    <a:pt x="412" y="153"/>
                  </a:lnTo>
                  <a:lnTo>
                    <a:pt x="412" y="149"/>
                  </a:lnTo>
                  <a:lnTo>
                    <a:pt x="408" y="149"/>
                  </a:lnTo>
                  <a:lnTo>
                    <a:pt x="408" y="145"/>
                  </a:lnTo>
                  <a:lnTo>
                    <a:pt x="408" y="145"/>
                  </a:lnTo>
                  <a:lnTo>
                    <a:pt x="408" y="145"/>
                  </a:lnTo>
                  <a:lnTo>
                    <a:pt x="405" y="145"/>
                  </a:lnTo>
                  <a:lnTo>
                    <a:pt x="405" y="142"/>
                  </a:lnTo>
                  <a:lnTo>
                    <a:pt x="405" y="142"/>
                  </a:lnTo>
                  <a:lnTo>
                    <a:pt x="405" y="142"/>
                  </a:lnTo>
                  <a:lnTo>
                    <a:pt x="393" y="142"/>
                  </a:lnTo>
                  <a:lnTo>
                    <a:pt x="393" y="138"/>
                  </a:lnTo>
                  <a:lnTo>
                    <a:pt x="390" y="138"/>
                  </a:lnTo>
                  <a:lnTo>
                    <a:pt x="390" y="138"/>
                  </a:lnTo>
                  <a:lnTo>
                    <a:pt x="382" y="138"/>
                  </a:lnTo>
                  <a:lnTo>
                    <a:pt x="382" y="134"/>
                  </a:lnTo>
                  <a:lnTo>
                    <a:pt x="382" y="134"/>
                  </a:lnTo>
                  <a:lnTo>
                    <a:pt x="382" y="134"/>
                  </a:lnTo>
                  <a:lnTo>
                    <a:pt x="379" y="134"/>
                  </a:lnTo>
                  <a:lnTo>
                    <a:pt x="379" y="130"/>
                  </a:lnTo>
                  <a:lnTo>
                    <a:pt x="375" y="130"/>
                  </a:lnTo>
                  <a:lnTo>
                    <a:pt x="375" y="130"/>
                  </a:lnTo>
                  <a:lnTo>
                    <a:pt x="375" y="130"/>
                  </a:lnTo>
                  <a:lnTo>
                    <a:pt x="375" y="130"/>
                  </a:lnTo>
                  <a:lnTo>
                    <a:pt x="371" y="130"/>
                  </a:lnTo>
                  <a:lnTo>
                    <a:pt x="371" y="127"/>
                  </a:lnTo>
                  <a:lnTo>
                    <a:pt x="356" y="127"/>
                  </a:lnTo>
                  <a:lnTo>
                    <a:pt x="356" y="127"/>
                  </a:lnTo>
                  <a:lnTo>
                    <a:pt x="353" y="127"/>
                  </a:lnTo>
                  <a:lnTo>
                    <a:pt x="353" y="127"/>
                  </a:lnTo>
                  <a:lnTo>
                    <a:pt x="345" y="127"/>
                  </a:lnTo>
                  <a:lnTo>
                    <a:pt x="345" y="123"/>
                  </a:lnTo>
                  <a:lnTo>
                    <a:pt x="338" y="123"/>
                  </a:lnTo>
                  <a:lnTo>
                    <a:pt x="338" y="123"/>
                  </a:lnTo>
                  <a:lnTo>
                    <a:pt x="338" y="123"/>
                  </a:lnTo>
                  <a:lnTo>
                    <a:pt x="338" y="119"/>
                  </a:lnTo>
                  <a:lnTo>
                    <a:pt x="338" y="119"/>
                  </a:lnTo>
                  <a:lnTo>
                    <a:pt x="338" y="119"/>
                  </a:lnTo>
                  <a:lnTo>
                    <a:pt x="334" y="119"/>
                  </a:lnTo>
                  <a:lnTo>
                    <a:pt x="334" y="116"/>
                  </a:lnTo>
                  <a:lnTo>
                    <a:pt x="327" y="116"/>
                  </a:lnTo>
                  <a:lnTo>
                    <a:pt x="327" y="116"/>
                  </a:lnTo>
                  <a:lnTo>
                    <a:pt x="319" y="116"/>
                  </a:lnTo>
                  <a:lnTo>
                    <a:pt x="319" y="116"/>
                  </a:lnTo>
                  <a:lnTo>
                    <a:pt x="315" y="116"/>
                  </a:lnTo>
                  <a:lnTo>
                    <a:pt x="315" y="112"/>
                  </a:lnTo>
                  <a:lnTo>
                    <a:pt x="315" y="112"/>
                  </a:lnTo>
                  <a:lnTo>
                    <a:pt x="315" y="112"/>
                  </a:lnTo>
                  <a:lnTo>
                    <a:pt x="304" y="112"/>
                  </a:lnTo>
                  <a:lnTo>
                    <a:pt x="304" y="108"/>
                  </a:lnTo>
                  <a:lnTo>
                    <a:pt x="304" y="108"/>
                  </a:lnTo>
                  <a:lnTo>
                    <a:pt x="304" y="108"/>
                  </a:lnTo>
                  <a:lnTo>
                    <a:pt x="297" y="108"/>
                  </a:lnTo>
                  <a:lnTo>
                    <a:pt x="297" y="104"/>
                  </a:lnTo>
                  <a:lnTo>
                    <a:pt x="297" y="104"/>
                  </a:lnTo>
                  <a:lnTo>
                    <a:pt x="297" y="104"/>
                  </a:lnTo>
                  <a:lnTo>
                    <a:pt x="293" y="104"/>
                  </a:lnTo>
                  <a:lnTo>
                    <a:pt x="293" y="101"/>
                  </a:lnTo>
                  <a:lnTo>
                    <a:pt x="289" y="101"/>
                  </a:lnTo>
                  <a:lnTo>
                    <a:pt x="289" y="101"/>
                  </a:lnTo>
                  <a:lnTo>
                    <a:pt x="286" y="101"/>
                  </a:lnTo>
                  <a:lnTo>
                    <a:pt x="286" y="97"/>
                  </a:lnTo>
                  <a:lnTo>
                    <a:pt x="282" y="97"/>
                  </a:lnTo>
                  <a:lnTo>
                    <a:pt x="282" y="97"/>
                  </a:lnTo>
                  <a:lnTo>
                    <a:pt x="278" y="97"/>
                  </a:lnTo>
                  <a:lnTo>
                    <a:pt x="278" y="97"/>
                  </a:lnTo>
                  <a:lnTo>
                    <a:pt x="275" y="97"/>
                  </a:lnTo>
                  <a:lnTo>
                    <a:pt x="275" y="93"/>
                  </a:lnTo>
                  <a:lnTo>
                    <a:pt x="271" y="93"/>
                  </a:lnTo>
                  <a:lnTo>
                    <a:pt x="271" y="93"/>
                  </a:lnTo>
                  <a:lnTo>
                    <a:pt x="267" y="93"/>
                  </a:lnTo>
                  <a:lnTo>
                    <a:pt x="267" y="93"/>
                  </a:lnTo>
                  <a:lnTo>
                    <a:pt x="267" y="93"/>
                  </a:lnTo>
                  <a:lnTo>
                    <a:pt x="267" y="90"/>
                  </a:lnTo>
                  <a:lnTo>
                    <a:pt x="263" y="90"/>
                  </a:lnTo>
                  <a:lnTo>
                    <a:pt x="263" y="90"/>
                  </a:lnTo>
                  <a:lnTo>
                    <a:pt x="260" y="90"/>
                  </a:lnTo>
                  <a:lnTo>
                    <a:pt x="260" y="90"/>
                  </a:lnTo>
                  <a:lnTo>
                    <a:pt x="256" y="90"/>
                  </a:lnTo>
                  <a:lnTo>
                    <a:pt x="256" y="86"/>
                  </a:lnTo>
                  <a:lnTo>
                    <a:pt x="256" y="86"/>
                  </a:lnTo>
                  <a:lnTo>
                    <a:pt x="256" y="86"/>
                  </a:lnTo>
                  <a:lnTo>
                    <a:pt x="252" y="86"/>
                  </a:lnTo>
                  <a:lnTo>
                    <a:pt x="252" y="82"/>
                  </a:lnTo>
                  <a:lnTo>
                    <a:pt x="249" y="82"/>
                  </a:lnTo>
                  <a:lnTo>
                    <a:pt x="249" y="82"/>
                  </a:lnTo>
                  <a:lnTo>
                    <a:pt x="245" y="82"/>
                  </a:lnTo>
                  <a:lnTo>
                    <a:pt x="245" y="82"/>
                  </a:lnTo>
                  <a:lnTo>
                    <a:pt x="245" y="82"/>
                  </a:lnTo>
                  <a:lnTo>
                    <a:pt x="245" y="82"/>
                  </a:lnTo>
                  <a:lnTo>
                    <a:pt x="234" y="82"/>
                  </a:lnTo>
                  <a:lnTo>
                    <a:pt x="234" y="78"/>
                  </a:lnTo>
                  <a:lnTo>
                    <a:pt x="226" y="78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23" y="75"/>
                  </a:lnTo>
                  <a:lnTo>
                    <a:pt x="223" y="71"/>
                  </a:lnTo>
                  <a:lnTo>
                    <a:pt x="223" y="71"/>
                  </a:lnTo>
                  <a:lnTo>
                    <a:pt x="223" y="71"/>
                  </a:lnTo>
                  <a:lnTo>
                    <a:pt x="219" y="71"/>
                  </a:lnTo>
                  <a:lnTo>
                    <a:pt x="219" y="71"/>
                  </a:lnTo>
                  <a:lnTo>
                    <a:pt x="215" y="71"/>
                  </a:lnTo>
                  <a:lnTo>
                    <a:pt x="215" y="67"/>
                  </a:lnTo>
                  <a:lnTo>
                    <a:pt x="211" y="67"/>
                  </a:lnTo>
                  <a:lnTo>
                    <a:pt x="211" y="67"/>
                  </a:lnTo>
                  <a:lnTo>
                    <a:pt x="211" y="67"/>
                  </a:lnTo>
                  <a:lnTo>
                    <a:pt x="211" y="63"/>
                  </a:lnTo>
                  <a:lnTo>
                    <a:pt x="208" y="63"/>
                  </a:lnTo>
                  <a:lnTo>
                    <a:pt x="208" y="63"/>
                  </a:lnTo>
                  <a:lnTo>
                    <a:pt x="208" y="63"/>
                  </a:lnTo>
                  <a:lnTo>
                    <a:pt x="208" y="60"/>
                  </a:lnTo>
                  <a:lnTo>
                    <a:pt x="204" y="60"/>
                  </a:lnTo>
                  <a:lnTo>
                    <a:pt x="204" y="60"/>
                  </a:lnTo>
                  <a:lnTo>
                    <a:pt x="200" y="60"/>
                  </a:lnTo>
                  <a:lnTo>
                    <a:pt x="200" y="56"/>
                  </a:lnTo>
                  <a:lnTo>
                    <a:pt x="197" y="56"/>
                  </a:lnTo>
                  <a:lnTo>
                    <a:pt x="197" y="56"/>
                  </a:lnTo>
                  <a:lnTo>
                    <a:pt x="197" y="56"/>
                  </a:lnTo>
                  <a:lnTo>
                    <a:pt x="197" y="56"/>
                  </a:lnTo>
                  <a:lnTo>
                    <a:pt x="193" y="56"/>
                  </a:lnTo>
                  <a:lnTo>
                    <a:pt x="193" y="52"/>
                  </a:lnTo>
                  <a:lnTo>
                    <a:pt x="189" y="52"/>
                  </a:lnTo>
                  <a:lnTo>
                    <a:pt x="189" y="52"/>
                  </a:lnTo>
                  <a:lnTo>
                    <a:pt x="185" y="52"/>
                  </a:lnTo>
                  <a:lnTo>
                    <a:pt x="185" y="52"/>
                  </a:lnTo>
                  <a:lnTo>
                    <a:pt x="182" y="52"/>
                  </a:lnTo>
                  <a:lnTo>
                    <a:pt x="182" y="49"/>
                  </a:lnTo>
                  <a:lnTo>
                    <a:pt x="182" y="49"/>
                  </a:lnTo>
                  <a:lnTo>
                    <a:pt x="182" y="49"/>
                  </a:lnTo>
                  <a:lnTo>
                    <a:pt x="178" y="49"/>
                  </a:lnTo>
                  <a:lnTo>
                    <a:pt x="178" y="45"/>
                  </a:lnTo>
                  <a:lnTo>
                    <a:pt x="178" y="45"/>
                  </a:lnTo>
                  <a:lnTo>
                    <a:pt x="178" y="45"/>
                  </a:lnTo>
                  <a:lnTo>
                    <a:pt x="174" y="45"/>
                  </a:lnTo>
                  <a:lnTo>
                    <a:pt x="174" y="41"/>
                  </a:lnTo>
                  <a:lnTo>
                    <a:pt x="171" y="41"/>
                  </a:lnTo>
                  <a:lnTo>
                    <a:pt x="171" y="41"/>
                  </a:lnTo>
                  <a:lnTo>
                    <a:pt x="167" y="41"/>
                  </a:lnTo>
                  <a:lnTo>
                    <a:pt x="167" y="37"/>
                  </a:lnTo>
                  <a:lnTo>
                    <a:pt x="163" y="37"/>
                  </a:lnTo>
                  <a:lnTo>
                    <a:pt x="163" y="37"/>
                  </a:lnTo>
                  <a:lnTo>
                    <a:pt x="163" y="37"/>
                  </a:lnTo>
                  <a:lnTo>
                    <a:pt x="163" y="37"/>
                  </a:lnTo>
                  <a:lnTo>
                    <a:pt x="156" y="37"/>
                  </a:lnTo>
                  <a:lnTo>
                    <a:pt x="156" y="34"/>
                  </a:lnTo>
                  <a:lnTo>
                    <a:pt x="152" y="34"/>
                  </a:lnTo>
                  <a:lnTo>
                    <a:pt x="152" y="34"/>
                  </a:lnTo>
                  <a:lnTo>
                    <a:pt x="152" y="34"/>
                  </a:lnTo>
                  <a:lnTo>
                    <a:pt x="152" y="30"/>
                  </a:lnTo>
                  <a:lnTo>
                    <a:pt x="148" y="30"/>
                  </a:lnTo>
                  <a:lnTo>
                    <a:pt x="148" y="30"/>
                  </a:lnTo>
                  <a:lnTo>
                    <a:pt x="145" y="30"/>
                  </a:lnTo>
                  <a:lnTo>
                    <a:pt x="145" y="26"/>
                  </a:lnTo>
                  <a:lnTo>
                    <a:pt x="141" y="26"/>
                  </a:lnTo>
                  <a:lnTo>
                    <a:pt x="141" y="26"/>
                  </a:lnTo>
                  <a:lnTo>
                    <a:pt x="141" y="26"/>
                  </a:lnTo>
                  <a:lnTo>
                    <a:pt x="141" y="23"/>
                  </a:lnTo>
                  <a:lnTo>
                    <a:pt x="133" y="23"/>
                  </a:lnTo>
                  <a:lnTo>
                    <a:pt x="133" y="23"/>
                  </a:lnTo>
                  <a:lnTo>
                    <a:pt x="126" y="23"/>
                  </a:lnTo>
                  <a:lnTo>
                    <a:pt x="126" y="23"/>
                  </a:lnTo>
                  <a:lnTo>
                    <a:pt x="118" y="23"/>
                  </a:lnTo>
                  <a:lnTo>
                    <a:pt x="118" y="19"/>
                  </a:lnTo>
                  <a:lnTo>
                    <a:pt x="111" y="19"/>
                  </a:lnTo>
                  <a:lnTo>
                    <a:pt x="111" y="15"/>
                  </a:lnTo>
                  <a:lnTo>
                    <a:pt x="92" y="15"/>
                  </a:lnTo>
                  <a:lnTo>
                    <a:pt x="92" y="15"/>
                  </a:lnTo>
                  <a:lnTo>
                    <a:pt x="92" y="15"/>
                  </a:lnTo>
                  <a:lnTo>
                    <a:pt x="92" y="15"/>
                  </a:lnTo>
                  <a:lnTo>
                    <a:pt x="89" y="15"/>
                  </a:lnTo>
                  <a:lnTo>
                    <a:pt x="89" y="11"/>
                  </a:lnTo>
                  <a:lnTo>
                    <a:pt x="81" y="11"/>
                  </a:lnTo>
                  <a:lnTo>
                    <a:pt x="81" y="11"/>
                  </a:lnTo>
                  <a:lnTo>
                    <a:pt x="78" y="11"/>
                  </a:lnTo>
                  <a:lnTo>
                    <a:pt x="78" y="8"/>
                  </a:lnTo>
                  <a:lnTo>
                    <a:pt x="70" y="8"/>
                  </a:lnTo>
                  <a:lnTo>
                    <a:pt x="70" y="8"/>
                  </a:lnTo>
                  <a:lnTo>
                    <a:pt x="63" y="8"/>
                  </a:lnTo>
                  <a:lnTo>
                    <a:pt x="63" y="8"/>
                  </a:lnTo>
                  <a:lnTo>
                    <a:pt x="59" y="8"/>
                  </a:lnTo>
                  <a:lnTo>
                    <a:pt x="59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4" name="Rectangle 161"/>
            <p:cNvSpPr>
              <a:spLocks noChangeArrowheads="1"/>
            </p:cNvSpPr>
            <p:nvPr/>
          </p:nvSpPr>
          <p:spPr bwMode="auto">
            <a:xfrm>
              <a:off x="912301" y="6416603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667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5" name="Rectangle 162"/>
            <p:cNvSpPr>
              <a:spLocks noChangeArrowheads="1"/>
            </p:cNvSpPr>
            <p:nvPr/>
          </p:nvSpPr>
          <p:spPr bwMode="auto">
            <a:xfrm>
              <a:off x="1248851" y="6416603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615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6" name="Rectangle 163"/>
            <p:cNvSpPr>
              <a:spLocks noChangeArrowheads="1"/>
            </p:cNvSpPr>
            <p:nvPr/>
          </p:nvSpPr>
          <p:spPr bwMode="auto">
            <a:xfrm>
              <a:off x="1585401" y="6416603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543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7" name="Rectangle 164"/>
            <p:cNvSpPr>
              <a:spLocks noChangeArrowheads="1"/>
            </p:cNvSpPr>
            <p:nvPr/>
          </p:nvSpPr>
          <p:spPr bwMode="auto">
            <a:xfrm>
              <a:off x="1915601" y="6416603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506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8" name="Rectangle 165"/>
            <p:cNvSpPr>
              <a:spLocks noChangeArrowheads="1"/>
            </p:cNvSpPr>
            <p:nvPr/>
          </p:nvSpPr>
          <p:spPr bwMode="auto">
            <a:xfrm>
              <a:off x="2252151" y="6416603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479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9" name="Rectangle 166"/>
            <p:cNvSpPr>
              <a:spLocks noChangeArrowheads="1"/>
            </p:cNvSpPr>
            <p:nvPr/>
          </p:nvSpPr>
          <p:spPr bwMode="auto">
            <a:xfrm>
              <a:off x="2588701" y="6416603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450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0" name="Rectangle 167"/>
            <p:cNvSpPr>
              <a:spLocks noChangeArrowheads="1"/>
            </p:cNvSpPr>
            <p:nvPr/>
          </p:nvSpPr>
          <p:spPr bwMode="auto">
            <a:xfrm>
              <a:off x="2918901" y="6416603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427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1" name="Rectangle 168"/>
            <p:cNvSpPr>
              <a:spLocks noChangeArrowheads="1"/>
            </p:cNvSpPr>
            <p:nvPr/>
          </p:nvSpPr>
          <p:spPr bwMode="auto">
            <a:xfrm>
              <a:off x="172426" y="6421437"/>
              <a:ext cx="25648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none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2" name="Rectangle 169"/>
            <p:cNvSpPr>
              <a:spLocks noChangeArrowheads="1"/>
            </p:cNvSpPr>
            <p:nvPr/>
          </p:nvSpPr>
          <p:spPr bwMode="auto">
            <a:xfrm>
              <a:off x="953576" y="6562267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86</a:t>
              </a:r>
            </a:p>
          </p:txBody>
        </p:sp>
        <p:sp>
          <p:nvSpPr>
            <p:cNvPr id="3123" name="Rectangle 170"/>
            <p:cNvSpPr>
              <a:spLocks noChangeArrowheads="1"/>
            </p:cNvSpPr>
            <p:nvPr/>
          </p:nvSpPr>
          <p:spPr bwMode="auto">
            <a:xfrm>
              <a:off x="1290126" y="6562267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65</a:t>
              </a:r>
            </a:p>
          </p:txBody>
        </p:sp>
        <p:sp>
          <p:nvSpPr>
            <p:cNvPr id="3124" name="Rectangle 171"/>
            <p:cNvSpPr>
              <a:spLocks noChangeArrowheads="1"/>
            </p:cNvSpPr>
            <p:nvPr/>
          </p:nvSpPr>
          <p:spPr bwMode="auto">
            <a:xfrm>
              <a:off x="1626676" y="6562267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52</a:t>
              </a:r>
            </a:p>
          </p:txBody>
        </p:sp>
        <p:sp>
          <p:nvSpPr>
            <p:cNvPr id="3125" name="Rectangle 172"/>
            <p:cNvSpPr>
              <a:spLocks noChangeArrowheads="1"/>
            </p:cNvSpPr>
            <p:nvPr/>
          </p:nvSpPr>
          <p:spPr bwMode="auto">
            <a:xfrm>
              <a:off x="1956876" y="6562267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45</a:t>
              </a:r>
            </a:p>
          </p:txBody>
        </p:sp>
        <p:sp>
          <p:nvSpPr>
            <p:cNvPr id="3126" name="Rectangle 173"/>
            <p:cNvSpPr>
              <a:spLocks noChangeArrowheads="1"/>
            </p:cNvSpPr>
            <p:nvPr/>
          </p:nvSpPr>
          <p:spPr bwMode="auto">
            <a:xfrm>
              <a:off x="2293426" y="6562267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43</a:t>
              </a:r>
            </a:p>
          </p:txBody>
        </p:sp>
        <p:sp>
          <p:nvSpPr>
            <p:cNvPr id="3127" name="Rectangle 174"/>
            <p:cNvSpPr>
              <a:spLocks noChangeArrowheads="1"/>
            </p:cNvSpPr>
            <p:nvPr/>
          </p:nvSpPr>
          <p:spPr bwMode="auto">
            <a:xfrm>
              <a:off x="2629976" y="6562267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38</a:t>
              </a:r>
            </a:p>
          </p:txBody>
        </p:sp>
        <p:sp>
          <p:nvSpPr>
            <p:cNvPr id="3128" name="Rectangle 175"/>
            <p:cNvSpPr>
              <a:spLocks noChangeArrowheads="1"/>
            </p:cNvSpPr>
            <p:nvPr/>
          </p:nvSpPr>
          <p:spPr bwMode="auto">
            <a:xfrm>
              <a:off x="2960176" y="6562267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37</a:t>
              </a:r>
            </a:p>
          </p:txBody>
        </p:sp>
        <p:sp>
          <p:nvSpPr>
            <p:cNvPr id="3129" name="Rectangle 176"/>
            <p:cNvSpPr>
              <a:spLocks noChangeArrowheads="1"/>
            </p:cNvSpPr>
            <p:nvPr/>
          </p:nvSpPr>
          <p:spPr bwMode="auto">
            <a:xfrm>
              <a:off x="172426" y="6562267"/>
              <a:ext cx="15388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EB</a:t>
              </a:r>
            </a:p>
          </p:txBody>
        </p:sp>
        <p:sp>
          <p:nvSpPr>
            <p:cNvPr id="3130" name="Rectangle 177"/>
            <p:cNvSpPr>
              <a:spLocks noChangeArrowheads="1"/>
            </p:cNvSpPr>
            <p:nvPr/>
          </p:nvSpPr>
          <p:spPr bwMode="auto">
            <a:xfrm>
              <a:off x="953576" y="6698755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43</a:t>
              </a:r>
            </a:p>
          </p:txBody>
        </p:sp>
        <p:sp>
          <p:nvSpPr>
            <p:cNvPr id="3131" name="Rectangle 178"/>
            <p:cNvSpPr>
              <a:spLocks noChangeArrowheads="1"/>
            </p:cNvSpPr>
            <p:nvPr/>
          </p:nvSpPr>
          <p:spPr bwMode="auto">
            <a:xfrm>
              <a:off x="1290126" y="6698755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31</a:t>
              </a:r>
            </a:p>
          </p:txBody>
        </p:sp>
        <p:sp>
          <p:nvSpPr>
            <p:cNvPr id="3132" name="Rectangle 179"/>
            <p:cNvSpPr>
              <a:spLocks noChangeArrowheads="1"/>
            </p:cNvSpPr>
            <p:nvPr/>
          </p:nvSpPr>
          <p:spPr bwMode="auto">
            <a:xfrm>
              <a:off x="1626676" y="6698755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28</a:t>
              </a:r>
            </a:p>
          </p:txBody>
        </p:sp>
        <p:sp>
          <p:nvSpPr>
            <p:cNvPr id="3133" name="Rectangle 180"/>
            <p:cNvSpPr>
              <a:spLocks noChangeArrowheads="1"/>
            </p:cNvSpPr>
            <p:nvPr/>
          </p:nvSpPr>
          <p:spPr bwMode="auto">
            <a:xfrm>
              <a:off x="1956876" y="6698755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27</a:t>
              </a:r>
            </a:p>
          </p:txBody>
        </p:sp>
        <p:sp>
          <p:nvSpPr>
            <p:cNvPr id="3134" name="Rectangle 181"/>
            <p:cNvSpPr>
              <a:spLocks noChangeArrowheads="1"/>
            </p:cNvSpPr>
            <p:nvPr/>
          </p:nvSpPr>
          <p:spPr bwMode="auto">
            <a:xfrm>
              <a:off x="2293426" y="6698755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  <p:sp>
          <p:nvSpPr>
            <p:cNvPr id="3135" name="Rectangle 182"/>
            <p:cNvSpPr>
              <a:spLocks noChangeArrowheads="1"/>
            </p:cNvSpPr>
            <p:nvPr/>
          </p:nvSpPr>
          <p:spPr bwMode="auto">
            <a:xfrm>
              <a:off x="2629976" y="6698755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  <p:sp>
          <p:nvSpPr>
            <p:cNvPr id="3136" name="Rectangle 183"/>
            <p:cNvSpPr>
              <a:spLocks noChangeArrowheads="1"/>
            </p:cNvSpPr>
            <p:nvPr/>
          </p:nvSpPr>
          <p:spPr bwMode="auto">
            <a:xfrm>
              <a:off x="2960176" y="6698755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  <p:sp>
          <p:nvSpPr>
            <p:cNvPr id="3137" name="Rectangle 184"/>
            <p:cNvSpPr>
              <a:spLocks noChangeArrowheads="1"/>
            </p:cNvSpPr>
            <p:nvPr/>
          </p:nvSpPr>
          <p:spPr bwMode="auto">
            <a:xfrm>
              <a:off x="172426" y="6698755"/>
              <a:ext cx="5257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rPr>
                <a:t>SOS/VOD</a:t>
              </a:r>
            </a:p>
          </p:txBody>
        </p:sp>
        <p:sp>
          <p:nvSpPr>
            <p:cNvPr id="3138" name="Freeform 185"/>
            <p:cNvSpPr>
              <a:spLocks/>
            </p:cNvSpPr>
            <p:nvPr/>
          </p:nvSpPr>
          <p:spPr bwMode="auto">
            <a:xfrm>
              <a:off x="1023938" y="4367213"/>
              <a:ext cx="2006600" cy="508000"/>
            </a:xfrm>
            <a:custGeom>
              <a:avLst/>
              <a:gdLst>
                <a:gd name="T0" fmla="*/ 6 w 340"/>
                <a:gd name="T1" fmla="*/ 1 h 86"/>
                <a:gd name="T2" fmla="*/ 14 w 340"/>
                <a:gd name="T3" fmla="*/ 3 h 86"/>
                <a:gd name="T4" fmla="*/ 20 w 340"/>
                <a:gd name="T5" fmla="*/ 4 h 86"/>
                <a:gd name="T6" fmla="*/ 27 w 340"/>
                <a:gd name="T7" fmla="*/ 6 h 86"/>
                <a:gd name="T8" fmla="*/ 33 w 340"/>
                <a:gd name="T9" fmla="*/ 8 h 86"/>
                <a:gd name="T10" fmla="*/ 41 w 340"/>
                <a:gd name="T11" fmla="*/ 10 h 86"/>
                <a:gd name="T12" fmla="*/ 43 w 340"/>
                <a:gd name="T13" fmla="*/ 12 h 86"/>
                <a:gd name="T14" fmla="*/ 47 w 340"/>
                <a:gd name="T15" fmla="*/ 14 h 86"/>
                <a:gd name="T16" fmla="*/ 49 w 340"/>
                <a:gd name="T17" fmla="*/ 16 h 86"/>
                <a:gd name="T18" fmla="*/ 52 w 340"/>
                <a:gd name="T19" fmla="*/ 17 h 86"/>
                <a:gd name="T20" fmla="*/ 54 w 340"/>
                <a:gd name="T21" fmla="*/ 19 h 86"/>
                <a:gd name="T22" fmla="*/ 57 w 340"/>
                <a:gd name="T23" fmla="*/ 21 h 86"/>
                <a:gd name="T24" fmla="*/ 59 w 340"/>
                <a:gd name="T25" fmla="*/ 23 h 86"/>
                <a:gd name="T26" fmla="*/ 62 w 340"/>
                <a:gd name="T27" fmla="*/ 25 h 86"/>
                <a:gd name="T28" fmla="*/ 64 w 340"/>
                <a:gd name="T29" fmla="*/ 26 h 86"/>
                <a:gd name="T30" fmla="*/ 69 w 340"/>
                <a:gd name="T31" fmla="*/ 28 h 86"/>
                <a:gd name="T32" fmla="*/ 72 w 340"/>
                <a:gd name="T33" fmla="*/ 30 h 86"/>
                <a:gd name="T34" fmla="*/ 75 w 340"/>
                <a:gd name="T35" fmla="*/ 31 h 86"/>
                <a:gd name="T36" fmla="*/ 77 w 340"/>
                <a:gd name="T37" fmla="*/ 32 h 86"/>
                <a:gd name="T38" fmla="*/ 81 w 340"/>
                <a:gd name="T39" fmla="*/ 34 h 86"/>
                <a:gd name="T40" fmla="*/ 83 w 340"/>
                <a:gd name="T41" fmla="*/ 36 h 86"/>
                <a:gd name="T42" fmla="*/ 88 w 340"/>
                <a:gd name="T43" fmla="*/ 37 h 86"/>
                <a:gd name="T44" fmla="*/ 93 w 340"/>
                <a:gd name="T45" fmla="*/ 39 h 86"/>
                <a:gd name="T46" fmla="*/ 96 w 340"/>
                <a:gd name="T47" fmla="*/ 40 h 86"/>
                <a:gd name="T48" fmla="*/ 103 w 340"/>
                <a:gd name="T49" fmla="*/ 42 h 86"/>
                <a:gd name="T50" fmla="*/ 106 w 340"/>
                <a:gd name="T51" fmla="*/ 43 h 86"/>
                <a:gd name="T52" fmla="*/ 109 w 340"/>
                <a:gd name="T53" fmla="*/ 45 h 86"/>
                <a:gd name="T54" fmla="*/ 113 w 340"/>
                <a:gd name="T55" fmla="*/ 47 h 86"/>
                <a:gd name="T56" fmla="*/ 116 w 340"/>
                <a:gd name="T57" fmla="*/ 49 h 86"/>
                <a:gd name="T58" fmla="*/ 121 w 340"/>
                <a:gd name="T59" fmla="*/ 50 h 86"/>
                <a:gd name="T60" fmla="*/ 127 w 340"/>
                <a:gd name="T61" fmla="*/ 52 h 86"/>
                <a:gd name="T62" fmla="*/ 137 w 340"/>
                <a:gd name="T63" fmla="*/ 55 h 86"/>
                <a:gd name="T64" fmla="*/ 141 w 340"/>
                <a:gd name="T65" fmla="*/ 57 h 86"/>
                <a:gd name="T66" fmla="*/ 144 w 340"/>
                <a:gd name="T67" fmla="*/ 58 h 86"/>
                <a:gd name="T68" fmla="*/ 152 w 340"/>
                <a:gd name="T69" fmla="*/ 60 h 86"/>
                <a:gd name="T70" fmla="*/ 168 w 340"/>
                <a:gd name="T71" fmla="*/ 61 h 86"/>
                <a:gd name="T72" fmla="*/ 172 w 340"/>
                <a:gd name="T73" fmla="*/ 63 h 86"/>
                <a:gd name="T74" fmla="*/ 186 w 340"/>
                <a:gd name="T75" fmla="*/ 64 h 86"/>
                <a:gd name="T76" fmla="*/ 191 w 340"/>
                <a:gd name="T77" fmla="*/ 66 h 86"/>
                <a:gd name="T78" fmla="*/ 204 w 340"/>
                <a:gd name="T79" fmla="*/ 67 h 86"/>
                <a:gd name="T80" fmla="*/ 205 w 340"/>
                <a:gd name="T81" fmla="*/ 68 h 86"/>
                <a:gd name="T82" fmla="*/ 217 w 340"/>
                <a:gd name="T83" fmla="*/ 69 h 86"/>
                <a:gd name="T84" fmla="*/ 221 w 340"/>
                <a:gd name="T85" fmla="*/ 70 h 86"/>
                <a:gd name="T86" fmla="*/ 230 w 340"/>
                <a:gd name="T87" fmla="*/ 72 h 86"/>
                <a:gd name="T88" fmla="*/ 235 w 340"/>
                <a:gd name="T89" fmla="*/ 73 h 86"/>
                <a:gd name="T90" fmla="*/ 238 w 340"/>
                <a:gd name="T91" fmla="*/ 75 h 86"/>
                <a:gd name="T92" fmla="*/ 251 w 340"/>
                <a:gd name="T93" fmla="*/ 75 h 86"/>
                <a:gd name="T94" fmla="*/ 260 w 340"/>
                <a:gd name="T95" fmla="*/ 76 h 86"/>
                <a:gd name="T96" fmla="*/ 268 w 340"/>
                <a:gd name="T97" fmla="*/ 77 h 86"/>
                <a:gd name="T98" fmla="*/ 279 w 340"/>
                <a:gd name="T99" fmla="*/ 78 h 86"/>
                <a:gd name="T100" fmla="*/ 283 w 340"/>
                <a:gd name="T101" fmla="*/ 80 h 86"/>
                <a:gd name="T102" fmla="*/ 289 w 340"/>
                <a:gd name="T103" fmla="*/ 81 h 86"/>
                <a:gd name="T104" fmla="*/ 295 w 340"/>
                <a:gd name="T105" fmla="*/ 82 h 86"/>
                <a:gd name="T106" fmla="*/ 300 w 340"/>
                <a:gd name="T107" fmla="*/ 83 h 86"/>
                <a:gd name="T108" fmla="*/ 306 w 340"/>
                <a:gd name="T109" fmla="*/ 83 h 86"/>
                <a:gd name="T110" fmla="*/ 317 w 340"/>
                <a:gd name="T111" fmla="*/ 84 h 86"/>
                <a:gd name="T112" fmla="*/ 328 w 340"/>
                <a:gd name="T113" fmla="*/ 8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0" h="86">
                  <a:moveTo>
                    <a:pt x="0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2" y="4"/>
                  </a:lnTo>
                  <a:lnTo>
                    <a:pt x="22" y="5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25" y="5"/>
                  </a:lnTo>
                  <a:lnTo>
                    <a:pt x="25" y="6"/>
                  </a:lnTo>
                  <a:lnTo>
                    <a:pt x="27" y="6"/>
                  </a:lnTo>
                  <a:lnTo>
                    <a:pt x="27" y="7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33" y="7"/>
                  </a:lnTo>
                  <a:lnTo>
                    <a:pt x="33" y="8"/>
                  </a:lnTo>
                  <a:lnTo>
                    <a:pt x="35" y="8"/>
                  </a:lnTo>
                  <a:lnTo>
                    <a:pt x="35" y="9"/>
                  </a:lnTo>
                  <a:lnTo>
                    <a:pt x="37" y="9"/>
                  </a:lnTo>
                  <a:lnTo>
                    <a:pt x="37" y="10"/>
                  </a:lnTo>
                  <a:lnTo>
                    <a:pt x="39" y="10"/>
                  </a:lnTo>
                  <a:lnTo>
                    <a:pt x="39" y="10"/>
                  </a:lnTo>
                  <a:lnTo>
                    <a:pt x="41" y="10"/>
                  </a:lnTo>
                  <a:lnTo>
                    <a:pt x="41" y="10"/>
                  </a:lnTo>
                  <a:lnTo>
                    <a:pt x="41" y="10"/>
                  </a:lnTo>
                  <a:lnTo>
                    <a:pt x="41" y="11"/>
                  </a:lnTo>
                  <a:lnTo>
                    <a:pt x="42" y="11"/>
                  </a:lnTo>
                  <a:lnTo>
                    <a:pt x="42" y="12"/>
                  </a:lnTo>
                  <a:lnTo>
                    <a:pt x="43" y="12"/>
                  </a:lnTo>
                  <a:lnTo>
                    <a:pt x="43" y="12"/>
                  </a:lnTo>
                  <a:lnTo>
                    <a:pt x="44" y="12"/>
                  </a:lnTo>
                  <a:lnTo>
                    <a:pt x="44" y="13"/>
                  </a:lnTo>
                  <a:lnTo>
                    <a:pt x="44" y="13"/>
                  </a:lnTo>
                  <a:lnTo>
                    <a:pt x="44" y="13"/>
                  </a:lnTo>
                  <a:lnTo>
                    <a:pt x="45" y="13"/>
                  </a:lnTo>
                  <a:lnTo>
                    <a:pt x="45" y="14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7" y="15"/>
                  </a:lnTo>
                  <a:lnTo>
                    <a:pt x="48" y="15"/>
                  </a:lnTo>
                  <a:lnTo>
                    <a:pt x="48" y="15"/>
                  </a:lnTo>
                  <a:lnTo>
                    <a:pt x="49" y="15"/>
                  </a:lnTo>
                  <a:lnTo>
                    <a:pt x="49" y="16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1" y="16"/>
                  </a:lnTo>
                  <a:lnTo>
                    <a:pt x="51" y="17"/>
                  </a:lnTo>
                  <a:lnTo>
                    <a:pt x="51" y="17"/>
                  </a:lnTo>
                  <a:lnTo>
                    <a:pt x="51" y="17"/>
                  </a:lnTo>
                  <a:lnTo>
                    <a:pt x="52" y="17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19"/>
                  </a:lnTo>
                  <a:lnTo>
                    <a:pt x="53" y="19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5" y="19"/>
                  </a:lnTo>
                  <a:lnTo>
                    <a:pt x="55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1"/>
                  </a:lnTo>
                  <a:lnTo>
                    <a:pt x="57" y="21"/>
                  </a:lnTo>
                  <a:lnTo>
                    <a:pt x="57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59" y="21"/>
                  </a:lnTo>
                  <a:lnTo>
                    <a:pt x="59" y="22"/>
                  </a:lnTo>
                  <a:lnTo>
                    <a:pt x="59" y="22"/>
                  </a:lnTo>
                  <a:lnTo>
                    <a:pt x="59" y="23"/>
                  </a:lnTo>
                  <a:lnTo>
                    <a:pt x="60" y="23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61" y="25"/>
                  </a:lnTo>
                  <a:lnTo>
                    <a:pt x="62" y="25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3" y="25"/>
                  </a:lnTo>
                  <a:lnTo>
                    <a:pt x="63" y="25"/>
                  </a:lnTo>
                  <a:lnTo>
                    <a:pt x="63" y="26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64" y="27"/>
                  </a:lnTo>
                  <a:lnTo>
                    <a:pt x="66" y="27"/>
                  </a:lnTo>
                  <a:lnTo>
                    <a:pt x="66" y="28"/>
                  </a:lnTo>
                  <a:lnTo>
                    <a:pt x="69" y="28"/>
                  </a:lnTo>
                  <a:lnTo>
                    <a:pt x="69" y="28"/>
                  </a:lnTo>
                  <a:lnTo>
                    <a:pt x="69" y="28"/>
                  </a:lnTo>
                  <a:lnTo>
                    <a:pt x="69" y="28"/>
                  </a:lnTo>
                  <a:lnTo>
                    <a:pt x="70" y="28"/>
                  </a:lnTo>
                  <a:lnTo>
                    <a:pt x="70" y="28"/>
                  </a:lnTo>
                  <a:lnTo>
                    <a:pt x="71" y="28"/>
                  </a:lnTo>
                  <a:lnTo>
                    <a:pt x="71" y="29"/>
                  </a:lnTo>
                  <a:lnTo>
                    <a:pt x="72" y="29"/>
                  </a:lnTo>
                  <a:lnTo>
                    <a:pt x="72" y="30"/>
                  </a:lnTo>
                  <a:lnTo>
                    <a:pt x="72" y="30"/>
                  </a:lnTo>
                  <a:lnTo>
                    <a:pt x="72" y="30"/>
                  </a:lnTo>
                  <a:lnTo>
                    <a:pt x="73" y="30"/>
                  </a:lnTo>
                  <a:lnTo>
                    <a:pt x="73" y="30"/>
                  </a:lnTo>
                  <a:lnTo>
                    <a:pt x="74" y="30"/>
                  </a:lnTo>
                  <a:lnTo>
                    <a:pt x="74" y="31"/>
                  </a:lnTo>
                  <a:lnTo>
                    <a:pt x="75" y="31"/>
                  </a:lnTo>
                  <a:lnTo>
                    <a:pt x="75" y="31"/>
                  </a:lnTo>
                  <a:lnTo>
                    <a:pt x="75" y="31"/>
                  </a:lnTo>
                  <a:lnTo>
                    <a:pt x="75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7" y="32"/>
                  </a:lnTo>
                  <a:lnTo>
                    <a:pt x="77" y="32"/>
                  </a:lnTo>
                  <a:lnTo>
                    <a:pt x="78" y="32"/>
                  </a:lnTo>
                  <a:lnTo>
                    <a:pt x="78" y="33"/>
                  </a:lnTo>
                  <a:lnTo>
                    <a:pt x="79" y="33"/>
                  </a:lnTo>
                  <a:lnTo>
                    <a:pt x="79" y="33"/>
                  </a:lnTo>
                  <a:lnTo>
                    <a:pt x="80" y="33"/>
                  </a:lnTo>
                  <a:lnTo>
                    <a:pt x="80" y="34"/>
                  </a:lnTo>
                  <a:lnTo>
                    <a:pt x="81" y="34"/>
                  </a:lnTo>
                  <a:lnTo>
                    <a:pt x="81" y="34"/>
                  </a:lnTo>
                  <a:lnTo>
                    <a:pt x="82" y="34"/>
                  </a:lnTo>
                  <a:lnTo>
                    <a:pt x="82" y="34"/>
                  </a:lnTo>
                  <a:lnTo>
                    <a:pt x="83" y="34"/>
                  </a:lnTo>
                  <a:lnTo>
                    <a:pt x="83" y="35"/>
                  </a:lnTo>
                  <a:lnTo>
                    <a:pt x="83" y="35"/>
                  </a:lnTo>
                  <a:lnTo>
                    <a:pt x="83" y="36"/>
                  </a:lnTo>
                  <a:lnTo>
                    <a:pt x="85" y="36"/>
                  </a:lnTo>
                  <a:lnTo>
                    <a:pt x="85" y="36"/>
                  </a:lnTo>
                  <a:lnTo>
                    <a:pt x="85" y="36"/>
                  </a:lnTo>
                  <a:lnTo>
                    <a:pt x="85" y="37"/>
                  </a:lnTo>
                  <a:lnTo>
                    <a:pt x="88" y="37"/>
                  </a:lnTo>
                  <a:lnTo>
                    <a:pt x="88" y="37"/>
                  </a:lnTo>
                  <a:lnTo>
                    <a:pt x="88" y="37"/>
                  </a:lnTo>
                  <a:lnTo>
                    <a:pt x="88" y="38"/>
                  </a:lnTo>
                  <a:lnTo>
                    <a:pt x="89" y="38"/>
                  </a:lnTo>
                  <a:lnTo>
                    <a:pt x="89" y="38"/>
                  </a:lnTo>
                  <a:lnTo>
                    <a:pt x="91" y="38"/>
                  </a:lnTo>
                  <a:lnTo>
                    <a:pt x="91" y="39"/>
                  </a:lnTo>
                  <a:lnTo>
                    <a:pt x="93" y="39"/>
                  </a:lnTo>
                  <a:lnTo>
                    <a:pt x="93" y="39"/>
                  </a:lnTo>
                  <a:lnTo>
                    <a:pt x="94" y="39"/>
                  </a:lnTo>
                  <a:lnTo>
                    <a:pt x="94" y="39"/>
                  </a:lnTo>
                  <a:lnTo>
                    <a:pt x="94" y="39"/>
                  </a:lnTo>
                  <a:lnTo>
                    <a:pt x="94" y="40"/>
                  </a:lnTo>
                  <a:lnTo>
                    <a:pt x="94" y="40"/>
                  </a:lnTo>
                  <a:lnTo>
                    <a:pt x="94" y="40"/>
                  </a:lnTo>
                  <a:lnTo>
                    <a:pt x="96" y="40"/>
                  </a:lnTo>
                  <a:lnTo>
                    <a:pt x="96" y="41"/>
                  </a:lnTo>
                  <a:lnTo>
                    <a:pt x="98" y="41"/>
                  </a:lnTo>
                  <a:lnTo>
                    <a:pt x="98" y="41"/>
                  </a:lnTo>
                  <a:lnTo>
                    <a:pt x="99" y="41"/>
                  </a:lnTo>
                  <a:lnTo>
                    <a:pt x="99" y="42"/>
                  </a:lnTo>
                  <a:lnTo>
                    <a:pt x="103" y="42"/>
                  </a:lnTo>
                  <a:lnTo>
                    <a:pt x="103" y="42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4" y="43"/>
                  </a:lnTo>
                  <a:lnTo>
                    <a:pt x="105" y="43"/>
                  </a:lnTo>
                  <a:lnTo>
                    <a:pt x="105" y="43"/>
                  </a:lnTo>
                  <a:lnTo>
                    <a:pt x="106" y="43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08" y="44"/>
                  </a:lnTo>
                  <a:lnTo>
                    <a:pt x="108" y="45"/>
                  </a:lnTo>
                  <a:lnTo>
                    <a:pt x="109" y="45"/>
                  </a:lnTo>
                  <a:lnTo>
                    <a:pt x="109" y="45"/>
                  </a:lnTo>
                  <a:lnTo>
                    <a:pt x="112" y="45"/>
                  </a:lnTo>
                  <a:lnTo>
                    <a:pt x="112" y="46"/>
                  </a:lnTo>
                  <a:lnTo>
                    <a:pt x="112" y="46"/>
                  </a:lnTo>
                  <a:lnTo>
                    <a:pt x="112" y="46"/>
                  </a:lnTo>
                  <a:lnTo>
                    <a:pt x="113" y="46"/>
                  </a:lnTo>
                  <a:lnTo>
                    <a:pt x="113" y="47"/>
                  </a:lnTo>
                  <a:lnTo>
                    <a:pt x="113" y="47"/>
                  </a:lnTo>
                  <a:lnTo>
                    <a:pt x="113" y="48"/>
                  </a:lnTo>
                  <a:lnTo>
                    <a:pt x="114" y="48"/>
                  </a:lnTo>
                  <a:lnTo>
                    <a:pt x="114" y="48"/>
                  </a:lnTo>
                  <a:lnTo>
                    <a:pt x="115" y="48"/>
                  </a:lnTo>
                  <a:lnTo>
                    <a:pt x="115" y="49"/>
                  </a:lnTo>
                  <a:lnTo>
                    <a:pt x="116" y="49"/>
                  </a:lnTo>
                  <a:lnTo>
                    <a:pt x="116" y="49"/>
                  </a:lnTo>
                  <a:lnTo>
                    <a:pt x="116" y="49"/>
                  </a:lnTo>
                  <a:lnTo>
                    <a:pt x="116" y="50"/>
                  </a:lnTo>
                  <a:lnTo>
                    <a:pt x="117" y="50"/>
                  </a:lnTo>
                  <a:lnTo>
                    <a:pt x="117" y="50"/>
                  </a:lnTo>
                  <a:lnTo>
                    <a:pt x="120" y="50"/>
                  </a:lnTo>
                  <a:lnTo>
                    <a:pt x="120" y="50"/>
                  </a:lnTo>
                  <a:lnTo>
                    <a:pt x="121" y="50"/>
                  </a:lnTo>
                  <a:lnTo>
                    <a:pt x="121" y="51"/>
                  </a:lnTo>
                  <a:lnTo>
                    <a:pt x="123" y="51"/>
                  </a:lnTo>
                  <a:lnTo>
                    <a:pt x="123" y="52"/>
                  </a:lnTo>
                  <a:lnTo>
                    <a:pt x="124" y="52"/>
                  </a:lnTo>
                  <a:lnTo>
                    <a:pt x="124" y="52"/>
                  </a:lnTo>
                  <a:lnTo>
                    <a:pt x="127" y="52"/>
                  </a:lnTo>
                  <a:lnTo>
                    <a:pt x="127" y="52"/>
                  </a:lnTo>
                  <a:lnTo>
                    <a:pt x="130" y="52"/>
                  </a:lnTo>
                  <a:lnTo>
                    <a:pt x="130" y="53"/>
                  </a:lnTo>
                  <a:lnTo>
                    <a:pt x="134" y="53"/>
                  </a:lnTo>
                  <a:lnTo>
                    <a:pt x="134" y="54"/>
                  </a:lnTo>
                  <a:lnTo>
                    <a:pt x="134" y="54"/>
                  </a:lnTo>
                  <a:lnTo>
                    <a:pt x="134" y="55"/>
                  </a:lnTo>
                  <a:lnTo>
                    <a:pt x="137" y="55"/>
                  </a:lnTo>
                  <a:lnTo>
                    <a:pt x="137" y="55"/>
                  </a:lnTo>
                  <a:lnTo>
                    <a:pt x="137" y="55"/>
                  </a:lnTo>
                  <a:lnTo>
                    <a:pt x="137" y="56"/>
                  </a:lnTo>
                  <a:lnTo>
                    <a:pt x="139" y="56"/>
                  </a:lnTo>
                  <a:lnTo>
                    <a:pt x="139" y="56"/>
                  </a:lnTo>
                  <a:lnTo>
                    <a:pt x="141" y="56"/>
                  </a:lnTo>
                  <a:lnTo>
                    <a:pt x="141" y="57"/>
                  </a:lnTo>
                  <a:lnTo>
                    <a:pt x="143" y="57"/>
                  </a:lnTo>
                  <a:lnTo>
                    <a:pt x="143" y="57"/>
                  </a:lnTo>
                  <a:lnTo>
                    <a:pt x="143" y="57"/>
                  </a:lnTo>
                  <a:lnTo>
                    <a:pt x="143" y="58"/>
                  </a:lnTo>
                  <a:lnTo>
                    <a:pt x="144" y="58"/>
                  </a:lnTo>
                  <a:lnTo>
                    <a:pt x="144" y="58"/>
                  </a:lnTo>
                  <a:lnTo>
                    <a:pt x="144" y="58"/>
                  </a:lnTo>
                  <a:lnTo>
                    <a:pt x="144" y="59"/>
                  </a:lnTo>
                  <a:lnTo>
                    <a:pt x="145" y="59"/>
                  </a:lnTo>
                  <a:lnTo>
                    <a:pt x="145" y="59"/>
                  </a:lnTo>
                  <a:lnTo>
                    <a:pt x="152" y="59"/>
                  </a:lnTo>
                  <a:lnTo>
                    <a:pt x="152" y="59"/>
                  </a:lnTo>
                  <a:lnTo>
                    <a:pt x="152" y="59"/>
                  </a:lnTo>
                  <a:lnTo>
                    <a:pt x="152" y="60"/>
                  </a:lnTo>
                  <a:lnTo>
                    <a:pt x="156" y="60"/>
                  </a:lnTo>
                  <a:lnTo>
                    <a:pt x="156" y="61"/>
                  </a:lnTo>
                  <a:lnTo>
                    <a:pt x="165" y="61"/>
                  </a:lnTo>
                  <a:lnTo>
                    <a:pt x="165" y="61"/>
                  </a:lnTo>
                  <a:lnTo>
                    <a:pt x="166" y="61"/>
                  </a:lnTo>
                  <a:lnTo>
                    <a:pt x="166" y="61"/>
                  </a:lnTo>
                  <a:lnTo>
                    <a:pt x="168" y="61"/>
                  </a:lnTo>
                  <a:lnTo>
                    <a:pt x="168" y="62"/>
                  </a:lnTo>
                  <a:lnTo>
                    <a:pt x="169" y="62"/>
                  </a:lnTo>
                  <a:lnTo>
                    <a:pt x="169" y="62"/>
                  </a:lnTo>
                  <a:lnTo>
                    <a:pt x="171" y="62"/>
                  </a:lnTo>
                  <a:lnTo>
                    <a:pt x="171" y="63"/>
                  </a:lnTo>
                  <a:lnTo>
                    <a:pt x="172" y="63"/>
                  </a:lnTo>
                  <a:lnTo>
                    <a:pt x="172" y="63"/>
                  </a:lnTo>
                  <a:lnTo>
                    <a:pt x="173" y="63"/>
                  </a:lnTo>
                  <a:lnTo>
                    <a:pt x="173" y="64"/>
                  </a:lnTo>
                  <a:lnTo>
                    <a:pt x="180" y="64"/>
                  </a:lnTo>
                  <a:lnTo>
                    <a:pt x="180" y="64"/>
                  </a:lnTo>
                  <a:lnTo>
                    <a:pt x="184" y="64"/>
                  </a:lnTo>
                  <a:lnTo>
                    <a:pt x="184" y="64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8" y="65"/>
                  </a:lnTo>
                  <a:lnTo>
                    <a:pt x="188" y="65"/>
                  </a:lnTo>
                  <a:lnTo>
                    <a:pt x="189" y="65"/>
                  </a:lnTo>
                  <a:lnTo>
                    <a:pt x="189" y="66"/>
                  </a:lnTo>
                  <a:lnTo>
                    <a:pt x="191" y="66"/>
                  </a:lnTo>
                  <a:lnTo>
                    <a:pt x="191" y="66"/>
                  </a:lnTo>
                  <a:lnTo>
                    <a:pt x="192" y="66"/>
                  </a:lnTo>
                  <a:lnTo>
                    <a:pt x="192" y="66"/>
                  </a:lnTo>
                  <a:lnTo>
                    <a:pt x="196" y="66"/>
                  </a:lnTo>
                  <a:lnTo>
                    <a:pt x="196" y="66"/>
                  </a:lnTo>
                  <a:lnTo>
                    <a:pt x="198" y="66"/>
                  </a:lnTo>
                  <a:lnTo>
                    <a:pt x="198" y="67"/>
                  </a:lnTo>
                  <a:lnTo>
                    <a:pt x="204" y="67"/>
                  </a:lnTo>
                  <a:lnTo>
                    <a:pt x="204" y="67"/>
                  </a:lnTo>
                  <a:lnTo>
                    <a:pt x="204" y="67"/>
                  </a:lnTo>
                  <a:lnTo>
                    <a:pt x="204" y="68"/>
                  </a:lnTo>
                  <a:lnTo>
                    <a:pt x="205" y="68"/>
                  </a:lnTo>
                  <a:lnTo>
                    <a:pt x="205" y="68"/>
                  </a:lnTo>
                  <a:lnTo>
                    <a:pt x="205" y="68"/>
                  </a:lnTo>
                  <a:lnTo>
                    <a:pt x="205" y="68"/>
                  </a:lnTo>
                  <a:lnTo>
                    <a:pt x="208" y="68"/>
                  </a:lnTo>
                  <a:lnTo>
                    <a:pt x="208" y="68"/>
                  </a:lnTo>
                  <a:lnTo>
                    <a:pt x="211" y="68"/>
                  </a:lnTo>
                  <a:lnTo>
                    <a:pt x="211" y="69"/>
                  </a:lnTo>
                  <a:lnTo>
                    <a:pt x="217" y="69"/>
                  </a:lnTo>
                  <a:lnTo>
                    <a:pt x="217" y="69"/>
                  </a:lnTo>
                  <a:lnTo>
                    <a:pt x="217" y="69"/>
                  </a:lnTo>
                  <a:lnTo>
                    <a:pt x="217" y="69"/>
                  </a:lnTo>
                  <a:lnTo>
                    <a:pt x="219" y="69"/>
                  </a:lnTo>
                  <a:lnTo>
                    <a:pt x="219" y="70"/>
                  </a:lnTo>
                  <a:lnTo>
                    <a:pt x="220" y="70"/>
                  </a:lnTo>
                  <a:lnTo>
                    <a:pt x="220" y="70"/>
                  </a:lnTo>
                  <a:lnTo>
                    <a:pt x="221" y="70"/>
                  </a:lnTo>
                  <a:lnTo>
                    <a:pt x="221" y="70"/>
                  </a:lnTo>
                  <a:lnTo>
                    <a:pt x="223" y="70"/>
                  </a:lnTo>
                  <a:lnTo>
                    <a:pt x="223" y="71"/>
                  </a:lnTo>
                  <a:lnTo>
                    <a:pt x="227" y="71"/>
                  </a:lnTo>
                  <a:lnTo>
                    <a:pt x="227" y="72"/>
                  </a:lnTo>
                  <a:lnTo>
                    <a:pt x="227" y="72"/>
                  </a:lnTo>
                  <a:lnTo>
                    <a:pt x="227" y="72"/>
                  </a:lnTo>
                  <a:lnTo>
                    <a:pt x="230" y="72"/>
                  </a:lnTo>
                  <a:lnTo>
                    <a:pt x="230" y="73"/>
                  </a:lnTo>
                  <a:lnTo>
                    <a:pt x="232" y="73"/>
                  </a:lnTo>
                  <a:lnTo>
                    <a:pt x="232" y="73"/>
                  </a:lnTo>
                  <a:lnTo>
                    <a:pt x="233" y="73"/>
                  </a:lnTo>
                  <a:lnTo>
                    <a:pt x="233" y="73"/>
                  </a:lnTo>
                  <a:lnTo>
                    <a:pt x="235" y="73"/>
                  </a:lnTo>
                  <a:lnTo>
                    <a:pt x="235" y="73"/>
                  </a:lnTo>
                  <a:lnTo>
                    <a:pt x="237" y="73"/>
                  </a:lnTo>
                  <a:lnTo>
                    <a:pt x="237" y="74"/>
                  </a:lnTo>
                  <a:lnTo>
                    <a:pt x="237" y="74"/>
                  </a:lnTo>
                  <a:lnTo>
                    <a:pt x="237" y="74"/>
                  </a:lnTo>
                  <a:lnTo>
                    <a:pt x="237" y="74"/>
                  </a:lnTo>
                  <a:lnTo>
                    <a:pt x="237" y="75"/>
                  </a:lnTo>
                  <a:lnTo>
                    <a:pt x="238" y="75"/>
                  </a:lnTo>
                  <a:lnTo>
                    <a:pt x="238" y="75"/>
                  </a:lnTo>
                  <a:lnTo>
                    <a:pt x="248" y="75"/>
                  </a:lnTo>
                  <a:lnTo>
                    <a:pt x="248" y="75"/>
                  </a:lnTo>
                  <a:lnTo>
                    <a:pt x="250" y="75"/>
                  </a:lnTo>
                  <a:lnTo>
                    <a:pt x="250" y="75"/>
                  </a:lnTo>
                  <a:lnTo>
                    <a:pt x="251" y="75"/>
                  </a:lnTo>
                  <a:lnTo>
                    <a:pt x="251" y="75"/>
                  </a:lnTo>
                  <a:lnTo>
                    <a:pt x="251" y="75"/>
                  </a:lnTo>
                  <a:lnTo>
                    <a:pt x="251" y="76"/>
                  </a:lnTo>
                  <a:lnTo>
                    <a:pt x="254" y="76"/>
                  </a:lnTo>
                  <a:lnTo>
                    <a:pt x="254" y="76"/>
                  </a:lnTo>
                  <a:lnTo>
                    <a:pt x="258" y="76"/>
                  </a:lnTo>
                  <a:lnTo>
                    <a:pt x="258" y="76"/>
                  </a:lnTo>
                  <a:lnTo>
                    <a:pt x="260" y="76"/>
                  </a:lnTo>
                  <a:lnTo>
                    <a:pt x="260" y="77"/>
                  </a:lnTo>
                  <a:lnTo>
                    <a:pt x="262" y="77"/>
                  </a:lnTo>
                  <a:lnTo>
                    <a:pt x="262" y="77"/>
                  </a:lnTo>
                  <a:lnTo>
                    <a:pt x="263" y="77"/>
                  </a:lnTo>
                  <a:lnTo>
                    <a:pt x="263" y="77"/>
                  </a:lnTo>
                  <a:lnTo>
                    <a:pt x="268" y="77"/>
                  </a:lnTo>
                  <a:lnTo>
                    <a:pt x="268" y="77"/>
                  </a:lnTo>
                  <a:lnTo>
                    <a:pt x="269" y="77"/>
                  </a:lnTo>
                  <a:lnTo>
                    <a:pt x="269" y="77"/>
                  </a:lnTo>
                  <a:lnTo>
                    <a:pt x="270" y="77"/>
                  </a:lnTo>
                  <a:lnTo>
                    <a:pt x="270" y="78"/>
                  </a:lnTo>
                  <a:lnTo>
                    <a:pt x="279" y="78"/>
                  </a:lnTo>
                  <a:lnTo>
                    <a:pt x="279" y="78"/>
                  </a:lnTo>
                  <a:lnTo>
                    <a:pt x="279" y="78"/>
                  </a:lnTo>
                  <a:lnTo>
                    <a:pt x="279" y="79"/>
                  </a:lnTo>
                  <a:lnTo>
                    <a:pt x="281" y="79"/>
                  </a:lnTo>
                  <a:lnTo>
                    <a:pt x="281" y="79"/>
                  </a:lnTo>
                  <a:lnTo>
                    <a:pt x="281" y="79"/>
                  </a:lnTo>
                  <a:lnTo>
                    <a:pt x="281" y="80"/>
                  </a:lnTo>
                  <a:lnTo>
                    <a:pt x="283" y="80"/>
                  </a:lnTo>
                  <a:lnTo>
                    <a:pt x="283" y="80"/>
                  </a:lnTo>
                  <a:lnTo>
                    <a:pt x="283" y="80"/>
                  </a:lnTo>
                  <a:lnTo>
                    <a:pt x="283" y="80"/>
                  </a:lnTo>
                  <a:lnTo>
                    <a:pt x="286" y="80"/>
                  </a:lnTo>
                  <a:lnTo>
                    <a:pt x="286" y="81"/>
                  </a:lnTo>
                  <a:lnTo>
                    <a:pt x="288" y="81"/>
                  </a:lnTo>
                  <a:lnTo>
                    <a:pt x="288" y="81"/>
                  </a:lnTo>
                  <a:lnTo>
                    <a:pt x="289" y="81"/>
                  </a:lnTo>
                  <a:lnTo>
                    <a:pt x="289" y="81"/>
                  </a:lnTo>
                  <a:lnTo>
                    <a:pt x="290" y="81"/>
                  </a:lnTo>
                  <a:lnTo>
                    <a:pt x="290" y="81"/>
                  </a:lnTo>
                  <a:lnTo>
                    <a:pt x="291" y="81"/>
                  </a:lnTo>
                  <a:lnTo>
                    <a:pt x="291" y="82"/>
                  </a:lnTo>
                  <a:lnTo>
                    <a:pt x="295" y="82"/>
                  </a:lnTo>
                  <a:lnTo>
                    <a:pt x="295" y="82"/>
                  </a:lnTo>
                  <a:lnTo>
                    <a:pt x="295" y="82"/>
                  </a:lnTo>
                  <a:lnTo>
                    <a:pt x="295" y="82"/>
                  </a:lnTo>
                  <a:lnTo>
                    <a:pt x="297" y="82"/>
                  </a:lnTo>
                  <a:lnTo>
                    <a:pt x="297" y="83"/>
                  </a:lnTo>
                  <a:lnTo>
                    <a:pt x="298" y="83"/>
                  </a:lnTo>
                  <a:lnTo>
                    <a:pt x="298" y="83"/>
                  </a:lnTo>
                  <a:lnTo>
                    <a:pt x="300" y="83"/>
                  </a:lnTo>
                  <a:lnTo>
                    <a:pt x="300" y="83"/>
                  </a:lnTo>
                  <a:lnTo>
                    <a:pt x="301" y="83"/>
                  </a:lnTo>
                  <a:lnTo>
                    <a:pt x="301" y="83"/>
                  </a:lnTo>
                  <a:lnTo>
                    <a:pt x="304" y="83"/>
                  </a:lnTo>
                  <a:lnTo>
                    <a:pt x="304" y="83"/>
                  </a:lnTo>
                  <a:lnTo>
                    <a:pt x="306" y="83"/>
                  </a:lnTo>
                  <a:lnTo>
                    <a:pt x="306" y="83"/>
                  </a:lnTo>
                  <a:lnTo>
                    <a:pt x="312" y="83"/>
                  </a:lnTo>
                  <a:lnTo>
                    <a:pt x="312" y="84"/>
                  </a:lnTo>
                  <a:lnTo>
                    <a:pt x="314" y="84"/>
                  </a:lnTo>
                  <a:lnTo>
                    <a:pt x="314" y="84"/>
                  </a:lnTo>
                  <a:lnTo>
                    <a:pt x="314" y="84"/>
                  </a:lnTo>
                  <a:lnTo>
                    <a:pt x="314" y="84"/>
                  </a:lnTo>
                  <a:lnTo>
                    <a:pt x="317" y="84"/>
                  </a:lnTo>
                  <a:lnTo>
                    <a:pt x="317" y="85"/>
                  </a:lnTo>
                  <a:lnTo>
                    <a:pt x="324" y="85"/>
                  </a:lnTo>
                  <a:lnTo>
                    <a:pt x="324" y="85"/>
                  </a:lnTo>
                  <a:lnTo>
                    <a:pt x="327" y="85"/>
                  </a:lnTo>
                  <a:lnTo>
                    <a:pt x="327" y="85"/>
                  </a:lnTo>
                  <a:lnTo>
                    <a:pt x="328" y="85"/>
                  </a:lnTo>
                  <a:lnTo>
                    <a:pt x="328" y="85"/>
                  </a:lnTo>
                  <a:lnTo>
                    <a:pt x="329" y="85"/>
                  </a:lnTo>
                  <a:lnTo>
                    <a:pt x="329" y="86"/>
                  </a:lnTo>
                  <a:lnTo>
                    <a:pt x="336" y="86"/>
                  </a:lnTo>
                  <a:lnTo>
                    <a:pt x="336" y="86"/>
                  </a:lnTo>
                  <a:lnTo>
                    <a:pt x="340" y="86"/>
                  </a:lnTo>
                  <a:lnTo>
                    <a:pt x="340" y="86"/>
                  </a:lnTo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9" name="Freeform 186"/>
            <p:cNvSpPr>
              <a:spLocks/>
            </p:cNvSpPr>
            <p:nvPr/>
          </p:nvSpPr>
          <p:spPr bwMode="auto">
            <a:xfrm>
              <a:off x="1023938" y="4367213"/>
              <a:ext cx="2006600" cy="844550"/>
            </a:xfrm>
            <a:custGeom>
              <a:avLst/>
              <a:gdLst>
                <a:gd name="T0" fmla="*/ 5 w 340"/>
                <a:gd name="T1" fmla="*/ 0 h 143"/>
                <a:gd name="T2" fmla="*/ 7 w 340"/>
                <a:gd name="T3" fmla="*/ 6 h 143"/>
                <a:gd name="T4" fmla="*/ 7 w 340"/>
                <a:gd name="T5" fmla="*/ 9 h 143"/>
                <a:gd name="T6" fmla="*/ 14 w 340"/>
                <a:gd name="T7" fmla="*/ 12 h 143"/>
                <a:gd name="T8" fmla="*/ 16 w 340"/>
                <a:gd name="T9" fmla="*/ 15 h 143"/>
                <a:gd name="T10" fmla="*/ 17 w 340"/>
                <a:gd name="T11" fmla="*/ 18 h 143"/>
                <a:gd name="T12" fmla="*/ 19 w 340"/>
                <a:gd name="T13" fmla="*/ 25 h 143"/>
                <a:gd name="T14" fmla="*/ 25 w 340"/>
                <a:gd name="T15" fmla="*/ 28 h 143"/>
                <a:gd name="T16" fmla="*/ 27 w 340"/>
                <a:gd name="T17" fmla="*/ 31 h 143"/>
                <a:gd name="T18" fmla="*/ 29 w 340"/>
                <a:gd name="T19" fmla="*/ 34 h 143"/>
                <a:gd name="T20" fmla="*/ 30 w 340"/>
                <a:gd name="T21" fmla="*/ 37 h 143"/>
                <a:gd name="T22" fmla="*/ 36 w 340"/>
                <a:gd name="T23" fmla="*/ 40 h 143"/>
                <a:gd name="T24" fmla="*/ 39 w 340"/>
                <a:gd name="T25" fmla="*/ 43 h 143"/>
                <a:gd name="T26" fmla="*/ 40 w 340"/>
                <a:gd name="T27" fmla="*/ 46 h 143"/>
                <a:gd name="T28" fmla="*/ 41 w 340"/>
                <a:gd name="T29" fmla="*/ 49 h 143"/>
                <a:gd name="T30" fmla="*/ 43 w 340"/>
                <a:gd name="T31" fmla="*/ 52 h 143"/>
                <a:gd name="T32" fmla="*/ 46 w 340"/>
                <a:gd name="T33" fmla="*/ 55 h 143"/>
                <a:gd name="T34" fmla="*/ 56 w 340"/>
                <a:gd name="T35" fmla="*/ 58 h 143"/>
                <a:gd name="T36" fmla="*/ 57 w 340"/>
                <a:gd name="T37" fmla="*/ 64 h 143"/>
                <a:gd name="T38" fmla="*/ 59 w 340"/>
                <a:gd name="T39" fmla="*/ 67 h 143"/>
                <a:gd name="T40" fmla="*/ 76 w 340"/>
                <a:gd name="T41" fmla="*/ 70 h 143"/>
                <a:gd name="T42" fmla="*/ 87 w 340"/>
                <a:gd name="T43" fmla="*/ 73 h 143"/>
                <a:gd name="T44" fmla="*/ 90 w 340"/>
                <a:gd name="T45" fmla="*/ 76 h 143"/>
                <a:gd name="T46" fmla="*/ 90 w 340"/>
                <a:gd name="T47" fmla="*/ 82 h 143"/>
                <a:gd name="T48" fmla="*/ 93 w 340"/>
                <a:gd name="T49" fmla="*/ 85 h 143"/>
                <a:gd name="T50" fmla="*/ 97 w 340"/>
                <a:gd name="T51" fmla="*/ 88 h 143"/>
                <a:gd name="T52" fmla="*/ 98 w 340"/>
                <a:gd name="T53" fmla="*/ 91 h 143"/>
                <a:gd name="T54" fmla="*/ 99 w 340"/>
                <a:gd name="T55" fmla="*/ 94 h 143"/>
                <a:gd name="T56" fmla="*/ 111 w 340"/>
                <a:gd name="T57" fmla="*/ 100 h 143"/>
                <a:gd name="T58" fmla="*/ 118 w 340"/>
                <a:gd name="T59" fmla="*/ 103 h 143"/>
                <a:gd name="T60" fmla="*/ 126 w 340"/>
                <a:gd name="T61" fmla="*/ 106 h 143"/>
                <a:gd name="T62" fmla="*/ 130 w 340"/>
                <a:gd name="T63" fmla="*/ 109 h 143"/>
                <a:gd name="T64" fmla="*/ 132 w 340"/>
                <a:gd name="T65" fmla="*/ 112 h 143"/>
                <a:gd name="T66" fmla="*/ 150 w 340"/>
                <a:gd name="T67" fmla="*/ 115 h 143"/>
                <a:gd name="T68" fmla="*/ 154 w 340"/>
                <a:gd name="T69" fmla="*/ 118 h 143"/>
                <a:gd name="T70" fmla="*/ 155 w 340"/>
                <a:gd name="T71" fmla="*/ 121 h 143"/>
                <a:gd name="T72" fmla="*/ 185 w 340"/>
                <a:gd name="T73" fmla="*/ 124 h 143"/>
                <a:gd name="T74" fmla="*/ 199 w 340"/>
                <a:gd name="T75" fmla="*/ 127 h 143"/>
                <a:gd name="T76" fmla="*/ 240 w 340"/>
                <a:gd name="T77" fmla="*/ 130 h 143"/>
                <a:gd name="T78" fmla="*/ 249 w 340"/>
                <a:gd name="T79" fmla="*/ 130 h 143"/>
                <a:gd name="T80" fmla="*/ 254 w 340"/>
                <a:gd name="T81" fmla="*/ 134 h 143"/>
                <a:gd name="T82" fmla="*/ 257 w 340"/>
                <a:gd name="T83" fmla="*/ 137 h 143"/>
                <a:gd name="T84" fmla="*/ 271 w 340"/>
                <a:gd name="T85" fmla="*/ 137 h 143"/>
                <a:gd name="T86" fmla="*/ 315 w 340"/>
                <a:gd name="T87" fmla="*/ 140 h 143"/>
                <a:gd name="T88" fmla="*/ 340 w 340"/>
                <a:gd name="T89" fmla="*/ 14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0" h="143">
                  <a:moveTo>
                    <a:pt x="0" y="0"/>
                  </a:moveTo>
                  <a:lnTo>
                    <a:pt x="5" y="0"/>
                  </a:lnTo>
                  <a:lnTo>
                    <a:pt x="5" y="6"/>
                  </a:lnTo>
                  <a:lnTo>
                    <a:pt x="7" y="6"/>
                  </a:lnTo>
                  <a:lnTo>
                    <a:pt x="7" y="9"/>
                  </a:lnTo>
                  <a:lnTo>
                    <a:pt x="7" y="9"/>
                  </a:lnTo>
                  <a:lnTo>
                    <a:pt x="7" y="12"/>
                  </a:lnTo>
                  <a:lnTo>
                    <a:pt x="14" y="12"/>
                  </a:lnTo>
                  <a:lnTo>
                    <a:pt x="14" y="15"/>
                  </a:lnTo>
                  <a:lnTo>
                    <a:pt x="16" y="15"/>
                  </a:lnTo>
                  <a:lnTo>
                    <a:pt x="16" y="18"/>
                  </a:lnTo>
                  <a:lnTo>
                    <a:pt x="17" y="18"/>
                  </a:lnTo>
                  <a:lnTo>
                    <a:pt x="17" y="25"/>
                  </a:lnTo>
                  <a:lnTo>
                    <a:pt x="19" y="25"/>
                  </a:lnTo>
                  <a:lnTo>
                    <a:pt x="19" y="28"/>
                  </a:lnTo>
                  <a:lnTo>
                    <a:pt x="25" y="28"/>
                  </a:lnTo>
                  <a:lnTo>
                    <a:pt x="25" y="31"/>
                  </a:lnTo>
                  <a:lnTo>
                    <a:pt x="27" y="31"/>
                  </a:lnTo>
                  <a:lnTo>
                    <a:pt x="27" y="34"/>
                  </a:lnTo>
                  <a:lnTo>
                    <a:pt x="29" y="34"/>
                  </a:lnTo>
                  <a:lnTo>
                    <a:pt x="29" y="37"/>
                  </a:lnTo>
                  <a:lnTo>
                    <a:pt x="30" y="37"/>
                  </a:lnTo>
                  <a:lnTo>
                    <a:pt x="30" y="40"/>
                  </a:lnTo>
                  <a:lnTo>
                    <a:pt x="36" y="40"/>
                  </a:lnTo>
                  <a:lnTo>
                    <a:pt x="36" y="43"/>
                  </a:lnTo>
                  <a:lnTo>
                    <a:pt x="39" y="43"/>
                  </a:lnTo>
                  <a:lnTo>
                    <a:pt x="39" y="46"/>
                  </a:lnTo>
                  <a:lnTo>
                    <a:pt x="40" y="46"/>
                  </a:lnTo>
                  <a:lnTo>
                    <a:pt x="40" y="49"/>
                  </a:lnTo>
                  <a:lnTo>
                    <a:pt x="41" y="49"/>
                  </a:lnTo>
                  <a:lnTo>
                    <a:pt x="41" y="52"/>
                  </a:lnTo>
                  <a:lnTo>
                    <a:pt x="43" y="52"/>
                  </a:lnTo>
                  <a:lnTo>
                    <a:pt x="43" y="55"/>
                  </a:lnTo>
                  <a:lnTo>
                    <a:pt x="46" y="55"/>
                  </a:lnTo>
                  <a:lnTo>
                    <a:pt x="46" y="58"/>
                  </a:lnTo>
                  <a:lnTo>
                    <a:pt x="56" y="58"/>
                  </a:lnTo>
                  <a:lnTo>
                    <a:pt x="56" y="64"/>
                  </a:lnTo>
                  <a:lnTo>
                    <a:pt x="57" y="64"/>
                  </a:lnTo>
                  <a:lnTo>
                    <a:pt x="57" y="67"/>
                  </a:lnTo>
                  <a:lnTo>
                    <a:pt x="59" y="67"/>
                  </a:lnTo>
                  <a:lnTo>
                    <a:pt x="59" y="70"/>
                  </a:lnTo>
                  <a:lnTo>
                    <a:pt x="76" y="70"/>
                  </a:lnTo>
                  <a:lnTo>
                    <a:pt x="76" y="73"/>
                  </a:lnTo>
                  <a:lnTo>
                    <a:pt x="87" y="73"/>
                  </a:lnTo>
                  <a:lnTo>
                    <a:pt x="87" y="76"/>
                  </a:lnTo>
                  <a:lnTo>
                    <a:pt x="90" y="76"/>
                  </a:lnTo>
                  <a:lnTo>
                    <a:pt x="90" y="82"/>
                  </a:lnTo>
                  <a:lnTo>
                    <a:pt x="90" y="82"/>
                  </a:lnTo>
                  <a:lnTo>
                    <a:pt x="90" y="85"/>
                  </a:lnTo>
                  <a:lnTo>
                    <a:pt x="93" y="85"/>
                  </a:lnTo>
                  <a:lnTo>
                    <a:pt x="93" y="88"/>
                  </a:lnTo>
                  <a:lnTo>
                    <a:pt x="97" y="88"/>
                  </a:lnTo>
                  <a:lnTo>
                    <a:pt x="97" y="91"/>
                  </a:lnTo>
                  <a:lnTo>
                    <a:pt x="98" y="91"/>
                  </a:lnTo>
                  <a:lnTo>
                    <a:pt x="98" y="94"/>
                  </a:lnTo>
                  <a:lnTo>
                    <a:pt x="99" y="94"/>
                  </a:lnTo>
                  <a:lnTo>
                    <a:pt x="99" y="100"/>
                  </a:lnTo>
                  <a:lnTo>
                    <a:pt x="111" y="100"/>
                  </a:lnTo>
                  <a:lnTo>
                    <a:pt x="111" y="103"/>
                  </a:lnTo>
                  <a:lnTo>
                    <a:pt x="118" y="103"/>
                  </a:lnTo>
                  <a:lnTo>
                    <a:pt x="118" y="106"/>
                  </a:lnTo>
                  <a:lnTo>
                    <a:pt x="126" y="106"/>
                  </a:lnTo>
                  <a:lnTo>
                    <a:pt x="126" y="109"/>
                  </a:lnTo>
                  <a:lnTo>
                    <a:pt x="130" y="109"/>
                  </a:lnTo>
                  <a:lnTo>
                    <a:pt x="130" y="112"/>
                  </a:lnTo>
                  <a:lnTo>
                    <a:pt x="132" y="112"/>
                  </a:lnTo>
                  <a:lnTo>
                    <a:pt x="132" y="115"/>
                  </a:lnTo>
                  <a:lnTo>
                    <a:pt x="150" y="115"/>
                  </a:lnTo>
                  <a:lnTo>
                    <a:pt x="150" y="118"/>
                  </a:lnTo>
                  <a:lnTo>
                    <a:pt x="154" y="118"/>
                  </a:lnTo>
                  <a:lnTo>
                    <a:pt x="154" y="121"/>
                  </a:lnTo>
                  <a:lnTo>
                    <a:pt x="155" y="121"/>
                  </a:lnTo>
                  <a:lnTo>
                    <a:pt x="155" y="124"/>
                  </a:lnTo>
                  <a:lnTo>
                    <a:pt x="185" y="124"/>
                  </a:lnTo>
                  <a:lnTo>
                    <a:pt x="185" y="127"/>
                  </a:lnTo>
                  <a:lnTo>
                    <a:pt x="199" y="127"/>
                  </a:lnTo>
                  <a:lnTo>
                    <a:pt x="199" y="130"/>
                  </a:lnTo>
                  <a:lnTo>
                    <a:pt x="240" y="130"/>
                  </a:lnTo>
                  <a:lnTo>
                    <a:pt x="240" y="130"/>
                  </a:lnTo>
                  <a:lnTo>
                    <a:pt x="249" y="130"/>
                  </a:lnTo>
                  <a:lnTo>
                    <a:pt x="249" y="134"/>
                  </a:lnTo>
                  <a:lnTo>
                    <a:pt x="254" y="134"/>
                  </a:lnTo>
                  <a:lnTo>
                    <a:pt x="254" y="137"/>
                  </a:lnTo>
                  <a:lnTo>
                    <a:pt x="257" y="137"/>
                  </a:lnTo>
                  <a:lnTo>
                    <a:pt x="257" y="137"/>
                  </a:lnTo>
                  <a:lnTo>
                    <a:pt x="271" y="137"/>
                  </a:lnTo>
                  <a:lnTo>
                    <a:pt x="271" y="140"/>
                  </a:lnTo>
                  <a:lnTo>
                    <a:pt x="315" y="140"/>
                  </a:lnTo>
                  <a:lnTo>
                    <a:pt x="315" y="140"/>
                  </a:lnTo>
                  <a:lnTo>
                    <a:pt x="340" y="140"/>
                  </a:lnTo>
                  <a:lnTo>
                    <a:pt x="340" y="143"/>
                  </a:lnTo>
                </a:path>
              </a:pathLst>
            </a:custGeom>
            <a:noFill/>
            <a:ln w="11113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0" name="Freeform 187"/>
            <p:cNvSpPr>
              <a:spLocks/>
            </p:cNvSpPr>
            <p:nvPr/>
          </p:nvSpPr>
          <p:spPr bwMode="auto">
            <a:xfrm>
              <a:off x="1023938" y="4367213"/>
              <a:ext cx="2006600" cy="684213"/>
            </a:xfrm>
            <a:custGeom>
              <a:avLst/>
              <a:gdLst>
                <a:gd name="T0" fmla="*/ 0 w 340"/>
                <a:gd name="T1" fmla="*/ 0 h 116"/>
                <a:gd name="T2" fmla="*/ 2 w 340"/>
                <a:gd name="T3" fmla="*/ 0 h 116"/>
                <a:gd name="T4" fmla="*/ 2 w 340"/>
                <a:gd name="T5" fmla="*/ 6 h 116"/>
                <a:gd name="T6" fmla="*/ 7 w 340"/>
                <a:gd name="T7" fmla="*/ 6 h 116"/>
                <a:gd name="T8" fmla="*/ 7 w 340"/>
                <a:gd name="T9" fmla="*/ 12 h 116"/>
                <a:gd name="T10" fmla="*/ 8 w 340"/>
                <a:gd name="T11" fmla="*/ 12 h 116"/>
                <a:gd name="T12" fmla="*/ 8 w 340"/>
                <a:gd name="T13" fmla="*/ 18 h 116"/>
                <a:gd name="T14" fmla="*/ 8 w 340"/>
                <a:gd name="T15" fmla="*/ 18 h 116"/>
                <a:gd name="T16" fmla="*/ 8 w 340"/>
                <a:gd name="T17" fmla="*/ 25 h 116"/>
                <a:gd name="T18" fmla="*/ 13 w 340"/>
                <a:gd name="T19" fmla="*/ 25 h 116"/>
                <a:gd name="T20" fmla="*/ 13 w 340"/>
                <a:gd name="T21" fmla="*/ 31 h 116"/>
                <a:gd name="T22" fmla="*/ 14 w 340"/>
                <a:gd name="T23" fmla="*/ 31 h 116"/>
                <a:gd name="T24" fmla="*/ 14 w 340"/>
                <a:gd name="T25" fmla="*/ 37 h 116"/>
                <a:gd name="T26" fmla="*/ 21 w 340"/>
                <a:gd name="T27" fmla="*/ 37 h 116"/>
                <a:gd name="T28" fmla="*/ 21 w 340"/>
                <a:gd name="T29" fmla="*/ 43 h 116"/>
                <a:gd name="T30" fmla="*/ 26 w 340"/>
                <a:gd name="T31" fmla="*/ 43 h 116"/>
                <a:gd name="T32" fmla="*/ 26 w 340"/>
                <a:gd name="T33" fmla="*/ 49 h 116"/>
                <a:gd name="T34" fmla="*/ 27 w 340"/>
                <a:gd name="T35" fmla="*/ 49 h 116"/>
                <a:gd name="T36" fmla="*/ 27 w 340"/>
                <a:gd name="T37" fmla="*/ 55 h 116"/>
                <a:gd name="T38" fmla="*/ 30 w 340"/>
                <a:gd name="T39" fmla="*/ 55 h 116"/>
                <a:gd name="T40" fmla="*/ 30 w 340"/>
                <a:gd name="T41" fmla="*/ 61 h 116"/>
                <a:gd name="T42" fmla="*/ 32 w 340"/>
                <a:gd name="T43" fmla="*/ 61 h 116"/>
                <a:gd name="T44" fmla="*/ 32 w 340"/>
                <a:gd name="T45" fmla="*/ 67 h 116"/>
                <a:gd name="T46" fmla="*/ 39 w 340"/>
                <a:gd name="T47" fmla="*/ 67 h 116"/>
                <a:gd name="T48" fmla="*/ 39 w 340"/>
                <a:gd name="T49" fmla="*/ 73 h 116"/>
                <a:gd name="T50" fmla="*/ 65 w 340"/>
                <a:gd name="T51" fmla="*/ 73 h 116"/>
                <a:gd name="T52" fmla="*/ 65 w 340"/>
                <a:gd name="T53" fmla="*/ 79 h 116"/>
                <a:gd name="T54" fmla="*/ 69 w 340"/>
                <a:gd name="T55" fmla="*/ 79 h 116"/>
                <a:gd name="T56" fmla="*/ 69 w 340"/>
                <a:gd name="T57" fmla="*/ 85 h 116"/>
                <a:gd name="T58" fmla="*/ 94 w 340"/>
                <a:gd name="T59" fmla="*/ 85 h 116"/>
                <a:gd name="T60" fmla="*/ 94 w 340"/>
                <a:gd name="T61" fmla="*/ 91 h 116"/>
                <a:gd name="T62" fmla="*/ 166 w 340"/>
                <a:gd name="T63" fmla="*/ 91 h 116"/>
                <a:gd name="T64" fmla="*/ 166 w 340"/>
                <a:gd name="T65" fmla="*/ 97 h 116"/>
                <a:gd name="T66" fmla="*/ 171 w 340"/>
                <a:gd name="T67" fmla="*/ 97 h 116"/>
                <a:gd name="T68" fmla="*/ 171 w 340"/>
                <a:gd name="T69" fmla="*/ 103 h 116"/>
                <a:gd name="T70" fmla="*/ 191 w 340"/>
                <a:gd name="T71" fmla="*/ 103 h 116"/>
                <a:gd name="T72" fmla="*/ 191 w 340"/>
                <a:gd name="T73" fmla="*/ 103 h 116"/>
                <a:gd name="T74" fmla="*/ 238 w 340"/>
                <a:gd name="T75" fmla="*/ 103 h 116"/>
                <a:gd name="T76" fmla="*/ 238 w 340"/>
                <a:gd name="T77" fmla="*/ 110 h 116"/>
                <a:gd name="T78" fmla="*/ 241 w 340"/>
                <a:gd name="T79" fmla="*/ 110 h 116"/>
                <a:gd name="T80" fmla="*/ 241 w 340"/>
                <a:gd name="T81" fmla="*/ 116 h 116"/>
                <a:gd name="T82" fmla="*/ 340 w 340"/>
                <a:gd name="T83" fmla="*/ 116 h 116"/>
                <a:gd name="T84" fmla="*/ 340 w 340"/>
                <a:gd name="T8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0" h="116">
                  <a:moveTo>
                    <a:pt x="0" y="0"/>
                  </a:moveTo>
                  <a:lnTo>
                    <a:pt x="2" y="0"/>
                  </a:lnTo>
                  <a:lnTo>
                    <a:pt x="2" y="6"/>
                  </a:lnTo>
                  <a:lnTo>
                    <a:pt x="7" y="6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25"/>
                  </a:lnTo>
                  <a:lnTo>
                    <a:pt x="13" y="25"/>
                  </a:lnTo>
                  <a:lnTo>
                    <a:pt x="13" y="31"/>
                  </a:lnTo>
                  <a:lnTo>
                    <a:pt x="14" y="31"/>
                  </a:lnTo>
                  <a:lnTo>
                    <a:pt x="14" y="37"/>
                  </a:lnTo>
                  <a:lnTo>
                    <a:pt x="21" y="37"/>
                  </a:lnTo>
                  <a:lnTo>
                    <a:pt x="21" y="43"/>
                  </a:lnTo>
                  <a:lnTo>
                    <a:pt x="26" y="43"/>
                  </a:lnTo>
                  <a:lnTo>
                    <a:pt x="26" y="49"/>
                  </a:lnTo>
                  <a:lnTo>
                    <a:pt x="27" y="49"/>
                  </a:lnTo>
                  <a:lnTo>
                    <a:pt x="27" y="55"/>
                  </a:lnTo>
                  <a:lnTo>
                    <a:pt x="30" y="55"/>
                  </a:lnTo>
                  <a:lnTo>
                    <a:pt x="30" y="61"/>
                  </a:lnTo>
                  <a:lnTo>
                    <a:pt x="32" y="61"/>
                  </a:lnTo>
                  <a:lnTo>
                    <a:pt x="32" y="67"/>
                  </a:lnTo>
                  <a:lnTo>
                    <a:pt x="39" y="67"/>
                  </a:lnTo>
                  <a:lnTo>
                    <a:pt x="39" y="73"/>
                  </a:lnTo>
                  <a:lnTo>
                    <a:pt x="65" y="73"/>
                  </a:lnTo>
                  <a:lnTo>
                    <a:pt x="65" y="79"/>
                  </a:lnTo>
                  <a:lnTo>
                    <a:pt x="69" y="79"/>
                  </a:lnTo>
                  <a:lnTo>
                    <a:pt x="69" y="85"/>
                  </a:lnTo>
                  <a:lnTo>
                    <a:pt x="94" y="85"/>
                  </a:lnTo>
                  <a:lnTo>
                    <a:pt x="94" y="91"/>
                  </a:lnTo>
                  <a:lnTo>
                    <a:pt x="166" y="91"/>
                  </a:lnTo>
                  <a:lnTo>
                    <a:pt x="166" y="97"/>
                  </a:lnTo>
                  <a:lnTo>
                    <a:pt x="171" y="97"/>
                  </a:lnTo>
                  <a:lnTo>
                    <a:pt x="171" y="103"/>
                  </a:lnTo>
                  <a:lnTo>
                    <a:pt x="191" y="103"/>
                  </a:lnTo>
                  <a:lnTo>
                    <a:pt x="191" y="103"/>
                  </a:lnTo>
                  <a:lnTo>
                    <a:pt x="238" y="103"/>
                  </a:lnTo>
                  <a:lnTo>
                    <a:pt x="238" y="110"/>
                  </a:lnTo>
                  <a:lnTo>
                    <a:pt x="241" y="110"/>
                  </a:lnTo>
                  <a:lnTo>
                    <a:pt x="241" y="116"/>
                  </a:lnTo>
                  <a:lnTo>
                    <a:pt x="340" y="116"/>
                  </a:lnTo>
                  <a:lnTo>
                    <a:pt x="340" y="116"/>
                  </a:lnTo>
                </a:path>
              </a:pathLst>
            </a:custGeom>
            <a:noFill/>
            <a:ln w="11113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Line 134">
              <a:extLst>
                <a:ext uri="{FF2B5EF4-FFF2-40B4-BE49-F238E27FC236}">
                  <a16:creationId xmlns:a16="http://schemas.microsoft.com/office/drawing/2014/main" id="{D4A93781-CA59-3E48-BEB2-0950D658D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0352" y="5502203"/>
              <a:ext cx="135876" cy="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9959" tIns="39979" rIns="79959" bIns="39979" numCol="1" anchor="t" anchorCtr="0" compatLnSpc="1">
              <a:prstTxWarp prst="textNoShape">
                <a:avLst/>
              </a:prstTxWarp>
            </a:bodyPr>
            <a:lstStyle/>
            <a:p>
              <a:endParaRPr lang="en-US" sz="1574"/>
            </a:p>
          </p:txBody>
        </p:sp>
        <p:sp>
          <p:nvSpPr>
            <p:cNvPr id="231" name="Line 135">
              <a:extLst>
                <a:ext uri="{FF2B5EF4-FFF2-40B4-BE49-F238E27FC236}">
                  <a16:creationId xmlns:a16="http://schemas.microsoft.com/office/drawing/2014/main" id="{CD718E05-CB24-1A40-A700-902B17594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0352" y="5643355"/>
              <a:ext cx="135876" cy="0"/>
            </a:xfrm>
            <a:prstGeom prst="line">
              <a:avLst/>
            </a:prstGeom>
            <a:noFill/>
            <a:ln w="158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9959" tIns="39979" rIns="79959" bIns="39979" numCol="1" anchor="t" anchorCtr="0" compatLnSpc="1">
              <a:prstTxWarp prst="textNoShape">
                <a:avLst/>
              </a:prstTxWarp>
            </a:bodyPr>
            <a:lstStyle/>
            <a:p>
              <a:endParaRPr lang="en-US" sz="1574"/>
            </a:p>
          </p:txBody>
        </p:sp>
        <p:sp>
          <p:nvSpPr>
            <p:cNvPr id="232" name="Line 136">
              <a:extLst>
                <a:ext uri="{FF2B5EF4-FFF2-40B4-BE49-F238E27FC236}">
                  <a16:creationId xmlns:a16="http://schemas.microsoft.com/office/drawing/2014/main" id="{01E221E1-5FC5-5C4A-BA21-0A2F8E216A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0352" y="5776879"/>
              <a:ext cx="135876" cy="0"/>
            </a:xfrm>
            <a:prstGeom prst="line">
              <a:avLst/>
            </a:prstGeom>
            <a:noFill/>
            <a:ln w="15875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9959" tIns="39979" rIns="79959" bIns="39979" numCol="1" anchor="t" anchorCtr="0" compatLnSpc="1">
              <a:prstTxWarp prst="textNoShape">
                <a:avLst/>
              </a:prstTxWarp>
            </a:bodyPr>
            <a:lstStyle/>
            <a:p>
              <a:endParaRPr lang="en-US" sz="1574"/>
            </a:p>
          </p:txBody>
        </p:sp>
        <p:sp>
          <p:nvSpPr>
            <p:cNvPr id="233" name="Rectangle 137">
              <a:extLst>
                <a:ext uri="{FF2B5EF4-FFF2-40B4-BE49-F238E27FC236}">
                  <a16:creationId xmlns:a16="http://schemas.microsoft.com/office/drawing/2014/main" id="{E4B0B812-F7DF-8940-88E2-76D802209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1701" y="5453880"/>
              <a:ext cx="469071" cy="176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99551"/>
              <a:r>
                <a:rPr lang="en-US" altLang="en-US" sz="962" dirty="0">
                  <a:solidFill>
                    <a:srgbClr val="000000"/>
                  </a:solidFill>
                </a:rPr>
                <a:t>NONE</a:t>
              </a:r>
              <a:endParaRPr lang="en-US" altLang="en-US" sz="1574" dirty="0"/>
            </a:p>
          </p:txBody>
        </p:sp>
        <p:sp>
          <p:nvSpPr>
            <p:cNvPr id="234" name="Rectangle 138">
              <a:extLst>
                <a:ext uri="{FF2B5EF4-FFF2-40B4-BE49-F238E27FC236}">
                  <a16:creationId xmlns:a16="http://schemas.microsoft.com/office/drawing/2014/main" id="{950E34F8-59C2-C34A-A756-9228E14EA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1701" y="5593763"/>
              <a:ext cx="636393" cy="14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99551"/>
              <a:r>
                <a:rPr lang="en-US" altLang="en-US" sz="962" dirty="0">
                  <a:solidFill>
                    <a:srgbClr val="000000"/>
                  </a:solidFill>
                </a:rPr>
                <a:t>EB no VOD</a:t>
              </a:r>
              <a:endParaRPr lang="en-US" altLang="en-US" sz="1574" dirty="0"/>
            </a:p>
          </p:txBody>
        </p:sp>
        <p:sp>
          <p:nvSpPr>
            <p:cNvPr id="235" name="Rectangle 139">
              <a:extLst>
                <a:ext uri="{FF2B5EF4-FFF2-40B4-BE49-F238E27FC236}">
                  <a16:creationId xmlns:a16="http://schemas.microsoft.com/office/drawing/2014/main" id="{ED627E3E-5D88-7D4B-9E54-6F2CAC1B4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1701" y="5728555"/>
              <a:ext cx="561051" cy="14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99551"/>
              <a:r>
                <a:rPr lang="en-US" altLang="en-US" sz="962" dirty="0">
                  <a:solidFill>
                    <a:srgbClr val="000000"/>
                  </a:solidFill>
                </a:rPr>
                <a:t>SOS/VOD</a:t>
              </a:r>
              <a:endParaRPr lang="en-US" altLang="en-US" sz="1574" dirty="0"/>
            </a:p>
          </p:txBody>
        </p:sp>
      </p:grpSp>
    </p:spTree>
    <p:extLst>
      <p:ext uri="{BB962C8B-B14F-4D97-AF65-F5344CB8AC3E}">
        <p14:creationId xmlns:p14="http://schemas.microsoft.com/office/powerpoint/2010/main" val="308270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6"/>
          <a:stretch/>
        </p:blipFill>
        <p:spPr bwMode="auto">
          <a:xfrm>
            <a:off x="3468781" y="4368971"/>
            <a:ext cx="3009229" cy="250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6"/>
          <a:stretch/>
        </p:blipFill>
        <p:spPr bwMode="auto">
          <a:xfrm>
            <a:off x="336566" y="4417429"/>
            <a:ext cx="2963945" cy="245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22" name="Group 52"/>
          <p:cNvGrpSpPr>
            <a:grpSpLocks noChangeAspect="1"/>
          </p:cNvGrpSpPr>
          <p:nvPr/>
        </p:nvGrpSpPr>
        <p:grpSpPr bwMode="auto">
          <a:xfrm>
            <a:off x="361712" y="850592"/>
            <a:ext cx="2986088" cy="2973866"/>
            <a:chOff x="1864" y="1599"/>
            <a:chExt cx="2016" cy="2030"/>
          </a:xfrm>
        </p:grpSpPr>
        <p:sp>
          <p:nvSpPr>
            <p:cNvPr id="4123" name="AutoShape 51"/>
            <p:cNvSpPr>
              <a:spLocks noChangeAspect="1" noChangeArrowheads="1" noTextEdit="1"/>
            </p:cNvSpPr>
            <p:nvPr/>
          </p:nvSpPr>
          <p:spPr bwMode="auto">
            <a:xfrm>
              <a:off x="1864" y="1599"/>
              <a:ext cx="2010" cy="2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4" name="Rectangle 53"/>
            <p:cNvSpPr>
              <a:spLocks noChangeArrowheads="1"/>
            </p:cNvSpPr>
            <p:nvPr/>
          </p:nvSpPr>
          <p:spPr bwMode="auto">
            <a:xfrm>
              <a:off x="1864" y="1599"/>
              <a:ext cx="2016" cy="20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5" name="Rectangle 54"/>
            <p:cNvSpPr>
              <a:spLocks noChangeArrowheads="1"/>
            </p:cNvSpPr>
            <p:nvPr/>
          </p:nvSpPr>
          <p:spPr bwMode="auto">
            <a:xfrm>
              <a:off x="2745" y="3452"/>
              <a:ext cx="47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Specificity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6" name="Rectangle 55"/>
            <p:cNvSpPr>
              <a:spLocks noChangeArrowheads="1"/>
            </p:cNvSpPr>
            <p:nvPr/>
          </p:nvSpPr>
          <p:spPr bwMode="auto">
            <a:xfrm rot="16200000">
              <a:off x="1764" y="2433"/>
              <a:ext cx="47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Sensitivity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7" name="Rectangle 56"/>
            <p:cNvSpPr>
              <a:spLocks noChangeArrowheads="1"/>
            </p:cNvSpPr>
            <p:nvPr/>
          </p:nvSpPr>
          <p:spPr bwMode="auto">
            <a:xfrm>
              <a:off x="2334" y="1839"/>
              <a:ext cx="1301" cy="131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57"/>
            <p:cNvSpPr>
              <a:spLocks noChangeShapeType="1"/>
            </p:cNvSpPr>
            <p:nvPr/>
          </p:nvSpPr>
          <p:spPr bwMode="auto">
            <a:xfrm flipH="1">
              <a:off x="2382" y="3154"/>
              <a:ext cx="1205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58"/>
            <p:cNvSpPr>
              <a:spLocks noChangeShapeType="1"/>
            </p:cNvSpPr>
            <p:nvPr/>
          </p:nvSpPr>
          <p:spPr bwMode="auto">
            <a:xfrm>
              <a:off x="3587" y="3154"/>
              <a:ext cx="0" cy="5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59"/>
            <p:cNvSpPr>
              <a:spLocks noChangeShapeType="1"/>
            </p:cNvSpPr>
            <p:nvPr/>
          </p:nvSpPr>
          <p:spPr bwMode="auto">
            <a:xfrm>
              <a:off x="3347" y="3154"/>
              <a:ext cx="0" cy="5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60"/>
            <p:cNvSpPr>
              <a:spLocks noChangeShapeType="1"/>
            </p:cNvSpPr>
            <p:nvPr/>
          </p:nvSpPr>
          <p:spPr bwMode="auto">
            <a:xfrm>
              <a:off x="3107" y="3154"/>
              <a:ext cx="0" cy="5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61"/>
            <p:cNvSpPr>
              <a:spLocks noChangeShapeType="1"/>
            </p:cNvSpPr>
            <p:nvPr/>
          </p:nvSpPr>
          <p:spPr bwMode="auto">
            <a:xfrm>
              <a:off x="2862" y="3154"/>
              <a:ext cx="0" cy="5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62"/>
            <p:cNvSpPr>
              <a:spLocks noChangeShapeType="1"/>
            </p:cNvSpPr>
            <p:nvPr/>
          </p:nvSpPr>
          <p:spPr bwMode="auto">
            <a:xfrm>
              <a:off x="2622" y="3154"/>
              <a:ext cx="0" cy="5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63"/>
            <p:cNvSpPr>
              <a:spLocks noChangeShapeType="1"/>
            </p:cNvSpPr>
            <p:nvPr/>
          </p:nvSpPr>
          <p:spPr bwMode="auto">
            <a:xfrm>
              <a:off x="2382" y="3154"/>
              <a:ext cx="0" cy="5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64"/>
            <p:cNvSpPr>
              <a:spLocks noChangeArrowheads="1"/>
            </p:cNvSpPr>
            <p:nvPr/>
          </p:nvSpPr>
          <p:spPr bwMode="auto">
            <a:xfrm>
              <a:off x="2293" y="3279"/>
              <a:ext cx="1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65"/>
            <p:cNvSpPr>
              <a:spLocks noChangeArrowheads="1"/>
            </p:cNvSpPr>
            <p:nvPr/>
          </p:nvSpPr>
          <p:spPr bwMode="auto">
            <a:xfrm>
              <a:off x="2533" y="3279"/>
              <a:ext cx="1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2773" y="3279"/>
              <a:ext cx="1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67"/>
            <p:cNvSpPr>
              <a:spLocks noChangeArrowheads="1"/>
            </p:cNvSpPr>
            <p:nvPr/>
          </p:nvSpPr>
          <p:spPr bwMode="auto">
            <a:xfrm>
              <a:off x="3018" y="3279"/>
              <a:ext cx="1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68"/>
            <p:cNvSpPr>
              <a:spLocks noChangeArrowheads="1"/>
            </p:cNvSpPr>
            <p:nvPr/>
          </p:nvSpPr>
          <p:spPr bwMode="auto">
            <a:xfrm>
              <a:off x="3258" y="3279"/>
              <a:ext cx="1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69"/>
            <p:cNvSpPr>
              <a:spLocks noChangeArrowheads="1"/>
            </p:cNvSpPr>
            <p:nvPr/>
          </p:nvSpPr>
          <p:spPr bwMode="auto">
            <a:xfrm>
              <a:off x="3498" y="3279"/>
              <a:ext cx="1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Line 70"/>
            <p:cNvSpPr>
              <a:spLocks noChangeShapeType="1"/>
            </p:cNvSpPr>
            <p:nvPr/>
          </p:nvSpPr>
          <p:spPr bwMode="auto">
            <a:xfrm flipV="1">
              <a:off x="2334" y="1892"/>
              <a:ext cx="0" cy="1209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71"/>
            <p:cNvSpPr>
              <a:spLocks noChangeShapeType="1"/>
            </p:cNvSpPr>
            <p:nvPr/>
          </p:nvSpPr>
          <p:spPr bwMode="auto">
            <a:xfrm flipH="1">
              <a:off x="2277" y="3101"/>
              <a:ext cx="57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72"/>
            <p:cNvSpPr>
              <a:spLocks noChangeShapeType="1"/>
            </p:cNvSpPr>
            <p:nvPr/>
          </p:nvSpPr>
          <p:spPr bwMode="auto">
            <a:xfrm flipH="1">
              <a:off x="2277" y="2857"/>
              <a:ext cx="57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73"/>
            <p:cNvSpPr>
              <a:spLocks noChangeShapeType="1"/>
            </p:cNvSpPr>
            <p:nvPr/>
          </p:nvSpPr>
          <p:spPr bwMode="auto">
            <a:xfrm flipH="1">
              <a:off x="2277" y="2617"/>
              <a:ext cx="57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74"/>
            <p:cNvSpPr>
              <a:spLocks noChangeShapeType="1"/>
            </p:cNvSpPr>
            <p:nvPr/>
          </p:nvSpPr>
          <p:spPr bwMode="auto">
            <a:xfrm flipH="1">
              <a:off x="2277" y="2377"/>
              <a:ext cx="57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75"/>
            <p:cNvSpPr>
              <a:spLocks noChangeShapeType="1"/>
            </p:cNvSpPr>
            <p:nvPr/>
          </p:nvSpPr>
          <p:spPr bwMode="auto">
            <a:xfrm flipH="1">
              <a:off x="2277" y="2137"/>
              <a:ext cx="57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76"/>
            <p:cNvSpPr>
              <a:spLocks noChangeShapeType="1"/>
            </p:cNvSpPr>
            <p:nvPr/>
          </p:nvSpPr>
          <p:spPr bwMode="auto">
            <a:xfrm flipH="1">
              <a:off x="2277" y="1892"/>
              <a:ext cx="57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77"/>
            <p:cNvSpPr>
              <a:spLocks noChangeArrowheads="1"/>
            </p:cNvSpPr>
            <p:nvPr/>
          </p:nvSpPr>
          <p:spPr bwMode="auto">
            <a:xfrm rot="16200000">
              <a:off x="2083" y="3037"/>
              <a:ext cx="1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78"/>
            <p:cNvSpPr>
              <a:spLocks noChangeArrowheads="1"/>
            </p:cNvSpPr>
            <p:nvPr/>
          </p:nvSpPr>
          <p:spPr bwMode="auto">
            <a:xfrm rot="16200000">
              <a:off x="2083" y="2793"/>
              <a:ext cx="1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79"/>
            <p:cNvSpPr>
              <a:spLocks noChangeArrowheads="1"/>
            </p:cNvSpPr>
            <p:nvPr/>
          </p:nvSpPr>
          <p:spPr bwMode="auto">
            <a:xfrm rot="16200000">
              <a:off x="2083" y="2553"/>
              <a:ext cx="1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80"/>
            <p:cNvSpPr>
              <a:spLocks noChangeArrowheads="1"/>
            </p:cNvSpPr>
            <p:nvPr/>
          </p:nvSpPr>
          <p:spPr bwMode="auto">
            <a:xfrm rot="16200000">
              <a:off x="2083" y="2313"/>
              <a:ext cx="1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81"/>
            <p:cNvSpPr>
              <a:spLocks noChangeArrowheads="1"/>
            </p:cNvSpPr>
            <p:nvPr/>
          </p:nvSpPr>
          <p:spPr bwMode="auto">
            <a:xfrm rot="16200000">
              <a:off x="2083" y="2073"/>
              <a:ext cx="1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82"/>
            <p:cNvSpPr>
              <a:spLocks noChangeArrowheads="1"/>
            </p:cNvSpPr>
            <p:nvPr/>
          </p:nvSpPr>
          <p:spPr bwMode="auto">
            <a:xfrm rot="16200000">
              <a:off x="2083" y="1829"/>
              <a:ext cx="1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Line 83"/>
            <p:cNvSpPr>
              <a:spLocks noChangeShapeType="1"/>
            </p:cNvSpPr>
            <p:nvPr/>
          </p:nvSpPr>
          <p:spPr bwMode="auto">
            <a:xfrm flipV="1">
              <a:off x="2334" y="1844"/>
              <a:ext cx="1301" cy="1305"/>
            </a:xfrm>
            <a:prstGeom prst="line">
              <a:avLst/>
            </a:prstGeom>
            <a:noFill/>
            <a:ln w="7938" cap="rnd">
              <a:solidFill>
                <a:srgbClr val="A9A9A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4"/>
            <p:cNvSpPr>
              <a:spLocks/>
            </p:cNvSpPr>
            <p:nvPr/>
          </p:nvSpPr>
          <p:spPr bwMode="auto">
            <a:xfrm>
              <a:off x="2382" y="1872"/>
              <a:ext cx="1205" cy="1209"/>
            </a:xfrm>
            <a:custGeom>
              <a:avLst/>
              <a:gdLst>
                <a:gd name="T0" fmla="*/ 251 w 251"/>
                <a:gd name="T1" fmla="*/ 0 h 252"/>
                <a:gd name="T2" fmla="*/ 250 w 251"/>
                <a:gd name="T3" fmla="*/ 2 h 252"/>
                <a:gd name="T4" fmla="*/ 249 w 251"/>
                <a:gd name="T5" fmla="*/ 2 h 252"/>
                <a:gd name="T6" fmla="*/ 249 w 251"/>
                <a:gd name="T7" fmla="*/ 2 h 252"/>
                <a:gd name="T8" fmla="*/ 248 w 251"/>
                <a:gd name="T9" fmla="*/ 2 h 252"/>
                <a:gd name="T10" fmla="*/ 247 w 251"/>
                <a:gd name="T11" fmla="*/ 2 h 252"/>
                <a:gd name="T12" fmla="*/ 247 w 251"/>
                <a:gd name="T13" fmla="*/ 5 h 252"/>
                <a:gd name="T14" fmla="*/ 246 w 251"/>
                <a:gd name="T15" fmla="*/ 5 h 252"/>
                <a:gd name="T16" fmla="*/ 245 w 251"/>
                <a:gd name="T17" fmla="*/ 7 h 252"/>
                <a:gd name="T18" fmla="*/ 245 w 251"/>
                <a:gd name="T19" fmla="*/ 7 h 252"/>
                <a:gd name="T20" fmla="*/ 244 w 251"/>
                <a:gd name="T21" fmla="*/ 7 h 252"/>
                <a:gd name="T22" fmla="*/ 244 w 251"/>
                <a:gd name="T23" fmla="*/ 9 h 252"/>
                <a:gd name="T24" fmla="*/ 244 w 251"/>
                <a:gd name="T25" fmla="*/ 13 h 252"/>
                <a:gd name="T26" fmla="*/ 243 w 251"/>
                <a:gd name="T27" fmla="*/ 15 h 252"/>
                <a:gd name="T28" fmla="*/ 242 w 251"/>
                <a:gd name="T29" fmla="*/ 17 h 252"/>
                <a:gd name="T30" fmla="*/ 242 w 251"/>
                <a:gd name="T31" fmla="*/ 21 h 252"/>
                <a:gd name="T32" fmla="*/ 242 w 251"/>
                <a:gd name="T33" fmla="*/ 23 h 252"/>
                <a:gd name="T34" fmla="*/ 240 w 251"/>
                <a:gd name="T35" fmla="*/ 23 h 252"/>
                <a:gd name="T36" fmla="*/ 240 w 251"/>
                <a:gd name="T37" fmla="*/ 23 h 252"/>
                <a:gd name="T38" fmla="*/ 239 w 251"/>
                <a:gd name="T39" fmla="*/ 23 h 252"/>
                <a:gd name="T40" fmla="*/ 238 w 251"/>
                <a:gd name="T41" fmla="*/ 25 h 252"/>
                <a:gd name="T42" fmla="*/ 237 w 251"/>
                <a:gd name="T43" fmla="*/ 25 h 252"/>
                <a:gd name="T44" fmla="*/ 237 w 251"/>
                <a:gd name="T45" fmla="*/ 27 h 252"/>
                <a:gd name="T46" fmla="*/ 236 w 251"/>
                <a:gd name="T47" fmla="*/ 27 h 252"/>
                <a:gd name="T48" fmla="*/ 235 w 251"/>
                <a:gd name="T49" fmla="*/ 29 h 252"/>
                <a:gd name="T50" fmla="*/ 233 w 251"/>
                <a:gd name="T51" fmla="*/ 29 h 252"/>
                <a:gd name="T52" fmla="*/ 232 w 251"/>
                <a:gd name="T53" fmla="*/ 29 h 252"/>
                <a:gd name="T54" fmla="*/ 232 w 251"/>
                <a:gd name="T55" fmla="*/ 31 h 252"/>
                <a:gd name="T56" fmla="*/ 231 w 251"/>
                <a:gd name="T57" fmla="*/ 31 h 252"/>
                <a:gd name="T58" fmla="*/ 229 w 251"/>
                <a:gd name="T59" fmla="*/ 33 h 252"/>
                <a:gd name="T60" fmla="*/ 228 w 251"/>
                <a:gd name="T61" fmla="*/ 35 h 252"/>
                <a:gd name="T62" fmla="*/ 226 w 251"/>
                <a:gd name="T63" fmla="*/ 35 h 252"/>
                <a:gd name="T64" fmla="*/ 225 w 251"/>
                <a:gd name="T65" fmla="*/ 39 h 252"/>
                <a:gd name="T66" fmla="*/ 223 w 251"/>
                <a:gd name="T67" fmla="*/ 43 h 252"/>
                <a:gd name="T68" fmla="*/ 222 w 251"/>
                <a:gd name="T69" fmla="*/ 43 h 252"/>
                <a:gd name="T70" fmla="*/ 220 w 251"/>
                <a:gd name="T71" fmla="*/ 43 h 252"/>
                <a:gd name="T72" fmla="*/ 217 w 251"/>
                <a:gd name="T73" fmla="*/ 45 h 252"/>
                <a:gd name="T74" fmla="*/ 213 w 251"/>
                <a:gd name="T75" fmla="*/ 49 h 252"/>
                <a:gd name="T76" fmla="*/ 209 w 251"/>
                <a:gd name="T77" fmla="*/ 49 h 252"/>
                <a:gd name="T78" fmla="*/ 206 w 251"/>
                <a:gd name="T79" fmla="*/ 49 h 252"/>
                <a:gd name="T80" fmla="*/ 204 w 251"/>
                <a:gd name="T81" fmla="*/ 54 h 252"/>
                <a:gd name="T82" fmla="*/ 198 w 251"/>
                <a:gd name="T83" fmla="*/ 54 h 252"/>
                <a:gd name="T84" fmla="*/ 195 w 251"/>
                <a:gd name="T85" fmla="*/ 56 h 252"/>
                <a:gd name="T86" fmla="*/ 192 w 251"/>
                <a:gd name="T87" fmla="*/ 58 h 252"/>
                <a:gd name="T88" fmla="*/ 184 w 251"/>
                <a:gd name="T89" fmla="*/ 64 h 252"/>
                <a:gd name="T90" fmla="*/ 177 w 251"/>
                <a:gd name="T91" fmla="*/ 70 h 252"/>
                <a:gd name="T92" fmla="*/ 167 w 251"/>
                <a:gd name="T93" fmla="*/ 74 h 252"/>
                <a:gd name="T94" fmla="*/ 157 w 251"/>
                <a:gd name="T95" fmla="*/ 76 h 252"/>
                <a:gd name="T96" fmla="*/ 148 w 251"/>
                <a:gd name="T97" fmla="*/ 86 h 252"/>
                <a:gd name="T98" fmla="*/ 138 w 251"/>
                <a:gd name="T99" fmla="*/ 94 h 252"/>
                <a:gd name="T100" fmla="*/ 123 w 251"/>
                <a:gd name="T101" fmla="*/ 107 h 252"/>
                <a:gd name="T102" fmla="*/ 110 w 251"/>
                <a:gd name="T103" fmla="*/ 117 h 252"/>
                <a:gd name="T104" fmla="*/ 97 w 251"/>
                <a:gd name="T105" fmla="*/ 141 h 252"/>
                <a:gd name="T106" fmla="*/ 80 w 251"/>
                <a:gd name="T107" fmla="*/ 162 h 252"/>
                <a:gd name="T108" fmla="*/ 69 w 251"/>
                <a:gd name="T109" fmla="*/ 180 h 252"/>
                <a:gd name="T110" fmla="*/ 51 w 251"/>
                <a:gd name="T111" fmla="*/ 203 h 252"/>
                <a:gd name="T112" fmla="*/ 39 w 251"/>
                <a:gd name="T113" fmla="*/ 213 h 252"/>
                <a:gd name="T114" fmla="*/ 23 w 251"/>
                <a:gd name="T115" fmla="*/ 227 h 252"/>
                <a:gd name="T116" fmla="*/ 12 w 251"/>
                <a:gd name="T117" fmla="*/ 235 h 252"/>
                <a:gd name="T118" fmla="*/ 5 w 251"/>
                <a:gd name="T119" fmla="*/ 247 h 252"/>
                <a:gd name="T120" fmla="*/ 3 w 251"/>
                <a:gd name="T121" fmla="*/ 252 h 252"/>
                <a:gd name="T122" fmla="*/ 0 w 251"/>
                <a:gd name="T123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1" h="252">
                  <a:moveTo>
                    <a:pt x="251" y="0"/>
                  </a:moveTo>
                  <a:lnTo>
                    <a:pt x="251" y="0"/>
                  </a:lnTo>
                  <a:lnTo>
                    <a:pt x="250" y="0"/>
                  </a:lnTo>
                  <a:lnTo>
                    <a:pt x="250" y="2"/>
                  </a:lnTo>
                  <a:lnTo>
                    <a:pt x="250" y="2"/>
                  </a:lnTo>
                  <a:lnTo>
                    <a:pt x="249" y="2"/>
                  </a:lnTo>
                  <a:lnTo>
                    <a:pt x="249" y="2"/>
                  </a:lnTo>
                  <a:lnTo>
                    <a:pt x="249" y="2"/>
                  </a:lnTo>
                  <a:lnTo>
                    <a:pt x="248" y="2"/>
                  </a:lnTo>
                  <a:lnTo>
                    <a:pt x="248" y="2"/>
                  </a:lnTo>
                  <a:lnTo>
                    <a:pt x="248" y="2"/>
                  </a:lnTo>
                  <a:lnTo>
                    <a:pt x="247" y="2"/>
                  </a:lnTo>
                  <a:lnTo>
                    <a:pt x="247" y="5"/>
                  </a:lnTo>
                  <a:lnTo>
                    <a:pt x="247" y="5"/>
                  </a:lnTo>
                  <a:lnTo>
                    <a:pt x="246" y="5"/>
                  </a:lnTo>
                  <a:lnTo>
                    <a:pt x="246" y="5"/>
                  </a:lnTo>
                  <a:lnTo>
                    <a:pt x="246" y="7"/>
                  </a:lnTo>
                  <a:lnTo>
                    <a:pt x="245" y="7"/>
                  </a:lnTo>
                  <a:lnTo>
                    <a:pt x="245" y="7"/>
                  </a:lnTo>
                  <a:lnTo>
                    <a:pt x="245" y="7"/>
                  </a:lnTo>
                  <a:lnTo>
                    <a:pt x="245" y="7"/>
                  </a:lnTo>
                  <a:lnTo>
                    <a:pt x="244" y="7"/>
                  </a:lnTo>
                  <a:lnTo>
                    <a:pt x="244" y="9"/>
                  </a:lnTo>
                  <a:lnTo>
                    <a:pt x="244" y="9"/>
                  </a:lnTo>
                  <a:lnTo>
                    <a:pt x="244" y="9"/>
                  </a:lnTo>
                  <a:lnTo>
                    <a:pt x="244" y="13"/>
                  </a:lnTo>
                  <a:lnTo>
                    <a:pt x="243" y="15"/>
                  </a:lnTo>
                  <a:lnTo>
                    <a:pt x="243" y="15"/>
                  </a:lnTo>
                  <a:lnTo>
                    <a:pt x="243" y="17"/>
                  </a:lnTo>
                  <a:lnTo>
                    <a:pt x="242" y="17"/>
                  </a:lnTo>
                  <a:lnTo>
                    <a:pt x="242" y="19"/>
                  </a:lnTo>
                  <a:lnTo>
                    <a:pt x="242" y="21"/>
                  </a:lnTo>
                  <a:lnTo>
                    <a:pt x="242" y="23"/>
                  </a:lnTo>
                  <a:lnTo>
                    <a:pt x="242" y="23"/>
                  </a:lnTo>
                  <a:lnTo>
                    <a:pt x="241" y="23"/>
                  </a:lnTo>
                  <a:lnTo>
                    <a:pt x="240" y="23"/>
                  </a:lnTo>
                  <a:lnTo>
                    <a:pt x="240" y="23"/>
                  </a:lnTo>
                  <a:lnTo>
                    <a:pt x="240" y="23"/>
                  </a:lnTo>
                  <a:lnTo>
                    <a:pt x="239" y="23"/>
                  </a:lnTo>
                  <a:lnTo>
                    <a:pt x="239" y="23"/>
                  </a:lnTo>
                  <a:lnTo>
                    <a:pt x="238" y="25"/>
                  </a:lnTo>
                  <a:lnTo>
                    <a:pt x="238" y="25"/>
                  </a:lnTo>
                  <a:lnTo>
                    <a:pt x="237" y="25"/>
                  </a:lnTo>
                  <a:lnTo>
                    <a:pt x="237" y="25"/>
                  </a:lnTo>
                  <a:lnTo>
                    <a:pt x="237" y="25"/>
                  </a:lnTo>
                  <a:lnTo>
                    <a:pt x="237" y="27"/>
                  </a:lnTo>
                  <a:lnTo>
                    <a:pt x="236" y="27"/>
                  </a:lnTo>
                  <a:lnTo>
                    <a:pt x="236" y="27"/>
                  </a:lnTo>
                  <a:lnTo>
                    <a:pt x="236" y="29"/>
                  </a:lnTo>
                  <a:lnTo>
                    <a:pt x="235" y="29"/>
                  </a:lnTo>
                  <a:lnTo>
                    <a:pt x="234" y="29"/>
                  </a:lnTo>
                  <a:lnTo>
                    <a:pt x="233" y="29"/>
                  </a:lnTo>
                  <a:lnTo>
                    <a:pt x="233" y="29"/>
                  </a:lnTo>
                  <a:lnTo>
                    <a:pt x="232" y="29"/>
                  </a:lnTo>
                  <a:lnTo>
                    <a:pt x="232" y="31"/>
                  </a:lnTo>
                  <a:lnTo>
                    <a:pt x="232" y="31"/>
                  </a:lnTo>
                  <a:lnTo>
                    <a:pt x="232" y="31"/>
                  </a:lnTo>
                  <a:lnTo>
                    <a:pt x="231" y="31"/>
                  </a:lnTo>
                  <a:lnTo>
                    <a:pt x="231" y="31"/>
                  </a:lnTo>
                  <a:lnTo>
                    <a:pt x="229" y="33"/>
                  </a:lnTo>
                  <a:lnTo>
                    <a:pt x="228" y="33"/>
                  </a:lnTo>
                  <a:lnTo>
                    <a:pt x="228" y="35"/>
                  </a:lnTo>
                  <a:lnTo>
                    <a:pt x="227" y="35"/>
                  </a:lnTo>
                  <a:lnTo>
                    <a:pt x="226" y="35"/>
                  </a:lnTo>
                  <a:lnTo>
                    <a:pt x="225" y="39"/>
                  </a:lnTo>
                  <a:lnTo>
                    <a:pt x="225" y="39"/>
                  </a:lnTo>
                  <a:lnTo>
                    <a:pt x="225" y="43"/>
                  </a:lnTo>
                  <a:lnTo>
                    <a:pt x="223" y="43"/>
                  </a:lnTo>
                  <a:lnTo>
                    <a:pt x="222" y="43"/>
                  </a:lnTo>
                  <a:lnTo>
                    <a:pt x="222" y="43"/>
                  </a:lnTo>
                  <a:lnTo>
                    <a:pt x="222" y="43"/>
                  </a:lnTo>
                  <a:lnTo>
                    <a:pt x="220" y="43"/>
                  </a:lnTo>
                  <a:lnTo>
                    <a:pt x="218" y="45"/>
                  </a:lnTo>
                  <a:lnTo>
                    <a:pt x="217" y="45"/>
                  </a:lnTo>
                  <a:lnTo>
                    <a:pt x="215" y="47"/>
                  </a:lnTo>
                  <a:lnTo>
                    <a:pt x="213" y="49"/>
                  </a:lnTo>
                  <a:lnTo>
                    <a:pt x="211" y="49"/>
                  </a:lnTo>
                  <a:lnTo>
                    <a:pt x="209" y="49"/>
                  </a:lnTo>
                  <a:lnTo>
                    <a:pt x="208" y="49"/>
                  </a:lnTo>
                  <a:lnTo>
                    <a:pt x="206" y="49"/>
                  </a:lnTo>
                  <a:lnTo>
                    <a:pt x="206" y="51"/>
                  </a:lnTo>
                  <a:lnTo>
                    <a:pt x="204" y="54"/>
                  </a:lnTo>
                  <a:lnTo>
                    <a:pt x="200" y="54"/>
                  </a:lnTo>
                  <a:lnTo>
                    <a:pt x="198" y="54"/>
                  </a:lnTo>
                  <a:lnTo>
                    <a:pt x="197" y="56"/>
                  </a:lnTo>
                  <a:lnTo>
                    <a:pt x="195" y="56"/>
                  </a:lnTo>
                  <a:lnTo>
                    <a:pt x="193" y="56"/>
                  </a:lnTo>
                  <a:lnTo>
                    <a:pt x="192" y="58"/>
                  </a:lnTo>
                  <a:lnTo>
                    <a:pt x="189" y="58"/>
                  </a:lnTo>
                  <a:lnTo>
                    <a:pt x="184" y="64"/>
                  </a:lnTo>
                  <a:lnTo>
                    <a:pt x="182" y="68"/>
                  </a:lnTo>
                  <a:lnTo>
                    <a:pt x="177" y="70"/>
                  </a:lnTo>
                  <a:lnTo>
                    <a:pt x="172" y="72"/>
                  </a:lnTo>
                  <a:lnTo>
                    <a:pt x="167" y="74"/>
                  </a:lnTo>
                  <a:lnTo>
                    <a:pt x="162" y="76"/>
                  </a:lnTo>
                  <a:lnTo>
                    <a:pt x="157" y="76"/>
                  </a:lnTo>
                  <a:lnTo>
                    <a:pt x="153" y="84"/>
                  </a:lnTo>
                  <a:lnTo>
                    <a:pt x="148" y="86"/>
                  </a:lnTo>
                  <a:lnTo>
                    <a:pt x="143" y="88"/>
                  </a:lnTo>
                  <a:lnTo>
                    <a:pt x="138" y="94"/>
                  </a:lnTo>
                  <a:lnTo>
                    <a:pt x="131" y="100"/>
                  </a:lnTo>
                  <a:lnTo>
                    <a:pt x="123" y="107"/>
                  </a:lnTo>
                  <a:lnTo>
                    <a:pt x="116" y="111"/>
                  </a:lnTo>
                  <a:lnTo>
                    <a:pt x="110" y="117"/>
                  </a:lnTo>
                  <a:lnTo>
                    <a:pt x="104" y="135"/>
                  </a:lnTo>
                  <a:lnTo>
                    <a:pt x="97" y="141"/>
                  </a:lnTo>
                  <a:lnTo>
                    <a:pt x="90" y="154"/>
                  </a:lnTo>
                  <a:lnTo>
                    <a:pt x="80" y="162"/>
                  </a:lnTo>
                  <a:lnTo>
                    <a:pt x="74" y="176"/>
                  </a:lnTo>
                  <a:lnTo>
                    <a:pt x="69" y="180"/>
                  </a:lnTo>
                  <a:lnTo>
                    <a:pt x="59" y="188"/>
                  </a:lnTo>
                  <a:lnTo>
                    <a:pt x="51" y="203"/>
                  </a:lnTo>
                  <a:lnTo>
                    <a:pt x="44" y="203"/>
                  </a:lnTo>
                  <a:lnTo>
                    <a:pt x="39" y="213"/>
                  </a:lnTo>
                  <a:lnTo>
                    <a:pt x="30" y="219"/>
                  </a:lnTo>
                  <a:lnTo>
                    <a:pt x="23" y="227"/>
                  </a:lnTo>
                  <a:lnTo>
                    <a:pt x="17" y="231"/>
                  </a:lnTo>
                  <a:lnTo>
                    <a:pt x="12" y="235"/>
                  </a:lnTo>
                  <a:lnTo>
                    <a:pt x="7" y="243"/>
                  </a:lnTo>
                  <a:lnTo>
                    <a:pt x="5" y="247"/>
                  </a:lnTo>
                  <a:lnTo>
                    <a:pt x="4" y="250"/>
                  </a:lnTo>
                  <a:lnTo>
                    <a:pt x="3" y="252"/>
                  </a:lnTo>
                  <a:lnTo>
                    <a:pt x="1" y="252"/>
                  </a:lnTo>
                  <a:lnTo>
                    <a:pt x="0" y="252"/>
                  </a:lnTo>
                  <a:lnTo>
                    <a:pt x="0" y="252"/>
                  </a:lnTo>
                </a:path>
              </a:pathLst>
            </a:custGeom>
            <a:noFill/>
            <a:ln w="158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8" name="Freeform 85"/>
            <p:cNvSpPr>
              <a:spLocks/>
            </p:cNvSpPr>
            <p:nvPr/>
          </p:nvSpPr>
          <p:spPr bwMode="auto">
            <a:xfrm>
              <a:off x="2382" y="1892"/>
              <a:ext cx="1205" cy="1209"/>
            </a:xfrm>
            <a:custGeom>
              <a:avLst/>
              <a:gdLst>
                <a:gd name="T0" fmla="*/ 250 w 251"/>
                <a:gd name="T1" fmla="*/ 0 h 252"/>
                <a:gd name="T2" fmla="*/ 247 w 251"/>
                <a:gd name="T3" fmla="*/ 5 h 252"/>
                <a:gd name="T4" fmla="*/ 240 w 251"/>
                <a:gd name="T5" fmla="*/ 9 h 252"/>
                <a:gd name="T6" fmla="*/ 229 w 251"/>
                <a:gd name="T7" fmla="*/ 21 h 252"/>
                <a:gd name="T8" fmla="*/ 217 w 251"/>
                <a:gd name="T9" fmla="*/ 41 h 252"/>
                <a:gd name="T10" fmla="*/ 199 w 251"/>
                <a:gd name="T11" fmla="*/ 56 h 252"/>
                <a:gd name="T12" fmla="*/ 179 w 251"/>
                <a:gd name="T13" fmla="*/ 70 h 252"/>
                <a:gd name="T14" fmla="*/ 165 w 251"/>
                <a:gd name="T15" fmla="*/ 84 h 252"/>
                <a:gd name="T16" fmla="*/ 151 w 251"/>
                <a:gd name="T17" fmla="*/ 96 h 252"/>
                <a:gd name="T18" fmla="*/ 137 w 251"/>
                <a:gd name="T19" fmla="*/ 103 h 252"/>
                <a:gd name="T20" fmla="*/ 124 w 251"/>
                <a:gd name="T21" fmla="*/ 125 h 252"/>
                <a:gd name="T22" fmla="*/ 116 w 251"/>
                <a:gd name="T23" fmla="*/ 131 h 252"/>
                <a:gd name="T24" fmla="*/ 107 w 251"/>
                <a:gd name="T25" fmla="*/ 135 h 252"/>
                <a:gd name="T26" fmla="*/ 99 w 251"/>
                <a:gd name="T27" fmla="*/ 145 h 252"/>
                <a:gd name="T28" fmla="*/ 92 w 251"/>
                <a:gd name="T29" fmla="*/ 149 h 252"/>
                <a:gd name="T30" fmla="*/ 87 w 251"/>
                <a:gd name="T31" fmla="*/ 158 h 252"/>
                <a:gd name="T32" fmla="*/ 81 w 251"/>
                <a:gd name="T33" fmla="*/ 168 h 252"/>
                <a:gd name="T34" fmla="*/ 76 w 251"/>
                <a:gd name="T35" fmla="*/ 176 h 252"/>
                <a:gd name="T36" fmla="*/ 72 w 251"/>
                <a:gd name="T37" fmla="*/ 178 h 252"/>
                <a:gd name="T38" fmla="*/ 68 w 251"/>
                <a:gd name="T39" fmla="*/ 184 h 252"/>
                <a:gd name="T40" fmla="*/ 64 w 251"/>
                <a:gd name="T41" fmla="*/ 188 h 252"/>
                <a:gd name="T42" fmla="*/ 60 w 251"/>
                <a:gd name="T43" fmla="*/ 190 h 252"/>
                <a:gd name="T44" fmla="*/ 56 w 251"/>
                <a:gd name="T45" fmla="*/ 190 h 252"/>
                <a:gd name="T46" fmla="*/ 53 w 251"/>
                <a:gd name="T47" fmla="*/ 192 h 252"/>
                <a:gd name="T48" fmla="*/ 51 w 251"/>
                <a:gd name="T49" fmla="*/ 194 h 252"/>
                <a:gd name="T50" fmla="*/ 49 w 251"/>
                <a:gd name="T51" fmla="*/ 198 h 252"/>
                <a:gd name="T52" fmla="*/ 46 w 251"/>
                <a:gd name="T53" fmla="*/ 203 h 252"/>
                <a:gd name="T54" fmla="*/ 43 w 251"/>
                <a:gd name="T55" fmla="*/ 207 h 252"/>
                <a:gd name="T56" fmla="*/ 40 w 251"/>
                <a:gd name="T57" fmla="*/ 207 h 252"/>
                <a:gd name="T58" fmla="*/ 38 w 251"/>
                <a:gd name="T59" fmla="*/ 209 h 252"/>
                <a:gd name="T60" fmla="*/ 36 w 251"/>
                <a:gd name="T61" fmla="*/ 217 h 252"/>
                <a:gd name="T62" fmla="*/ 34 w 251"/>
                <a:gd name="T63" fmla="*/ 219 h 252"/>
                <a:gd name="T64" fmla="*/ 32 w 251"/>
                <a:gd name="T65" fmla="*/ 223 h 252"/>
                <a:gd name="T66" fmla="*/ 30 w 251"/>
                <a:gd name="T67" fmla="*/ 225 h 252"/>
                <a:gd name="T68" fmla="*/ 28 w 251"/>
                <a:gd name="T69" fmla="*/ 229 h 252"/>
                <a:gd name="T70" fmla="*/ 27 w 251"/>
                <a:gd name="T71" fmla="*/ 231 h 252"/>
                <a:gd name="T72" fmla="*/ 26 w 251"/>
                <a:gd name="T73" fmla="*/ 231 h 252"/>
                <a:gd name="T74" fmla="*/ 24 w 251"/>
                <a:gd name="T75" fmla="*/ 233 h 252"/>
                <a:gd name="T76" fmla="*/ 22 w 251"/>
                <a:gd name="T77" fmla="*/ 233 h 252"/>
                <a:gd name="T78" fmla="*/ 21 w 251"/>
                <a:gd name="T79" fmla="*/ 237 h 252"/>
                <a:gd name="T80" fmla="*/ 19 w 251"/>
                <a:gd name="T81" fmla="*/ 237 h 252"/>
                <a:gd name="T82" fmla="*/ 18 w 251"/>
                <a:gd name="T83" fmla="*/ 237 h 252"/>
                <a:gd name="T84" fmla="*/ 16 w 251"/>
                <a:gd name="T85" fmla="*/ 241 h 252"/>
                <a:gd name="T86" fmla="*/ 15 w 251"/>
                <a:gd name="T87" fmla="*/ 241 h 252"/>
                <a:gd name="T88" fmla="*/ 14 w 251"/>
                <a:gd name="T89" fmla="*/ 243 h 252"/>
                <a:gd name="T90" fmla="*/ 13 w 251"/>
                <a:gd name="T91" fmla="*/ 243 h 252"/>
                <a:gd name="T92" fmla="*/ 12 w 251"/>
                <a:gd name="T93" fmla="*/ 243 h 252"/>
                <a:gd name="T94" fmla="*/ 11 w 251"/>
                <a:gd name="T95" fmla="*/ 243 h 252"/>
                <a:gd name="T96" fmla="*/ 10 w 251"/>
                <a:gd name="T97" fmla="*/ 243 h 252"/>
                <a:gd name="T98" fmla="*/ 9 w 251"/>
                <a:gd name="T99" fmla="*/ 245 h 252"/>
                <a:gd name="T100" fmla="*/ 8 w 251"/>
                <a:gd name="T101" fmla="*/ 250 h 252"/>
                <a:gd name="T102" fmla="*/ 7 w 251"/>
                <a:gd name="T103" fmla="*/ 250 h 252"/>
                <a:gd name="T104" fmla="*/ 5 w 251"/>
                <a:gd name="T105" fmla="*/ 250 h 252"/>
                <a:gd name="T106" fmla="*/ 4 w 251"/>
                <a:gd name="T107" fmla="*/ 250 h 252"/>
                <a:gd name="T108" fmla="*/ 3 w 251"/>
                <a:gd name="T109" fmla="*/ 250 h 252"/>
                <a:gd name="T110" fmla="*/ 2 w 251"/>
                <a:gd name="T111" fmla="*/ 250 h 252"/>
                <a:gd name="T112" fmla="*/ 1 w 251"/>
                <a:gd name="T113" fmla="*/ 250 h 252"/>
                <a:gd name="T114" fmla="*/ 1 w 251"/>
                <a:gd name="T11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" h="252">
                  <a:moveTo>
                    <a:pt x="251" y="0"/>
                  </a:moveTo>
                  <a:lnTo>
                    <a:pt x="251" y="0"/>
                  </a:lnTo>
                  <a:lnTo>
                    <a:pt x="250" y="0"/>
                  </a:lnTo>
                  <a:lnTo>
                    <a:pt x="250" y="2"/>
                  </a:lnTo>
                  <a:lnTo>
                    <a:pt x="249" y="5"/>
                  </a:lnTo>
                  <a:lnTo>
                    <a:pt x="247" y="5"/>
                  </a:lnTo>
                  <a:lnTo>
                    <a:pt x="246" y="7"/>
                  </a:lnTo>
                  <a:lnTo>
                    <a:pt x="243" y="7"/>
                  </a:lnTo>
                  <a:lnTo>
                    <a:pt x="240" y="9"/>
                  </a:lnTo>
                  <a:lnTo>
                    <a:pt x="236" y="17"/>
                  </a:lnTo>
                  <a:lnTo>
                    <a:pt x="233" y="19"/>
                  </a:lnTo>
                  <a:lnTo>
                    <a:pt x="229" y="21"/>
                  </a:lnTo>
                  <a:lnTo>
                    <a:pt x="226" y="33"/>
                  </a:lnTo>
                  <a:lnTo>
                    <a:pt x="222" y="37"/>
                  </a:lnTo>
                  <a:lnTo>
                    <a:pt x="217" y="41"/>
                  </a:lnTo>
                  <a:lnTo>
                    <a:pt x="210" y="47"/>
                  </a:lnTo>
                  <a:lnTo>
                    <a:pt x="205" y="51"/>
                  </a:lnTo>
                  <a:lnTo>
                    <a:pt x="199" y="56"/>
                  </a:lnTo>
                  <a:lnTo>
                    <a:pt x="192" y="58"/>
                  </a:lnTo>
                  <a:lnTo>
                    <a:pt x="185" y="64"/>
                  </a:lnTo>
                  <a:lnTo>
                    <a:pt x="179" y="70"/>
                  </a:lnTo>
                  <a:lnTo>
                    <a:pt x="175" y="76"/>
                  </a:lnTo>
                  <a:lnTo>
                    <a:pt x="169" y="82"/>
                  </a:lnTo>
                  <a:lnTo>
                    <a:pt x="165" y="84"/>
                  </a:lnTo>
                  <a:lnTo>
                    <a:pt x="160" y="84"/>
                  </a:lnTo>
                  <a:lnTo>
                    <a:pt x="155" y="86"/>
                  </a:lnTo>
                  <a:lnTo>
                    <a:pt x="151" y="96"/>
                  </a:lnTo>
                  <a:lnTo>
                    <a:pt x="144" y="98"/>
                  </a:lnTo>
                  <a:lnTo>
                    <a:pt x="141" y="98"/>
                  </a:lnTo>
                  <a:lnTo>
                    <a:pt x="137" y="103"/>
                  </a:lnTo>
                  <a:lnTo>
                    <a:pt x="134" y="109"/>
                  </a:lnTo>
                  <a:lnTo>
                    <a:pt x="130" y="115"/>
                  </a:lnTo>
                  <a:lnTo>
                    <a:pt x="124" y="125"/>
                  </a:lnTo>
                  <a:lnTo>
                    <a:pt x="121" y="129"/>
                  </a:lnTo>
                  <a:lnTo>
                    <a:pt x="118" y="129"/>
                  </a:lnTo>
                  <a:lnTo>
                    <a:pt x="116" y="131"/>
                  </a:lnTo>
                  <a:lnTo>
                    <a:pt x="113" y="133"/>
                  </a:lnTo>
                  <a:lnTo>
                    <a:pt x="110" y="135"/>
                  </a:lnTo>
                  <a:lnTo>
                    <a:pt x="107" y="135"/>
                  </a:lnTo>
                  <a:lnTo>
                    <a:pt x="104" y="135"/>
                  </a:lnTo>
                  <a:lnTo>
                    <a:pt x="101" y="141"/>
                  </a:lnTo>
                  <a:lnTo>
                    <a:pt x="99" y="145"/>
                  </a:lnTo>
                  <a:lnTo>
                    <a:pt x="98" y="147"/>
                  </a:lnTo>
                  <a:lnTo>
                    <a:pt x="95" y="147"/>
                  </a:lnTo>
                  <a:lnTo>
                    <a:pt x="92" y="149"/>
                  </a:lnTo>
                  <a:lnTo>
                    <a:pt x="90" y="152"/>
                  </a:lnTo>
                  <a:lnTo>
                    <a:pt x="88" y="158"/>
                  </a:lnTo>
                  <a:lnTo>
                    <a:pt x="87" y="158"/>
                  </a:lnTo>
                  <a:lnTo>
                    <a:pt x="85" y="162"/>
                  </a:lnTo>
                  <a:lnTo>
                    <a:pt x="84" y="168"/>
                  </a:lnTo>
                  <a:lnTo>
                    <a:pt x="81" y="168"/>
                  </a:lnTo>
                  <a:lnTo>
                    <a:pt x="79" y="172"/>
                  </a:lnTo>
                  <a:lnTo>
                    <a:pt x="78" y="174"/>
                  </a:lnTo>
                  <a:lnTo>
                    <a:pt x="76" y="176"/>
                  </a:lnTo>
                  <a:lnTo>
                    <a:pt x="76" y="176"/>
                  </a:lnTo>
                  <a:lnTo>
                    <a:pt x="74" y="178"/>
                  </a:lnTo>
                  <a:lnTo>
                    <a:pt x="72" y="178"/>
                  </a:lnTo>
                  <a:lnTo>
                    <a:pt x="71" y="178"/>
                  </a:lnTo>
                  <a:lnTo>
                    <a:pt x="70" y="184"/>
                  </a:lnTo>
                  <a:lnTo>
                    <a:pt x="68" y="184"/>
                  </a:lnTo>
                  <a:lnTo>
                    <a:pt x="67" y="188"/>
                  </a:lnTo>
                  <a:lnTo>
                    <a:pt x="65" y="188"/>
                  </a:lnTo>
                  <a:lnTo>
                    <a:pt x="64" y="188"/>
                  </a:lnTo>
                  <a:lnTo>
                    <a:pt x="62" y="188"/>
                  </a:lnTo>
                  <a:lnTo>
                    <a:pt x="61" y="188"/>
                  </a:lnTo>
                  <a:lnTo>
                    <a:pt x="60" y="190"/>
                  </a:lnTo>
                  <a:lnTo>
                    <a:pt x="59" y="190"/>
                  </a:lnTo>
                  <a:lnTo>
                    <a:pt x="57" y="190"/>
                  </a:lnTo>
                  <a:lnTo>
                    <a:pt x="56" y="190"/>
                  </a:lnTo>
                  <a:lnTo>
                    <a:pt x="55" y="192"/>
                  </a:lnTo>
                  <a:lnTo>
                    <a:pt x="54" y="192"/>
                  </a:lnTo>
                  <a:lnTo>
                    <a:pt x="53" y="192"/>
                  </a:lnTo>
                  <a:lnTo>
                    <a:pt x="53" y="194"/>
                  </a:lnTo>
                  <a:lnTo>
                    <a:pt x="52" y="194"/>
                  </a:lnTo>
                  <a:lnTo>
                    <a:pt x="51" y="194"/>
                  </a:lnTo>
                  <a:lnTo>
                    <a:pt x="50" y="194"/>
                  </a:lnTo>
                  <a:lnTo>
                    <a:pt x="49" y="196"/>
                  </a:lnTo>
                  <a:lnTo>
                    <a:pt x="49" y="198"/>
                  </a:lnTo>
                  <a:lnTo>
                    <a:pt x="48" y="201"/>
                  </a:lnTo>
                  <a:lnTo>
                    <a:pt x="47" y="203"/>
                  </a:lnTo>
                  <a:lnTo>
                    <a:pt x="46" y="203"/>
                  </a:lnTo>
                  <a:lnTo>
                    <a:pt x="45" y="203"/>
                  </a:lnTo>
                  <a:lnTo>
                    <a:pt x="43" y="205"/>
                  </a:lnTo>
                  <a:lnTo>
                    <a:pt x="43" y="207"/>
                  </a:lnTo>
                  <a:lnTo>
                    <a:pt x="42" y="207"/>
                  </a:lnTo>
                  <a:lnTo>
                    <a:pt x="41" y="207"/>
                  </a:lnTo>
                  <a:lnTo>
                    <a:pt x="40" y="207"/>
                  </a:lnTo>
                  <a:lnTo>
                    <a:pt x="40" y="207"/>
                  </a:lnTo>
                  <a:lnTo>
                    <a:pt x="39" y="207"/>
                  </a:lnTo>
                  <a:lnTo>
                    <a:pt x="38" y="209"/>
                  </a:lnTo>
                  <a:lnTo>
                    <a:pt x="37" y="215"/>
                  </a:lnTo>
                  <a:lnTo>
                    <a:pt x="36" y="217"/>
                  </a:lnTo>
                  <a:lnTo>
                    <a:pt x="36" y="217"/>
                  </a:lnTo>
                  <a:lnTo>
                    <a:pt x="35" y="217"/>
                  </a:lnTo>
                  <a:lnTo>
                    <a:pt x="35" y="219"/>
                  </a:lnTo>
                  <a:lnTo>
                    <a:pt x="34" y="219"/>
                  </a:lnTo>
                  <a:lnTo>
                    <a:pt x="33" y="221"/>
                  </a:lnTo>
                  <a:lnTo>
                    <a:pt x="32" y="221"/>
                  </a:lnTo>
                  <a:lnTo>
                    <a:pt x="32" y="223"/>
                  </a:lnTo>
                  <a:lnTo>
                    <a:pt x="31" y="223"/>
                  </a:lnTo>
                  <a:lnTo>
                    <a:pt x="30" y="225"/>
                  </a:lnTo>
                  <a:lnTo>
                    <a:pt x="30" y="225"/>
                  </a:lnTo>
                  <a:lnTo>
                    <a:pt x="30" y="227"/>
                  </a:lnTo>
                  <a:lnTo>
                    <a:pt x="29" y="227"/>
                  </a:lnTo>
                  <a:lnTo>
                    <a:pt x="28" y="229"/>
                  </a:lnTo>
                  <a:lnTo>
                    <a:pt x="28" y="229"/>
                  </a:lnTo>
                  <a:lnTo>
                    <a:pt x="27" y="229"/>
                  </a:lnTo>
                  <a:lnTo>
                    <a:pt x="27" y="231"/>
                  </a:lnTo>
                  <a:lnTo>
                    <a:pt x="27" y="231"/>
                  </a:lnTo>
                  <a:lnTo>
                    <a:pt x="26" y="231"/>
                  </a:lnTo>
                  <a:lnTo>
                    <a:pt x="26" y="231"/>
                  </a:lnTo>
                  <a:lnTo>
                    <a:pt x="25" y="231"/>
                  </a:lnTo>
                  <a:lnTo>
                    <a:pt x="24" y="231"/>
                  </a:lnTo>
                  <a:lnTo>
                    <a:pt x="24" y="233"/>
                  </a:lnTo>
                  <a:lnTo>
                    <a:pt x="23" y="233"/>
                  </a:lnTo>
                  <a:lnTo>
                    <a:pt x="22" y="233"/>
                  </a:lnTo>
                  <a:lnTo>
                    <a:pt x="22" y="233"/>
                  </a:lnTo>
                  <a:lnTo>
                    <a:pt x="21" y="233"/>
                  </a:lnTo>
                  <a:lnTo>
                    <a:pt x="21" y="233"/>
                  </a:lnTo>
                  <a:lnTo>
                    <a:pt x="21" y="237"/>
                  </a:lnTo>
                  <a:lnTo>
                    <a:pt x="20" y="237"/>
                  </a:lnTo>
                  <a:lnTo>
                    <a:pt x="20" y="237"/>
                  </a:lnTo>
                  <a:lnTo>
                    <a:pt x="19" y="237"/>
                  </a:lnTo>
                  <a:lnTo>
                    <a:pt x="19" y="237"/>
                  </a:lnTo>
                  <a:lnTo>
                    <a:pt x="19" y="237"/>
                  </a:lnTo>
                  <a:lnTo>
                    <a:pt x="18" y="237"/>
                  </a:lnTo>
                  <a:lnTo>
                    <a:pt x="18" y="239"/>
                  </a:lnTo>
                  <a:lnTo>
                    <a:pt x="17" y="241"/>
                  </a:lnTo>
                  <a:lnTo>
                    <a:pt x="16" y="241"/>
                  </a:lnTo>
                  <a:lnTo>
                    <a:pt x="16" y="241"/>
                  </a:lnTo>
                  <a:lnTo>
                    <a:pt x="15" y="241"/>
                  </a:lnTo>
                  <a:lnTo>
                    <a:pt x="15" y="241"/>
                  </a:lnTo>
                  <a:lnTo>
                    <a:pt x="15" y="243"/>
                  </a:lnTo>
                  <a:lnTo>
                    <a:pt x="14" y="243"/>
                  </a:lnTo>
                  <a:lnTo>
                    <a:pt x="14" y="243"/>
                  </a:lnTo>
                  <a:lnTo>
                    <a:pt x="14" y="243"/>
                  </a:lnTo>
                  <a:lnTo>
                    <a:pt x="13" y="243"/>
                  </a:lnTo>
                  <a:lnTo>
                    <a:pt x="13" y="243"/>
                  </a:lnTo>
                  <a:lnTo>
                    <a:pt x="13" y="243"/>
                  </a:lnTo>
                  <a:lnTo>
                    <a:pt x="12" y="243"/>
                  </a:lnTo>
                  <a:lnTo>
                    <a:pt x="12" y="243"/>
                  </a:lnTo>
                  <a:lnTo>
                    <a:pt x="11" y="243"/>
                  </a:lnTo>
                  <a:lnTo>
                    <a:pt x="11" y="243"/>
                  </a:lnTo>
                  <a:lnTo>
                    <a:pt x="11" y="243"/>
                  </a:lnTo>
                  <a:lnTo>
                    <a:pt x="10" y="243"/>
                  </a:lnTo>
                  <a:lnTo>
                    <a:pt x="10" y="243"/>
                  </a:lnTo>
                  <a:lnTo>
                    <a:pt x="10" y="243"/>
                  </a:lnTo>
                  <a:lnTo>
                    <a:pt x="9" y="243"/>
                  </a:lnTo>
                  <a:lnTo>
                    <a:pt x="9" y="245"/>
                  </a:lnTo>
                  <a:lnTo>
                    <a:pt x="9" y="245"/>
                  </a:lnTo>
                  <a:lnTo>
                    <a:pt x="9" y="247"/>
                  </a:lnTo>
                  <a:lnTo>
                    <a:pt x="8" y="247"/>
                  </a:lnTo>
                  <a:lnTo>
                    <a:pt x="8" y="250"/>
                  </a:lnTo>
                  <a:lnTo>
                    <a:pt x="8" y="250"/>
                  </a:lnTo>
                  <a:lnTo>
                    <a:pt x="7" y="250"/>
                  </a:lnTo>
                  <a:lnTo>
                    <a:pt x="7" y="250"/>
                  </a:lnTo>
                  <a:lnTo>
                    <a:pt x="6" y="250"/>
                  </a:lnTo>
                  <a:lnTo>
                    <a:pt x="6" y="250"/>
                  </a:lnTo>
                  <a:lnTo>
                    <a:pt x="5" y="250"/>
                  </a:lnTo>
                  <a:lnTo>
                    <a:pt x="5" y="250"/>
                  </a:lnTo>
                  <a:lnTo>
                    <a:pt x="5" y="250"/>
                  </a:lnTo>
                  <a:lnTo>
                    <a:pt x="4" y="250"/>
                  </a:lnTo>
                  <a:lnTo>
                    <a:pt x="4" y="250"/>
                  </a:lnTo>
                  <a:lnTo>
                    <a:pt x="4" y="250"/>
                  </a:lnTo>
                  <a:lnTo>
                    <a:pt x="3" y="250"/>
                  </a:lnTo>
                  <a:lnTo>
                    <a:pt x="3" y="250"/>
                  </a:lnTo>
                  <a:lnTo>
                    <a:pt x="3" y="250"/>
                  </a:lnTo>
                  <a:lnTo>
                    <a:pt x="2" y="250"/>
                  </a:lnTo>
                  <a:lnTo>
                    <a:pt x="2" y="250"/>
                  </a:lnTo>
                  <a:lnTo>
                    <a:pt x="2" y="250"/>
                  </a:lnTo>
                  <a:lnTo>
                    <a:pt x="1" y="250"/>
                  </a:lnTo>
                  <a:lnTo>
                    <a:pt x="1" y="252"/>
                  </a:lnTo>
                  <a:lnTo>
                    <a:pt x="1" y="252"/>
                  </a:lnTo>
                  <a:lnTo>
                    <a:pt x="1" y="252"/>
                  </a:lnTo>
                  <a:lnTo>
                    <a:pt x="0" y="252"/>
                  </a:lnTo>
                  <a:lnTo>
                    <a:pt x="0" y="252"/>
                  </a:lnTo>
                </a:path>
              </a:pathLst>
            </a:custGeom>
            <a:noFill/>
            <a:ln w="15875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074270" y="2704364"/>
            <a:ext cx="789101" cy="341357"/>
            <a:chOff x="773113" y="3576522"/>
            <a:chExt cx="481685" cy="129200"/>
          </a:xfrm>
        </p:grpSpPr>
        <p:sp>
          <p:nvSpPr>
            <p:cNvPr id="100" name="Line 43"/>
            <p:cNvSpPr>
              <a:spLocks noChangeShapeType="1"/>
            </p:cNvSpPr>
            <p:nvPr/>
          </p:nvSpPr>
          <p:spPr bwMode="auto">
            <a:xfrm>
              <a:off x="773113" y="3605097"/>
              <a:ext cx="146050" cy="0"/>
            </a:xfrm>
            <a:prstGeom prst="line">
              <a:avLst/>
            </a:prstGeom>
            <a:noFill/>
            <a:ln w="19050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44"/>
            <p:cNvSpPr>
              <a:spLocks noChangeShapeType="1"/>
            </p:cNvSpPr>
            <p:nvPr/>
          </p:nvSpPr>
          <p:spPr bwMode="auto">
            <a:xfrm>
              <a:off x="773113" y="3676052"/>
              <a:ext cx="146050" cy="0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47"/>
            <p:cNvSpPr>
              <a:spLocks noChangeArrowheads="1"/>
            </p:cNvSpPr>
            <p:nvPr/>
          </p:nvSpPr>
          <p:spPr bwMode="auto">
            <a:xfrm>
              <a:off x="990600" y="3576522"/>
              <a:ext cx="264198" cy="58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gGTpre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Rectangle 48"/>
            <p:cNvSpPr>
              <a:spLocks noChangeArrowheads="1"/>
            </p:cNvSpPr>
            <p:nvPr/>
          </p:nvSpPr>
          <p:spPr bwMode="auto">
            <a:xfrm>
              <a:off x="990600" y="3647477"/>
              <a:ext cx="255391" cy="58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dirty="0" err="1">
                  <a:solidFill>
                    <a:srgbClr val="000000"/>
                  </a:solidFill>
                </a:rPr>
                <a:t>AL</a:t>
              </a: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Tpre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4182" name="Picture 8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56024"/>
            <a:ext cx="3074960" cy="296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5" name="Group 114"/>
          <p:cNvGrpSpPr/>
          <p:nvPr/>
        </p:nvGrpSpPr>
        <p:grpSpPr>
          <a:xfrm>
            <a:off x="5212822" y="2725673"/>
            <a:ext cx="789101" cy="341357"/>
            <a:chOff x="773113" y="3576522"/>
            <a:chExt cx="481685" cy="129200"/>
          </a:xfrm>
        </p:grpSpPr>
        <p:sp>
          <p:nvSpPr>
            <p:cNvPr id="116" name="Line 43"/>
            <p:cNvSpPr>
              <a:spLocks noChangeShapeType="1"/>
            </p:cNvSpPr>
            <p:nvPr/>
          </p:nvSpPr>
          <p:spPr bwMode="auto">
            <a:xfrm>
              <a:off x="773113" y="3605097"/>
              <a:ext cx="146050" cy="0"/>
            </a:xfrm>
            <a:prstGeom prst="line">
              <a:avLst/>
            </a:prstGeom>
            <a:noFill/>
            <a:ln w="19050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44"/>
            <p:cNvSpPr>
              <a:spLocks noChangeShapeType="1"/>
            </p:cNvSpPr>
            <p:nvPr/>
          </p:nvSpPr>
          <p:spPr bwMode="auto">
            <a:xfrm>
              <a:off x="773113" y="3676052"/>
              <a:ext cx="146050" cy="0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47"/>
            <p:cNvSpPr>
              <a:spLocks noChangeArrowheads="1"/>
            </p:cNvSpPr>
            <p:nvPr/>
          </p:nvSpPr>
          <p:spPr bwMode="auto">
            <a:xfrm>
              <a:off x="990600" y="3576522"/>
              <a:ext cx="264198" cy="58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gGTpre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Rectangle 48"/>
            <p:cNvSpPr>
              <a:spLocks noChangeArrowheads="1"/>
            </p:cNvSpPr>
            <p:nvPr/>
          </p:nvSpPr>
          <p:spPr bwMode="auto">
            <a:xfrm>
              <a:off x="990600" y="3647477"/>
              <a:ext cx="255391" cy="58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ALTpre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3B2FF66D-0691-F24F-AD6D-00D3EF161BA6}"/>
              </a:ext>
            </a:extLst>
          </p:cNvPr>
          <p:cNvSpPr txBox="1"/>
          <p:nvPr/>
        </p:nvSpPr>
        <p:spPr>
          <a:xfrm>
            <a:off x="-6462" y="0"/>
            <a:ext cx="8804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/>
              <a:t>Suppl</a:t>
            </a:r>
            <a:r>
              <a:rPr lang="de-DE" sz="1200" b="1" dirty="0"/>
              <a:t>. </a:t>
            </a:r>
            <a:r>
              <a:rPr lang="de-DE" sz="1200" b="1" dirty="0" err="1"/>
              <a:t>Figure</a:t>
            </a:r>
            <a:r>
              <a:rPr lang="de-DE" sz="1200" b="1" dirty="0"/>
              <a:t> 7: </a:t>
            </a:r>
            <a:r>
              <a:rPr lang="de-DE" sz="1200" b="1" dirty="0" err="1"/>
              <a:t>no</a:t>
            </a:r>
            <a:r>
              <a:rPr lang="de-DE" sz="1200" b="1" dirty="0"/>
              <a:t> </a:t>
            </a:r>
            <a:r>
              <a:rPr lang="de-DE" sz="1200" b="1" dirty="0" err="1"/>
              <a:t>association</a:t>
            </a:r>
            <a:r>
              <a:rPr lang="de-DE" sz="1200" b="1" dirty="0"/>
              <a:t> of </a:t>
            </a:r>
            <a:r>
              <a:rPr lang="de-DE" sz="1200" b="1" dirty="0" err="1"/>
              <a:t>pre</a:t>
            </a:r>
            <a:r>
              <a:rPr lang="de-DE" sz="1200" b="1" dirty="0"/>
              <a:t>-transplant </a:t>
            </a:r>
            <a:r>
              <a:rPr lang="de-DE" sz="1200" b="1" dirty="0" err="1"/>
              <a:t>alamine</a:t>
            </a:r>
            <a:r>
              <a:rPr lang="de-DE" sz="1200" b="1" dirty="0"/>
              <a:t> </a:t>
            </a:r>
            <a:r>
              <a:rPr lang="de-DE" sz="1200" b="1" dirty="0" err="1"/>
              <a:t>aminotransferase</a:t>
            </a:r>
            <a:r>
              <a:rPr lang="de-DE" sz="1200" b="1" dirty="0"/>
              <a:t> (ALT) </a:t>
            </a:r>
            <a:r>
              <a:rPr lang="de-DE" sz="1200" b="1" dirty="0" err="1"/>
              <a:t>and</a:t>
            </a:r>
            <a:r>
              <a:rPr lang="de-DE" sz="1200" b="1" dirty="0"/>
              <a:t> gamma-</a:t>
            </a:r>
            <a:r>
              <a:rPr lang="de-DE" sz="1200" b="1" dirty="0" err="1"/>
              <a:t>glutamyl</a:t>
            </a:r>
            <a:r>
              <a:rPr lang="de-DE" sz="1200" b="1" dirty="0"/>
              <a:t> </a:t>
            </a:r>
            <a:r>
              <a:rPr lang="de-DE" sz="1200" b="1" dirty="0" err="1"/>
              <a:t>transferase</a:t>
            </a:r>
            <a:r>
              <a:rPr lang="de-DE" sz="1200" b="1" dirty="0"/>
              <a:t> (</a:t>
            </a:r>
            <a:r>
              <a:rPr lang="de-DE" sz="1200" b="1" dirty="0" err="1"/>
              <a:t>gGT</a:t>
            </a:r>
            <a:r>
              <a:rPr lang="de-DE" sz="1200" b="1" dirty="0"/>
              <a:t>) </a:t>
            </a:r>
            <a:r>
              <a:rPr lang="de-DE" sz="1200" b="1" dirty="0" err="1"/>
              <a:t>with</a:t>
            </a:r>
            <a:r>
              <a:rPr lang="de-DE" sz="1200" b="1" dirty="0"/>
              <a:t> </a:t>
            </a:r>
            <a:r>
              <a:rPr lang="de-DE" sz="1200" b="1" dirty="0" err="1"/>
              <a:t>early</a:t>
            </a:r>
            <a:r>
              <a:rPr lang="de-DE" sz="1200" b="1" dirty="0"/>
              <a:t> </a:t>
            </a:r>
            <a:r>
              <a:rPr lang="de-DE" sz="1200" b="1" dirty="0" err="1"/>
              <a:t>bilirubinaemia</a:t>
            </a:r>
            <a:r>
              <a:rPr lang="de-DE" sz="1200" b="1" dirty="0"/>
              <a:t> (EB).       </a:t>
            </a:r>
            <a:r>
              <a:rPr lang="de-DE" sz="1200" dirty="0"/>
              <a:t>ROC </a:t>
            </a:r>
            <a:r>
              <a:rPr lang="de-DE" sz="1200" dirty="0" err="1"/>
              <a:t>curves</a:t>
            </a:r>
            <a:r>
              <a:rPr lang="de-DE" sz="1200" dirty="0"/>
              <a:t> </a:t>
            </a:r>
            <a:r>
              <a:rPr lang="de-DE" sz="1200" dirty="0" err="1"/>
              <a:t>for</a:t>
            </a:r>
            <a:r>
              <a:rPr lang="de-DE" sz="1200" dirty="0"/>
              <a:t> </a:t>
            </a:r>
            <a:r>
              <a:rPr lang="de-DE" sz="1200" dirty="0" err="1"/>
              <a:t>pre</a:t>
            </a:r>
            <a:r>
              <a:rPr lang="de-DE" sz="1200" dirty="0"/>
              <a:t>-transplant ALT and </a:t>
            </a:r>
            <a:r>
              <a:rPr lang="de-DE" sz="1200" dirty="0" err="1"/>
              <a:t>gGT</a:t>
            </a:r>
            <a:r>
              <a:rPr lang="de-DE" sz="1200" dirty="0"/>
              <a:t> </a:t>
            </a:r>
            <a:r>
              <a:rPr lang="de-DE" sz="1200" dirty="0" err="1"/>
              <a:t>with</a:t>
            </a:r>
            <a:r>
              <a:rPr lang="de-DE" sz="1200" dirty="0"/>
              <a:t> </a:t>
            </a:r>
            <a:r>
              <a:rPr lang="de-DE" sz="1200" dirty="0" err="1"/>
              <a:t>endpoint</a:t>
            </a:r>
            <a:r>
              <a:rPr lang="de-DE" sz="1200" dirty="0"/>
              <a:t> EB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CCEE1C9-3D14-DC4A-80DE-1758A1BAE688}"/>
              </a:ext>
            </a:extLst>
          </p:cNvPr>
          <p:cNvSpPr/>
          <p:nvPr/>
        </p:nvSpPr>
        <p:spPr>
          <a:xfrm>
            <a:off x="304800" y="609600"/>
            <a:ext cx="33491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200" b="1" dirty="0" err="1"/>
              <a:t>training</a:t>
            </a:r>
            <a:r>
              <a:rPr lang="de-DE" sz="1200" b="1" dirty="0"/>
              <a:t> </a:t>
            </a:r>
            <a:r>
              <a:rPr lang="de-DE" sz="1200" b="1" dirty="0" err="1"/>
              <a:t>cohort</a:t>
            </a:r>
            <a:r>
              <a:rPr lang="de-DE" sz="1200" b="1" dirty="0"/>
              <a:t>, </a:t>
            </a:r>
            <a:r>
              <a:rPr lang="de-DE" sz="1200" b="1" dirty="0" err="1"/>
              <a:t>including</a:t>
            </a:r>
            <a:r>
              <a:rPr lang="de-DE" sz="1200" b="1" dirty="0"/>
              <a:t> SOS/VOD</a:t>
            </a:r>
          </a:p>
          <a:p>
            <a:pPr algn="ctr"/>
            <a:r>
              <a:rPr lang="de-DE" sz="1200" dirty="0" err="1"/>
              <a:t>gGT</a:t>
            </a:r>
            <a:r>
              <a:rPr lang="de-DE" sz="1200" dirty="0"/>
              <a:t>: AUC 0.51 (0.45-0.56)  p=0.595</a:t>
            </a:r>
          </a:p>
          <a:p>
            <a:pPr algn="ctr"/>
            <a:r>
              <a:rPr lang="de-DE" sz="1200" dirty="0"/>
              <a:t>ALT: AUC 0.52 (0.46-0.58)  p=0.772</a:t>
            </a:r>
          </a:p>
          <a:p>
            <a:pPr algn="ctr"/>
            <a:endParaRPr lang="en-US" sz="1200" dirty="0"/>
          </a:p>
          <a:p>
            <a:pPr algn="ctr"/>
            <a:endParaRPr lang="de-DE" sz="1200" dirty="0"/>
          </a:p>
        </p:txBody>
      </p:sp>
      <p:sp>
        <p:nvSpPr>
          <p:cNvPr id="112" name="Rechteck 9">
            <a:extLst>
              <a:ext uri="{FF2B5EF4-FFF2-40B4-BE49-F238E27FC236}">
                <a16:creationId xmlns:a16="http://schemas.microsoft.com/office/drawing/2014/main" id="{8AE2D7F3-1E9A-584D-99F4-52ACF86F38C5}"/>
              </a:ext>
            </a:extLst>
          </p:cNvPr>
          <p:cNvSpPr/>
          <p:nvPr/>
        </p:nvSpPr>
        <p:spPr>
          <a:xfrm>
            <a:off x="3494731" y="609600"/>
            <a:ext cx="32075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200" b="1" dirty="0" err="1"/>
              <a:t>validation</a:t>
            </a:r>
            <a:r>
              <a:rPr lang="de-DE" sz="1200" b="1" dirty="0"/>
              <a:t> </a:t>
            </a:r>
            <a:r>
              <a:rPr lang="de-DE" sz="1200" b="1" dirty="0" err="1"/>
              <a:t>cohort</a:t>
            </a:r>
            <a:r>
              <a:rPr lang="de-DE" sz="1200" b="1" dirty="0"/>
              <a:t>, </a:t>
            </a:r>
            <a:r>
              <a:rPr lang="de-DE" sz="1200" b="1" dirty="0" err="1"/>
              <a:t>including</a:t>
            </a:r>
            <a:r>
              <a:rPr lang="de-DE" sz="1200" b="1" dirty="0"/>
              <a:t> SOS/VOD</a:t>
            </a:r>
          </a:p>
          <a:p>
            <a:pPr algn="ctr"/>
            <a:r>
              <a:rPr lang="de-DE" sz="1200" dirty="0" err="1"/>
              <a:t>gGT</a:t>
            </a:r>
            <a:r>
              <a:rPr lang="de-DE" sz="1200" dirty="0"/>
              <a:t>: AUC0.51 (0.44-0.59)  p=0.372</a:t>
            </a:r>
          </a:p>
          <a:p>
            <a:pPr algn="ctr"/>
            <a:r>
              <a:rPr lang="de-DE" sz="1200" dirty="0"/>
              <a:t>ALT: AUC 0.52 (0.45-0.59)  p=0.304</a:t>
            </a:r>
          </a:p>
          <a:p>
            <a:pPr algn="ctr"/>
            <a:r>
              <a:rPr lang="de-DE" sz="1200" dirty="0"/>
              <a:t>  </a:t>
            </a:r>
          </a:p>
        </p:txBody>
      </p:sp>
      <p:sp>
        <p:nvSpPr>
          <p:cNvPr id="59" name="Rechteck 6">
            <a:extLst>
              <a:ext uri="{FF2B5EF4-FFF2-40B4-BE49-F238E27FC236}">
                <a16:creationId xmlns:a16="http://schemas.microsoft.com/office/drawing/2014/main" id="{3E7A289F-BBBD-8B48-9D25-9D249807AC8A}"/>
              </a:ext>
            </a:extLst>
          </p:cNvPr>
          <p:cNvSpPr/>
          <p:nvPr/>
        </p:nvSpPr>
        <p:spPr>
          <a:xfrm>
            <a:off x="478444" y="3919708"/>
            <a:ext cx="29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200" b="1" dirty="0" err="1"/>
              <a:t>training</a:t>
            </a:r>
            <a:r>
              <a:rPr lang="de-DE" sz="1200" b="1" dirty="0"/>
              <a:t> </a:t>
            </a:r>
            <a:r>
              <a:rPr lang="de-DE" sz="1200" b="1" dirty="0" err="1"/>
              <a:t>cohort</a:t>
            </a:r>
            <a:r>
              <a:rPr lang="de-DE" sz="1200" b="1" dirty="0"/>
              <a:t>, </a:t>
            </a:r>
            <a:r>
              <a:rPr lang="de-DE" sz="1200" b="1" dirty="0" err="1"/>
              <a:t>no</a:t>
            </a:r>
            <a:r>
              <a:rPr lang="de-DE" sz="1200" b="1" dirty="0"/>
              <a:t> SOS/VOD</a:t>
            </a:r>
          </a:p>
          <a:p>
            <a:pPr algn="ctr"/>
            <a:r>
              <a:rPr lang="de-DE" sz="1200" dirty="0" err="1"/>
              <a:t>gGT</a:t>
            </a:r>
            <a:r>
              <a:rPr lang="de-DE" sz="1200" dirty="0"/>
              <a:t>: AUC 0.52 (0.45-0.58)  p=0.718</a:t>
            </a:r>
          </a:p>
          <a:p>
            <a:pPr algn="ctr"/>
            <a:r>
              <a:rPr lang="de-DE" sz="1200" dirty="0"/>
              <a:t>ALT: AUC 0.52 (0.46-0.59)  p=0.757</a:t>
            </a:r>
          </a:p>
          <a:p>
            <a:pPr algn="ctr"/>
            <a:endParaRPr lang="de-DE" sz="1200" dirty="0"/>
          </a:p>
        </p:txBody>
      </p:sp>
      <p:sp>
        <p:nvSpPr>
          <p:cNvPr id="60" name="Rechteck 7">
            <a:extLst>
              <a:ext uri="{FF2B5EF4-FFF2-40B4-BE49-F238E27FC236}">
                <a16:creationId xmlns:a16="http://schemas.microsoft.com/office/drawing/2014/main" id="{CEB8B7F8-ABAF-804A-9DB5-57C0D063FF5C}"/>
              </a:ext>
            </a:extLst>
          </p:cNvPr>
          <p:cNvSpPr/>
          <p:nvPr/>
        </p:nvSpPr>
        <p:spPr>
          <a:xfrm>
            <a:off x="3835976" y="3872083"/>
            <a:ext cx="2525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200" b="1" dirty="0" err="1"/>
              <a:t>validation</a:t>
            </a:r>
            <a:r>
              <a:rPr lang="de-DE" sz="1200" b="1" dirty="0"/>
              <a:t> </a:t>
            </a:r>
            <a:r>
              <a:rPr lang="de-DE" sz="1200" b="1" dirty="0" err="1"/>
              <a:t>cohort</a:t>
            </a:r>
            <a:r>
              <a:rPr lang="de-DE" sz="1200" b="1" dirty="0"/>
              <a:t>, </a:t>
            </a:r>
            <a:r>
              <a:rPr lang="de-DE" sz="1200" b="1" dirty="0" err="1"/>
              <a:t>no</a:t>
            </a:r>
            <a:r>
              <a:rPr lang="de-DE" sz="1200" b="1" dirty="0"/>
              <a:t> SOS/VOD</a:t>
            </a:r>
          </a:p>
          <a:p>
            <a:pPr algn="ctr"/>
            <a:r>
              <a:rPr lang="de-DE" sz="1200" dirty="0" err="1"/>
              <a:t>gGT</a:t>
            </a:r>
            <a:r>
              <a:rPr lang="de-DE" sz="1200" dirty="0"/>
              <a:t>: AUC0.51 (0.41-0.60)  p=0.436</a:t>
            </a:r>
          </a:p>
          <a:p>
            <a:pPr algn="ctr"/>
            <a:r>
              <a:rPr lang="de-DE" sz="1200" dirty="0"/>
              <a:t>ALT: AUC 0.53 (0.44-0.62)  p=0.229</a:t>
            </a:r>
          </a:p>
          <a:p>
            <a:pPr algn="ctr"/>
            <a:endParaRPr lang="de-DE" sz="1200" dirty="0"/>
          </a:p>
        </p:txBody>
      </p:sp>
      <p:grpSp>
        <p:nvGrpSpPr>
          <p:cNvPr id="71" name="Group 98"/>
          <p:cNvGrpSpPr/>
          <p:nvPr/>
        </p:nvGrpSpPr>
        <p:grpSpPr>
          <a:xfrm>
            <a:off x="2116572" y="5881858"/>
            <a:ext cx="789101" cy="341357"/>
            <a:chOff x="773113" y="3576522"/>
            <a:chExt cx="481685" cy="129200"/>
          </a:xfrm>
        </p:grpSpPr>
        <p:sp>
          <p:nvSpPr>
            <p:cNvPr id="72" name="Line 43"/>
            <p:cNvSpPr>
              <a:spLocks noChangeShapeType="1"/>
            </p:cNvSpPr>
            <p:nvPr/>
          </p:nvSpPr>
          <p:spPr bwMode="auto">
            <a:xfrm>
              <a:off x="773113" y="3605097"/>
              <a:ext cx="146050" cy="0"/>
            </a:xfrm>
            <a:prstGeom prst="line">
              <a:avLst/>
            </a:prstGeom>
            <a:noFill/>
            <a:ln w="19050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44"/>
            <p:cNvSpPr>
              <a:spLocks noChangeShapeType="1"/>
            </p:cNvSpPr>
            <p:nvPr/>
          </p:nvSpPr>
          <p:spPr bwMode="auto">
            <a:xfrm>
              <a:off x="773113" y="3676052"/>
              <a:ext cx="146050" cy="0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47"/>
            <p:cNvSpPr>
              <a:spLocks noChangeArrowheads="1"/>
            </p:cNvSpPr>
            <p:nvPr/>
          </p:nvSpPr>
          <p:spPr bwMode="auto">
            <a:xfrm>
              <a:off x="990600" y="3576522"/>
              <a:ext cx="264198" cy="58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gGTpre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48"/>
            <p:cNvSpPr>
              <a:spLocks noChangeArrowheads="1"/>
            </p:cNvSpPr>
            <p:nvPr/>
          </p:nvSpPr>
          <p:spPr bwMode="auto">
            <a:xfrm>
              <a:off x="990600" y="3647477"/>
              <a:ext cx="255391" cy="58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dirty="0" err="1">
                  <a:solidFill>
                    <a:srgbClr val="000000"/>
                  </a:solidFill>
                </a:rPr>
                <a:t>AL</a:t>
              </a: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Tpre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6" name="Group 98"/>
          <p:cNvGrpSpPr/>
          <p:nvPr/>
        </p:nvGrpSpPr>
        <p:grpSpPr>
          <a:xfrm>
            <a:off x="5212822" y="5881858"/>
            <a:ext cx="789101" cy="341357"/>
            <a:chOff x="773113" y="3576522"/>
            <a:chExt cx="481685" cy="129200"/>
          </a:xfrm>
        </p:grpSpPr>
        <p:sp>
          <p:nvSpPr>
            <p:cNvPr id="77" name="Line 43"/>
            <p:cNvSpPr>
              <a:spLocks noChangeShapeType="1"/>
            </p:cNvSpPr>
            <p:nvPr/>
          </p:nvSpPr>
          <p:spPr bwMode="auto">
            <a:xfrm>
              <a:off x="773113" y="3605097"/>
              <a:ext cx="146050" cy="0"/>
            </a:xfrm>
            <a:prstGeom prst="line">
              <a:avLst/>
            </a:prstGeom>
            <a:noFill/>
            <a:ln w="19050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44"/>
            <p:cNvSpPr>
              <a:spLocks noChangeShapeType="1"/>
            </p:cNvSpPr>
            <p:nvPr/>
          </p:nvSpPr>
          <p:spPr bwMode="auto">
            <a:xfrm>
              <a:off x="773113" y="3676052"/>
              <a:ext cx="146050" cy="0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47"/>
            <p:cNvSpPr>
              <a:spLocks noChangeArrowheads="1"/>
            </p:cNvSpPr>
            <p:nvPr/>
          </p:nvSpPr>
          <p:spPr bwMode="auto">
            <a:xfrm>
              <a:off x="990600" y="3576522"/>
              <a:ext cx="264198" cy="58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gGTpre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48"/>
            <p:cNvSpPr>
              <a:spLocks noChangeArrowheads="1"/>
            </p:cNvSpPr>
            <p:nvPr/>
          </p:nvSpPr>
          <p:spPr bwMode="auto">
            <a:xfrm>
              <a:off x="990600" y="3647477"/>
              <a:ext cx="255391" cy="58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dirty="0" err="1">
                  <a:solidFill>
                    <a:srgbClr val="000000"/>
                  </a:solidFill>
                </a:rPr>
                <a:t>AL</a:t>
              </a: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Tpre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0CC20AD2-228A-1F49-B8E3-820CA07DC41C}"/>
              </a:ext>
            </a:extLst>
          </p:cNvPr>
          <p:cNvSpPr txBox="1"/>
          <p:nvPr/>
        </p:nvSpPr>
        <p:spPr>
          <a:xfrm>
            <a:off x="6842760" y="51816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SOS/VOD, </a:t>
            </a:r>
            <a:r>
              <a:rPr lang="de-DE" sz="1200" dirty="0" err="1"/>
              <a:t>sinusoidal</a:t>
            </a:r>
            <a:r>
              <a:rPr lang="de-DE" sz="1200" dirty="0"/>
              <a:t> </a:t>
            </a:r>
            <a:r>
              <a:rPr lang="de-DE" sz="1200" dirty="0" err="1"/>
              <a:t>obstruction</a:t>
            </a:r>
            <a:r>
              <a:rPr lang="de-DE" sz="1200" dirty="0"/>
              <a:t> </a:t>
            </a:r>
            <a:r>
              <a:rPr lang="de-DE" sz="1200" dirty="0" err="1"/>
              <a:t>syndrome</a:t>
            </a:r>
            <a:r>
              <a:rPr lang="de-DE" sz="1200" dirty="0"/>
              <a:t>/</a:t>
            </a:r>
            <a:r>
              <a:rPr lang="de-DE" sz="1200" dirty="0" err="1"/>
              <a:t>venooclusive</a:t>
            </a:r>
            <a:r>
              <a:rPr lang="de-DE" sz="1200" dirty="0"/>
              <a:t> </a:t>
            </a:r>
            <a:r>
              <a:rPr lang="de-DE" sz="1200" dirty="0" err="1"/>
              <a:t>disease</a:t>
            </a:r>
            <a:r>
              <a:rPr lang="de-DE" sz="1200" dirty="0"/>
              <a:t>; EB, </a:t>
            </a:r>
            <a:r>
              <a:rPr lang="de-DE" sz="1200" dirty="0" err="1"/>
              <a:t>early</a:t>
            </a:r>
            <a:r>
              <a:rPr lang="de-DE" sz="1200" dirty="0"/>
              <a:t> </a:t>
            </a:r>
            <a:r>
              <a:rPr lang="de-DE" sz="1200" dirty="0" err="1"/>
              <a:t>bilirubinemia</a:t>
            </a:r>
            <a:r>
              <a:rPr lang="de-DE" sz="1200" dirty="0"/>
              <a:t>; </a:t>
            </a:r>
          </a:p>
          <a:p>
            <a:r>
              <a:rPr lang="de-DE" sz="1200" dirty="0"/>
              <a:t>ALT, </a:t>
            </a:r>
            <a:r>
              <a:rPr lang="de-DE" sz="1200" dirty="0" err="1"/>
              <a:t>alanine</a:t>
            </a:r>
            <a:r>
              <a:rPr lang="de-DE" sz="1200" dirty="0"/>
              <a:t> </a:t>
            </a:r>
            <a:r>
              <a:rPr lang="de-DE" sz="1200" dirty="0" err="1"/>
              <a:t>aminotransferase</a:t>
            </a:r>
            <a:r>
              <a:rPr lang="de-DE" sz="1200" dirty="0"/>
              <a:t>; </a:t>
            </a:r>
            <a:r>
              <a:rPr lang="de-DE" sz="1200" dirty="0" err="1"/>
              <a:t>gGT</a:t>
            </a:r>
            <a:r>
              <a:rPr lang="de-DE" sz="1200" dirty="0"/>
              <a:t>, gamma-</a:t>
            </a:r>
            <a:r>
              <a:rPr lang="de-DE" sz="1200" dirty="0" err="1"/>
              <a:t>glutamyl</a:t>
            </a:r>
            <a:r>
              <a:rPr lang="de-DE" sz="1200" dirty="0"/>
              <a:t> </a:t>
            </a:r>
            <a:r>
              <a:rPr lang="de-DE" sz="1200" dirty="0" err="1"/>
              <a:t>transferase</a:t>
            </a:r>
            <a:r>
              <a:rPr lang="de-DE" sz="1200" dirty="0"/>
              <a:t>; AUC, </a:t>
            </a:r>
            <a:r>
              <a:rPr lang="de-DE" sz="1200" dirty="0" err="1"/>
              <a:t>area</a:t>
            </a:r>
            <a:r>
              <a:rPr lang="de-DE" sz="1200" dirty="0"/>
              <a:t> </a:t>
            </a:r>
            <a:r>
              <a:rPr lang="de-DE" sz="1200" dirty="0" err="1"/>
              <a:t>under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curve</a:t>
            </a:r>
            <a:r>
              <a:rPr lang="de-DE" sz="12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624711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144648" y="2571447"/>
            <a:ext cx="1949121" cy="2436235"/>
            <a:chOff x="111" y="1026"/>
            <a:chExt cx="1600" cy="1805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4" y="1026"/>
              <a:ext cx="1500" cy="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206"/>
            <p:cNvGrpSpPr>
              <a:grpSpLocks/>
            </p:cNvGrpSpPr>
            <p:nvPr/>
          </p:nvGrpSpPr>
          <p:grpSpPr bwMode="auto">
            <a:xfrm>
              <a:off x="204" y="1026"/>
              <a:ext cx="1507" cy="1805"/>
              <a:chOff x="204" y="1026"/>
              <a:chExt cx="1507" cy="1805"/>
            </a:xfrm>
          </p:grpSpPr>
          <p:sp>
            <p:nvSpPr>
              <p:cNvPr id="11289" name="Rectangle 6"/>
              <p:cNvSpPr>
                <a:spLocks noChangeArrowheads="1"/>
              </p:cNvSpPr>
              <p:nvPr/>
            </p:nvSpPr>
            <p:spPr bwMode="auto">
              <a:xfrm>
                <a:off x="204" y="1026"/>
                <a:ext cx="1507" cy="18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0" name="Rectangle 7"/>
              <p:cNvSpPr>
                <a:spLocks noChangeArrowheads="1"/>
              </p:cNvSpPr>
              <p:nvPr/>
            </p:nvSpPr>
            <p:spPr bwMode="auto">
              <a:xfrm>
                <a:off x="204" y="1026"/>
                <a:ext cx="1507" cy="1805"/>
              </a:xfrm>
              <a:prstGeom prst="rect">
                <a:avLst/>
              </a:pr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1" name="Rectangle 8"/>
              <p:cNvSpPr>
                <a:spLocks noChangeArrowheads="1"/>
              </p:cNvSpPr>
              <p:nvPr/>
            </p:nvSpPr>
            <p:spPr bwMode="auto">
              <a:xfrm>
                <a:off x="454" y="1069"/>
                <a:ext cx="1209" cy="1498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2" name="Line 9"/>
              <p:cNvSpPr>
                <a:spLocks noChangeShapeType="1"/>
              </p:cNvSpPr>
              <p:nvPr/>
            </p:nvSpPr>
            <p:spPr bwMode="auto">
              <a:xfrm>
                <a:off x="454" y="2408"/>
                <a:ext cx="1209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3" name="Line 10"/>
              <p:cNvSpPr>
                <a:spLocks noChangeShapeType="1"/>
              </p:cNvSpPr>
              <p:nvPr/>
            </p:nvSpPr>
            <p:spPr bwMode="auto">
              <a:xfrm>
                <a:off x="454" y="2135"/>
                <a:ext cx="1209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4" name="Line 11"/>
              <p:cNvSpPr>
                <a:spLocks noChangeShapeType="1"/>
              </p:cNvSpPr>
              <p:nvPr/>
            </p:nvSpPr>
            <p:spPr bwMode="auto">
              <a:xfrm>
                <a:off x="454" y="1856"/>
                <a:ext cx="1209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5" name="Line 12"/>
              <p:cNvSpPr>
                <a:spLocks noChangeShapeType="1"/>
              </p:cNvSpPr>
              <p:nvPr/>
            </p:nvSpPr>
            <p:spPr bwMode="auto">
              <a:xfrm>
                <a:off x="454" y="1578"/>
                <a:ext cx="1209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6" name="Line 13"/>
              <p:cNvSpPr>
                <a:spLocks noChangeShapeType="1"/>
              </p:cNvSpPr>
              <p:nvPr/>
            </p:nvSpPr>
            <p:spPr bwMode="auto">
              <a:xfrm>
                <a:off x="454" y="1304"/>
                <a:ext cx="1209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7" name="Line 14"/>
              <p:cNvSpPr>
                <a:spLocks noChangeShapeType="1"/>
              </p:cNvSpPr>
              <p:nvPr/>
            </p:nvSpPr>
            <p:spPr bwMode="auto">
              <a:xfrm>
                <a:off x="454" y="2548"/>
                <a:ext cx="1209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8" name="Line 15"/>
              <p:cNvSpPr>
                <a:spLocks noChangeShapeType="1"/>
              </p:cNvSpPr>
              <p:nvPr/>
            </p:nvSpPr>
            <p:spPr bwMode="auto">
              <a:xfrm>
                <a:off x="454" y="2269"/>
                <a:ext cx="1209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9" name="Line 16"/>
              <p:cNvSpPr>
                <a:spLocks noChangeShapeType="1"/>
              </p:cNvSpPr>
              <p:nvPr/>
            </p:nvSpPr>
            <p:spPr bwMode="auto">
              <a:xfrm>
                <a:off x="454" y="1996"/>
                <a:ext cx="1209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0" name="Line 17"/>
              <p:cNvSpPr>
                <a:spLocks noChangeShapeType="1"/>
              </p:cNvSpPr>
              <p:nvPr/>
            </p:nvSpPr>
            <p:spPr bwMode="auto">
              <a:xfrm>
                <a:off x="454" y="1717"/>
                <a:ext cx="1209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1" name="Line 18"/>
              <p:cNvSpPr>
                <a:spLocks noChangeShapeType="1"/>
              </p:cNvSpPr>
              <p:nvPr/>
            </p:nvSpPr>
            <p:spPr bwMode="auto">
              <a:xfrm>
                <a:off x="454" y="1439"/>
                <a:ext cx="1209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2" name="Line 19"/>
              <p:cNvSpPr>
                <a:spLocks noChangeShapeType="1"/>
              </p:cNvSpPr>
              <p:nvPr/>
            </p:nvSpPr>
            <p:spPr bwMode="auto">
              <a:xfrm>
                <a:off x="454" y="1165"/>
                <a:ext cx="1209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3" name="Line 20"/>
              <p:cNvSpPr>
                <a:spLocks noChangeShapeType="1"/>
              </p:cNvSpPr>
              <p:nvPr/>
            </p:nvSpPr>
            <p:spPr bwMode="auto">
              <a:xfrm flipV="1">
                <a:off x="785" y="1069"/>
                <a:ext cx="0" cy="1498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4" name="Line 21"/>
              <p:cNvSpPr>
                <a:spLocks noChangeShapeType="1"/>
              </p:cNvSpPr>
              <p:nvPr/>
            </p:nvSpPr>
            <p:spPr bwMode="auto">
              <a:xfrm flipV="1">
                <a:off x="1337" y="1069"/>
                <a:ext cx="0" cy="1498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5" name="Rectangle 22"/>
              <p:cNvSpPr>
                <a:spLocks noChangeArrowheads="1"/>
              </p:cNvSpPr>
              <p:nvPr/>
            </p:nvSpPr>
            <p:spPr bwMode="auto">
              <a:xfrm>
                <a:off x="780" y="1204"/>
                <a:ext cx="1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6" name="Rectangle 23"/>
              <p:cNvSpPr>
                <a:spLocks noChangeArrowheads="1"/>
              </p:cNvSpPr>
              <p:nvPr/>
            </p:nvSpPr>
            <p:spPr bwMode="auto">
              <a:xfrm>
                <a:off x="780" y="1232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7" name="Rectangle 24"/>
              <p:cNvSpPr>
                <a:spLocks noChangeArrowheads="1"/>
              </p:cNvSpPr>
              <p:nvPr/>
            </p:nvSpPr>
            <p:spPr bwMode="auto">
              <a:xfrm>
                <a:off x="775" y="1208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8" name="Rectangle 25"/>
              <p:cNvSpPr>
                <a:spLocks noChangeArrowheads="1"/>
              </p:cNvSpPr>
              <p:nvPr/>
            </p:nvSpPr>
            <p:spPr bwMode="auto">
              <a:xfrm>
                <a:off x="775" y="1228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9" name="Rectangle 26"/>
              <p:cNvSpPr>
                <a:spLocks noChangeArrowheads="1"/>
              </p:cNvSpPr>
              <p:nvPr/>
            </p:nvSpPr>
            <p:spPr bwMode="auto">
              <a:xfrm>
                <a:off x="770" y="1213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0" name="Rectangle 27"/>
              <p:cNvSpPr>
                <a:spLocks noChangeArrowheads="1"/>
              </p:cNvSpPr>
              <p:nvPr/>
            </p:nvSpPr>
            <p:spPr bwMode="auto">
              <a:xfrm>
                <a:off x="770" y="1223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1" name="Rectangle 28"/>
              <p:cNvSpPr>
                <a:spLocks noChangeArrowheads="1"/>
              </p:cNvSpPr>
              <p:nvPr/>
            </p:nvSpPr>
            <p:spPr bwMode="auto">
              <a:xfrm>
                <a:off x="770" y="1218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2" name="Rectangle 29"/>
              <p:cNvSpPr>
                <a:spLocks noChangeArrowheads="1"/>
              </p:cNvSpPr>
              <p:nvPr/>
            </p:nvSpPr>
            <p:spPr bwMode="auto">
              <a:xfrm>
                <a:off x="770" y="1218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3" name="Oval 30"/>
              <p:cNvSpPr>
                <a:spLocks noChangeArrowheads="1"/>
              </p:cNvSpPr>
              <p:nvPr/>
            </p:nvSpPr>
            <p:spPr bwMode="auto">
              <a:xfrm>
                <a:off x="770" y="1204"/>
                <a:ext cx="29" cy="28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4" name="Rectangle 31"/>
              <p:cNvSpPr>
                <a:spLocks noChangeArrowheads="1"/>
              </p:cNvSpPr>
              <p:nvPr/>
            </p:nvSpPr>
            <p:spPr bwMode="auto">
              <a:xfrm>
                <a:off x="780" y="1444"/>
                <a:ext cx="1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5" name="Rectangle 32"/>
              <p:cNvSpPr>
                <a:spLocks noChangeArrowheads="1"/>
              </p:cNvSpPr>
              <p:nvPr/>
            </p:nvSpPr>
            <p:spPr bwMode="auto">
              <a:xfrm>
                <a:off x="780" y="1472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6" name="Rectangle 33"/>
              <p:cNvSpPr>
                <a:spLocks noChangeArrowheads="1"/>
              </p:cNvSpPr>
              <p:nvPr/>
            </p:nvSpPr>
            <p:spPr bwMode="auto">
              <a:xfrm>
                <a:off x="775" y="1448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7" name="Rectangle 34"/>
              <p:cNvSpPr>
                <a:spLocks noChangeArrowheads="1"/>
              </p:cNvSpPr>
              <p:nvPr/>
            </p:nvSpPr>
            <p:spPr bwMode="auto">
              <a:xfrm>
                <a:off x="775" y="1468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8" name="Rectangle 35"/>
              <p:cNvSpPr>
                <a:spLocks noChangeArrowheads="1"/>
              </p:cNvSpPr>
              <p:nvPr/>
            </p:nvSpPr>
            <p:spPr bwMode="auto">
              <a:xfrm>
                <a:off x="770" y="1453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9" name="Rectangle 36"/>
              <p:cNvSpPr>
                <a:spLocks noChangeArrowheads="1"/>
              </p:cNvSpPr>
              <p:nvPr/>
            </p:nvSpPr>
            <p:spPr bwMode="auto">
              <a:xfrm>
                <a:off x="770" y="1463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0" name="Rectangle 37"/>
              <p:cNvSpPr>
                <a:spLocks noChangeArrowheads="1"/>
              </p:cNvSpPr>
              <p:nvPr/>
            </p:nvSpPr>
            <p:spPr bwMode="auto">
              <a:xfrm>
                <a:off x="770" y="1458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1" name="Rectangle 38"/>
              <p:cNvSpPr>
                <a:spLocks noChangeArrowheads="1"/>
              </p:cNvSpPr>
              <p:nvPr/>
            </p:nvSpPr>
            <p:spPr bwMode="auto">
              <a:xfrm>
                <a:off x="770" y="1458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2" name="Oval 39"/>
              <p:cNvSpPr>
                <a:spLocks noChangeArrowheads="1"/>
              </p:cNvSpPr>
              <p:nvPr/>
            </p:nvSpPr>
            <p:spPr bwMode="auto">
              <a:xfrm>
                <a:off x="770" y="1444"/>
                <a:ext cx="29" cy="28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3" name="Rectangle 40"/>
              <p:cNvSpPr>
                <a:spLocks noChangeArrowheads="1"/>
              </p:cNvSpPr>
              <p:nvPr/>
            </p:nvSpPr>
            <p:spPr bwMode="auto">
              <a:xfrm>
                <a:off x="780" y="1458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4" name="Rectangle 41"/>
              <p:cNvSpPr>
                <a:spLocks noChangeArrowheads="1"/>
              </p:cNvSpPr>
              <p:nvPr/>
            </p:nvSpPr>
            <p:spPr bwMode="auto">
              <a:xfrm>
                <a:off x="780" y="1487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5" name="Rectangle 42"/>
              <p:cNvSpPr>
                <a:spLocks noChangeArrowheads="1"/>
              </p:cNvSpPr>
              <p:nvPr/>
            </p:nvSpPr>
            <p:spPr bwMode="auto">
              <a:xfrm>
                <a:off x="775" y="1463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6" name="Rectangle 43"/>
              <p:cNvSpPr>
                <a:spLocks noChangeArrowheads="1"/>
              </p:cNvSpPr>
              <p:nvPr/>
            </p:nvSpPr>
            <p:spPr bwMode="auto">
              <a:xfrm>
                <a:off x="775" y="1482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7" name="Rectangle 44"/>
              <p:cNvSpPr>
                <a:spLocks noChangeArrowheads="1"/>
              </p:cNvSpPr>
              <p:nvPr/>
            </p:nvSpPr>
            <p:spPr bwMode="auto">
              <a:xfrm>
                <a:off x="770" y="1468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8" name="Rectangle 45"/>
              <p:cNvSpPr>
                <a:spLocks noChangeArrowheads="1"/>
              </p:cNvSpPr>
              <p:nvPr/>
            </p:nvSpPr>
            <p:spPr bwMode="auto">
              <a:xfrm>
                <a:off x="770" y="1477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9" name="Rectangle 46"/>
              <p:cNvSpPr>
                <a:spLocks noChangeArrowheads="1"/>
              </p:cNvSpPr>
              <p:nvPr/>
            </p:nvSpPr>
            <p:spPr bwMode="auto">
              <a:xfrm>
                <a:off x="770" y="1472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0" name="Rectangle 47"/>
              <p:cNvSpPr>
                <a:spLocks noChangeArrowheads="1"/>
              </p:cNvSpPr>
              <p:nvPr/>
            </p:nvSpPr>
            <p:spPr bwMode="auto">
              <a:xfrm>
                <a:off x="770" y="1472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1" name="Oval 48"/>
              <p:cNvSpPr>
                <a:spLocks noChangeArrowheads="1"/>
              </p:cNvSpPr>
              <p:nvPr/>
            </p:nvSpPr>
            <p:spPr bwMode="auto">
              <a:xfrm>
                <a:off x="770" y="1458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2" name="Rectangle 49"/>
              <p:cNvSpPr>
                <a:spLocks noChangeArrowheads="1"/>
              </p:cNvSpPr>
              <p:nvPr/>
            </p:nvSpPr>
            <p:spPr bwMode="auto">
              <a:xfrm>
                <a:off x="780" y="1396"/>
                <a:ext cx="1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3" name="Rectangle 50"/>
              <p:cNvSpPr>
                <a:spLocks noChangeArrowheads="1"/>
              </p:cNvSpPr>
              <p:nvPr/>
            </p:nvSpPr>
            <p:spPr bwMode="auto">
              <a:xfrm>
                <a:off x="780" y="1424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4" name="Rectangle 51"/>
              <p:cNvSpPr>
                <a:spLocks noChangeArrowheads="1"/>
              </p:cNvSpPr>
              <p:nvPr/>
            </p:nvSpPr>
            <p:spPr bwMode="auto">
              <a:xfrm>
                <a:off x="775" y="1400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5" name="Rectangle 52"/>
              <p:cNvSpPr>
                <a:spLocks noChangeArrowheads="1"/>
              </p:cNvSpPr>
              <p:nvPr/>
            </p:nvSpPr>
            <p:spPr bwMode="auto">
              <a:xfrm>
                <a:off x="775" y="1420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6" name="Rectangle 53"/>
              <p:cNvSpPr>
                <a:spLocks noChangeArrowheads="1"/>
              </p:cNvSpPr>
              <p:nvPr/>
            </p:nvSpPr>
            <p:spPr bwMode="auto">
              <a:xfrm>
                <a:off x="770" y="1405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7" name="Rectangle 54"/>
              <p:cNvSpPr>
                <a:spLocks noChangeArrowheads="1"/>
              </p:cNvSpPr>
              <p:nvPr/>
            </p:nvSpPr>
            <p:spPr bwMode="auto">
              <a:xfrm>
                <a:off x="770" y="1415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8" name="Rectangle 55"/>
              <p:cNvSpPr>
                <a:spLocks noChangeArrowheads="1"/>
              </p:cNvSpPr>
              <p:nvPr/>
            </p:nvSpPr>
            <p:spPr bwMode="auto">
              <a:xfrm>
                <a:off x="770" y="1410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9" name="Rectangle 56"/>
              <p:cNvSpPr>
                <a:spLocks noChangeArrowheads="1"/>
              </p:cNvSpPr>
              <p:nvPr/>
            </p:nvSpPr>
            <p:spPr bwMode="auto">
              <a:xfrm>
                <a:off x="770" y="1410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0" name="Oval 57"/>
              <p:cNvSpPr>
                <a:spLocks noChangeArrowheads="1"/>
              </p:cNvSpPr>
              <p:nvPr/>
            </p:nvSpPr>
            <p:spPr bwMode="auto">
              <a:xfrm>
                <a:off x="770" y="1396"/>
                <a:ext cx="29" cy="28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1" name="Rectangle 58"/>
              <p:cNvSpPr>
                <a:spLocks noChangeArrowheads="1"/>
              </p:cNvSpPr>
              <p:nvPr/>
            </p:nvSpPr>
            <p:spPr bwMode="auto">
              <a:xfrm>
                <a:off x="780" y="2423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2" name="Rectangle 59"/>
              <p:cNvSpPr>
                <a:spLocks noChangeArrowheads="1"/>
              </p:cNvSpPr>
              <p:nvPr/>
            </p:nvSpPr>
            <p:spPr bwMode="auto">
              <a:xfrm>
                <a:off x="780" y="2452"/>
                <a:ext cx="1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3" name="Rectangle 60"/>
              <p:cNvSpPr>
                <a:spLocks noChangeArrowheads="1"/>
              </p:cNvSpPr>
              <p:nvPr/>
            </p:nvSpPr>
            <p:spPr bwMode="auto">
              <a:xfrm>
                <a:off x="775" y="2428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4" name="Rectangle 61"/>
              <p:cNvSpPr>
                <a:spLocks noChangeArrowheads="1"/>
              </p:cNvSpPr>
              <p:nvPr/>
            </p:nvSpPr>
            <p:spPr bwMode="auto">
              <a:xfrm>
                <a:off x="775" y="2447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5" name="Rectangle 62"/>
              <p:cNvSpPr>
                <a:spLocks noChangeArrowheads="1"/>
              </p:cNvSpPr>
              <p:nvPr/>
            </p:nvSpPr>
            <p:spPr bwMode="auto">
              <a:xfrm>
                <a:off x="770" y="2432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6" name="Rectangle 63"/>
              <p:cNvSpPr>
                <a:spLocks noChangeArrowheads="1"/>
              </p:cNvSpPr>
              <p:nvPr/>
            </p:nvSpPr>
            <p:spPr bwMode="auto">
              <a:xfrm>
                <a:off x="770" y="2442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7" name="Rectangle 64"/>
              <p:cNvSpPr>
                <a:spLocks noChangeArrowheads="1"/>
              </p:cNvSpPr>
              <p:nvPr/>
            </p:nvSpPr>
            <p:spPr bwMode="auto">
              <a:xfrm>
                <a:off x="770" y="2437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8" name="Rectangle 65"/>
              <p:cNvSpPr>
                <a:spLocks noChangeArrowheads="1"/>
              </p:cNvSpPr>
              <p:nvPr/>
            </p:nvSpPr>
            <p:spPr bwMode="auto">
              <a:xfrm>
                <a:off x="770" y="2437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9" name="Oval 66"/>
              <p:cNvSpPr>
                <a:spLocks noChangeArrowheads="1"/>
              </p:cNvSpPr>
              <p:nvPr/>
            </p:nvSpPr>
            <p:spPr bwMode="auto">
              <a:xfrm>
                <a:off x="770" y="2423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0" name="Rectangle 67"/>
              <p:cNvSpPr>
                <a:spLocks noChangeArrowheads="1"/>
              </p:cNvSpPr>
              <p:nvPr/>
            </p:nvSpPr>
            <p:spPr bwMode="auto">
              <a:xfrm>
                <a:off x="780" y="1424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1" name="Rectangle 68"/>
              <p:cNvSpPr>
                <a:spLocks noChangeArrowheads="1"/>
              </p:cNvSpPr>
              <p:nvPr/>
            </p:nvSpPr>
            <p:spPr bwMode="auto">
              <a:xfrm>
                <a:off x="780" y="1453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2" name="Rectangle 69"/>
              <p:cNvSpPr>
                <a:spLocks noChangeArrowheads="1"/>
              </p:cNvSpPr>
              <p:nvPr/>
            </p:nvSpPr>
            <p:spPr bwMode="auto">
              <a:xfrm>
                <a:off x="775" y="1429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3" name="Rectangle 70"/>
              <p:cNvSpPr>
                <a:spLocks noChangeArrowheads="1"/>
              </p:cNvSpPr>
              <p:nvPr/>
            </p:nvSpPr>
            <p:spPr bwMode="auto">
              <a:xfrm>
                <a:off x="775" y="1448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4" name="Rectangle 71"/>
              <p:cNvSpPr>
                <a:spLocks noChangeArrowheads="1"/>
              </p:cNvSpPr>
              <p:nvPr/>
            </p:nvSpPr>
            <p:spPr bwMode="auto">
              <a:xfrm>
                <a:off x="770" y="1434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5" name="Rectangle 72"/>
              <p:cNvSpPr>
                <a:spLocks noChangeArrowheads="1"/>
              </p:cNvSpPr>
              <p:nvPr/>
            </p:nvSpPr>
            <p:spPr bwMode="auto">
              <a:xfrm>
                <a:off x="770" y="1444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6" name="Rectangle 73"/>
              <p:cNvSpPr>
                <a:spLocks noChangeArrowheads="1"/>
              </p:cNvSpPr>
              <p:nvPr/>
            </p:nvSpPr>
            <p:spPr bwMode="auto">
              <a:xfrm>
                <a:off x="770" y="1439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7" name="Rectangle 74"/>
              <p:cNvSpPr>
                <a:spLocks noChangeArrowheads="1"/>
              </p:cNvSpPr>
              <p:nvPr/>
            </p:nvSpPr>
            <p:spPr bwMode="auto">
              <a:xfrm>
                <a:off x="770" y="1439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8" name="Oval 75"/>
              <p:cNvSpPr>
                <a:spLocks noChangeArrowheads="1"/>
              </p:cNvSpPr>
              <p:nvPr/>
            </p:nvSpPr>
            <p:spPr bwMode="auto">
              <a:xfrm>
                <a:off x="770" y="1424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9" name="Rectangle 76"/>
              <p:cNvSpPr>
                <a:spLocks noChangeArrowheads="1"/>
              </p:cNvSpPr>
              <p:nvPr/>
            </p:nvSpPr>
            <p:spPr bwMode="auto">
              <a:xfrm>
                <a:off x="780" y="1256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0" name="Rectangle 77"/>
              <p:cNvSpPr>
                <a:spLocks noChangeArrowheads="1"/>
              </p:cNvSpPr>
              <p:nvPr/>
            </p:nvSpPr>
            <p:spPr bwMode="auto">
              <a:xfrm>
                <a:off x="780" y="1285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1" name="Rectangle 78"/>
              <p:cNvSpPr>
                <a:spLocks noChangeArrowheads="1"/>
              </p:cNvSpPr>
              <p:nvPr/>
            </p:nvSpPr>
            <p:spPr bwMode="auto">
              <a:xfrm>
                <a:off x="775" y="1261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2" name="Rectangle 79"/>
              <p:cNvSpPr>
                <a:spLocks noChangeArrowheads="1"/>
              </p:cNvSpPr>
              <p:nvPr/>
            </p:nvSpPr>
            <p:spPr bwMode="auto">
              <a:xfrm>
                <a:off x="775" y="1280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3" name="Rectangle 80"/>
              <p:cNvSpPr>
                <a:spLocks noChangeArrowheads="1"/>
              </p:cNvSpPr>
              <p:nvPr/>
            </p:nvSpPr>
            <p:spPr bwMode="auto">
              <a:xfrm>
                <a:off x="770" y="1266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4" name="Rectangle 81"/>
              <p:cNvSpPr>
                <a:spLocks noChangeArrowheads="1"/>
              </p:cNvSpPr>
              <p:nvPr/>
            </p:nvSpPr>
            <p:spPr bwMode="auto">
              <a:xfrm>
                <a:off x="770" y="1276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5" name="Rectangle 82"/>
              <p:cNvSpPr>
                <a:spLocks noChangeArrowheads="1"/>
              </p:cNvSpPr>
              <p:nvPr/>
            </p:nvSpPr>
            <p:spPr bwMode="auto">
              <a:xfrm>
                <a:off x="770" y="1271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6" name="Rectangle 83"/>
              <p:cNvSpPr>
                <a:spLocks noChangeArrowheads="1"/>
              </p:cNvSpPr>
              <p:nvPr/>
            </p:nvSpPr>
            <p:spPr bwMode="auto">
              <a:xfrm>
                <a:off x="770" y="1271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7" name="Oval 84"/>
              <p:cNvSpPr>
                <a:spLocks noChangeArrowheads="1"/>
              </p:cNvSpPr>
              <p:nvPr/>
            </p:nvSpPr>
            <p:spPr bwMode="auto">
              <a:xfrm>
                <a:off x="770" y="1256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8" name="Rectangle 85"/>
              <p:cNvSpPr>
                <a:spLocks noChangeArrowheads="1"/>
              </p:cNvSpPr>
              <p:nvPr/>
            </p:nvSpPr>
            <p:spPr bwMode="auto">
              <a:xfrm>
                <a:off x="780" y="2485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9" name="Rectangle 86"/>
              <p:cNvSpPr>
                <a:spLocks noChangeArrowheads="1"/>
              </p:cNvSpPr>
              <p:nvPr/>
            </p:nvSpPr>
            <p:spPr bwMode="auto">
              <a:xfrm>
                <a:off x="780" y="2514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0" name="Rectangle 87"/>
              <p:cNvSpPr>
                <a:spLocks noChangeArrowheads="1"/>
              </p:cNvSpPr>
              <p:nvPr/>
            </p:nvSpPr>
            <p:spPr bwMode="auto">
              <a:xfrm>
                <a:off x="775" y="2490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1" name="Rectangle 88"/>
              <p:cNvSpPr>
                <a:spLocks noChangeArrowheads="1"/>
              </p:cNvSpPr>
              <p:nvPr/>
            </p:nvSpPr>
            <p:spPr bwMode="auto">
              <a:xfrm>
                <a:off x="775" y="2509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2" name="Rectangle 89"/>
              <p:cNvSpPr>
                <a:spLocks noChangeArrowheads="1"/>
              </p:cNvSpPr>
              <p:nvPr/>
            </p:nvSpPr>
            <p:spPr bwMode="auto">
              <a:xfrm>
                <a:off x="770" y="2495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3" name="Rectangle 90"/>
              <p:cNvSpPr>
                <a:spLocks noChangeArrowheads="1"/>
              </p:cNvSpPr>
              <p:nvPr/>
            </p:nvSpPr>
            <p:spPr bwMode="auto">
              <a:xfrm>
                <a:off x="770" y="2504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4" name="Rectangle 91"/>
              <p:cNvSpPr>
                <a:spLocks noChangeArrowheads="1"/>
              </p:cNvSpPr>
              <p:nvPr/>
            </p:nvSpPr>
            <p:spPr bwMode="auto">
              <a:xfrm>
                <a:off x="770" y="2500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5" name="Rectangle 92"/>
              <p:cNvSpPr>
                <a:spLocks noChangeArrowheads="1"/>
              </p:cNvSpPr>
              <p:nvPr/>
            </p:nvSpPr>
            <p:spPr bwMode="auto">
              <a:xfrm>
                <a:off x="770" y="2500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6" name="Oval 93"/>
              <p:cNvSpPr>
                <a:spLocks noChangeArrowheads="1"/>
              </p:cNvSpPr>
              <p:nvPr/>
            </p:nvSpPr>
            <p:spPr bwMode="auto">
              <a:xfrm>
                <a:off x="770" y="2485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7" name="Rectangle 94"/>
              <p:cNvSpPr>
                <a:spLocks noChangeArrowheads="1"/>
              </p:cNvSpPr>
              <p:nvPr/>
            </p:nvSpPr>
            <p:spPr bwMode="auto">
              <a:xfrm>
                <a:off x="780" y="1372"/>
                <a:ext cx="1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8" name="Rectangle 95"/>
              <p:cNvSpPr>
                <a:spLocks noChangeArrowheads="1"/>
              </p:cNvSpPr>
              <p:nvPr/>
            </p:nvSpPr>
            <p:spPr bwMode="auto">
              <a:xfrm>
                <a:off x="780" y="1400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9" name="Rectangle 96"/>
              <p:cNvSpPr>
                <a:spLocks noChangeArrowheads="1"/>
              </p:cNvSpPr>
              <p:nvPr/>
            </p:nvSpPr>
            <p:spPr bwMode="auto">
              <a:xfrm>
                <a:off x="775" y="1376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0" name="Rectangle 97"/>
              <p:cNvSpPr>
                <a:spLocks noChangeArrowheads="1"/>
              </p:cNvSpPr>
              <p:nvPr/>
            </p:nvSpPr>
            <p:spPr bwMode="auto">
              <a:xfrm>
                <a:off x="775" y="1396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1" name="Rectangle 98"/>
              <p:cNvSpPr>
                <a:spLocks noChangeArrowheads="1"/>
              </p:cNvSpPr>
              <p:nvPr/>
            </p:nvSpPr>
            <p:spPr bwMode="auto">
              <a:xfrm>
                <a:off x="770" y="1381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2" name="Rectangle 99"/>
              <p:cNvSpPr>
                <a:spLocks noChangeArrowheads="1"/>
              </p:cNvSpPr>
              <p:nvPr/>
            </p:nvSpPr>
            <p:spPr bwMode="auto">
              <a:xfrm>
                <a:off x="770" y="1391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3" name="Rectangle 100"/>
              <p:cNvSpPr>
                <a:spLocks noChangeArrowheads="1"/>
              </p:cNvSpPr>
              <p:nvPr/>
            </p:nvSpPr>
            <p:spPr bwMode="auto">
              <a:xfrm>
                <a:off x="770" y="1386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4" name="Rectangle 101"/>
              <p:cNvSpPr>
                <a:spLocks noChangeArrowheads="1"/>
              </p:cNvSpPr>
              <p:nvPr/>
            </p:nvSpPr>
            <p:spPr bwMode="auto">
              <a:xfrm>
                <a:off x="770" y="1386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5" name="Oval 102"/>
              <p:cNvSpPr>
                <a:spLocks noChangeArrowheads="1"/>
              </p:cNvSpPr>
              <p:nvPr/>
            </p:nvSpPr>
            <p:spPr bwMode="auto">
              <a:xfrm>
                <a:off x="770" y="1372"/>
                <a:ext cx="29" cy="28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6" name="Rectangle 103"/>
              <p:cNvSpPr>
                <a:spLocks noChangeArrowheads="1"/>
              </p:cNvSpPr>
              <p:nvPr/>
            </p:nvSpPr>
            <p:spPr bwMode="auto">
              <a:xfrm>
                <a:off x="780" y="1391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7" name="Rectangle 104"/>
              <p:cNvSpPr>
                <a:spLocks noChangeArrowheads="1"/>
              </p:cNvSpPr>
              <p:nvPr/>
            </p:nvSpPr>
            <p:spPr bwMode="auto">
              <a:xfrm>
                <a:off x="780" y="1420"/>
                <a:ext cx="1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8" name="Rectangle 105"/>
              <p:cNvSpPr>
                <a:spLocks noChangeArrowheads="1"/>
              </p:cNvSpPr>
              <p:nvPr/>
            </p:nvSpPr>
            <p:spPr bwMode="auto">
              <a:xfrm>
                <a:off x="775" y="1396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9" name="Rectangle 106"/>
              <p:cNvSpPr>
                <a:spLocks noChangeArrowheads="1"/>
              </p:cNvSpPr>
              <p:nvPr/>
            </p:nvSpPr>
            <p:spPr bwMode="auto">
              <a:xfrm>
                <a:off x="775" y="1415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0" name="Rectangle 107"/>
              <p:cNvSpPr>
                <a:spLocks noChangeArrowheads="1"/>
              </p:cNvSpPr>
              <p:nvPr/>
            </p:nvSpPr>
            <p:spPr bwMode="auto">
              <a:xfrm>
                <a:off x="770" y="1400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1" name="Rectangle 108"/>
              <p:cNvSpPr>
                <a:spLocks noChangeArrowheads="1"/>
              </p:cNvSpPr>
              <p:nvPr/>
            </p:nvSpPr>
            <p:spPr bwMode="auto">
              <a:xfrm>
                <a:off x="770" y="1410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2" name="Rectangle 109"/>
              <p:cNvSpPr>
                <a:spLocks noChangeArrowheads="1"/>
              </p:cNvSpPr>
              <p:nvPr/>
            </p:nvSpPr>
            <p:spPr bwMode="auto">
              <a:xfrm>
                <a:off x="770" y="1405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3" name="Rectangle 110"/>
              <p:cNvSpPr>
                <a:spLocks noChangeArrowheads="1"/>
              </p:cNvSpPr>
              <p:nvPr/>
            </p:nvSpPr>
            <p:spPr bwMode="auto">
              <a:xfrm>
                <a:off x="770" y="1405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4" name="Oval 111"/>
              <p:cNvSpPr>
                <a:spLocks noChangeArrowheads="1"/>
              </p:cNvSpPr>
              <p:nvPr/>
            </p:nvSpPr>
            <p:spPr bwMode="auto">
              <a:xfrm>
                <a:off x="770" y="1391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5" name="Rectangle 112"/>
              <p:cNvSpPr>
                <a:spLocks noChangeArrowheads="1"/>
              </p:cNvSpPr>
              <p:nvPr/>
            </p:nvSpPr>
            <p:spPr bwMode="auto">
              <a:xfrm>
                <a:off x="780" y="1468"/>
                <a:ext cx="1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6" name="Rectangle 113"/>
              <p:cNvSpPr>
                <a:spLocks noChangeArrowheads="1"/>
              </p:cNvSpPr>
              <p:nvPr/>
            </p:nvSpPr>
            <p:spPr bwMode="auto">
              <a:xfrm>
                <a:off x="780" y="1496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7" name="Rectangle 114"/>
              <p:cNvSpPr>
                <a:spLocks noChangeArrowheads="1"/>
              </p:cNvSpPr>
              <p:nvPr/>
            </p:nvSpPr>
            <p:spPr bwMode="auto">
              <a:xfrm>
                <a:off x="775" y="1472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8" name="Rectangle 115"/>
              <p:cNvSpPr>
                <a:spLocks noChangeArrowheads="1"/>
              </p:cNvSpPr>
              <p:nvPr/>
            </p:nvSpPr>
            <p:spPr bwMode="auto">
              <a:xfrm>
                <a:off x="775" y="1492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9" name="Rectangle 116"/>
              <p:cNvSpPr>
                <a:spLocks noChangeArrowheads="1"/>
              </p:cNvSpPr>
              <p:nvPr/>
            </p:nvSpPr>
            <p:spPr bwMode="auto">
              <a:xfrm>
                <a:off x="770" y="1477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0" name="Rectangle 117"/>
              <p:cNvSpPr>
                <a:spLocks noChangeArrowheads="1"/>
              </p:cNvSpPr>
              <p:nvPr/>
            </p:nvSpPr>
            <p:spPr bwMode="auto">
              <a:xfrm>
                <a:off x="770" y="1487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1" name="Rectangle 118"/>
              <p:cNvSpPr>
                <a:spLocks noChangeArrowheads="1"/>
              </p:cNvSpPr>
              <p:nvPr/>
            </p:nvSpPr>
            <p:spPr bwMode="auto">
              <a:xfrm>
                <a:off x="770" y="1482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2" name="Rectangle 119"/>
              <p:cNvSpPr>
                <a:spLocks noChangeArrowheads="1"/>
              </p:cNvSpPr>
              <p:nvPr/>
            </p:nvSpPr>
            <p:spPr bwMode="auto">
              <a:xfrm>
                <a:off x="770" y="1482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3" name="Oval 120"/>
              <p:cNvSpPr>
                <a:spLocks noChangeArrowheads="1"/>
              </p:cNvSpPr>
              <p:nvPr/>
            </p:nvSpPr>
            <p:spPr bwMode="auto">
              <a:xfrm>
                <a:off x="770" y="1468"/>
                <a:ext cx="29" cy="28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4" name="Rectangle 121"/>
              <p:cNvSpPr>
                <a:spLocks noChangeArrowheads="1"/>
              </p:cNvSpPr>
              <p:nvPr/>
            </p:nvSpPr>
            <p:spPr bwMode="auto">
              <a:xfrm>
                <a:off x="780" y="1429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5" name="Rectangle 122"/>
              <p:cNvSpPr>
                <a:spLocks noChangeArrowheads="1"/>
              </p:cNvSpPr>
              <p:nvPr/>
            </p:nvSpPr>
            <p:spPr bwMode="auto">
              <a:xfrm>
                <a:off x="780" y="1458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6" name="Rectangle 123"/>
              <p:cNvSpPr>
                <a:spLocks noChangeArrowheads="1"/>
              </p:cNvSpPr>
              <p:nvPr/>
            </p:nvSpPr>
            <p:spPr bwMode="auto">
              <a:xfrm>
                <a:off x="775" y="1434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" name="Rectangle 124"/>
              <p:cNvSpPr>
                <a:spLocks noChangeArrowheads="1"/>
              </p:cNvSpPr>
              <p:nvPr/>
            </p:nvSpPr>
            <p:spPr bwMode="auto">
              <a:xfrm>
                <a:off x="775" y="1453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8" name="Rectangle 125"/>
              <p:cNvSpPr>
                <a:spLocks noChangeArrowheads="1"/>
              </p:cNvSpPr>
              <p:nvPr/>
            </p:nvSpPr>
            <p:spPr bwMode="auto">
              <a:xfrm>
                <a:off x="770" y="1439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9" name="Rectangle 126"/>
              <p:cNvSpPr>
                <a:spLocks noChangeArrowheads="1"/>
              </p:cNvSpPr>
              <p:nvPr/>
            </p:nvSpPr>
            <p:spPr bwMode="auto">
              <a:xfrm>
                <a:off x="770" y="1448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0" name="Rectangle 127"/>
              <p:cNvSpPr>
                <a:spLocks noChangeArrowheads="1"/>
              </p:cNvSpPr>
              <p:nvPr/>
            </p:nvSpPr>
            <p:spPr bwMode="auto">
              <a:xfrm>
                <a:off x="770" y="1444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1" name="Rectangle 128"/>
              <p:cNvSpPr>
                <a:spLocks noChangeArrowheads="1"/>
              </p:cNvSpPr>
              <p:nvPr/>
            </p:nvSpPr>
            <p:spPr bwMode="auto">
              <a:xfrm>
                <a:off x="770" y="1444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2" name="Oval 129"/>
              <p:cNvSpPr>
                <a:spLocks noChangeArrowheads="1"/>
              </p:cNvSpPr>
              <p:nvPr/>
            </p:nvSpPr>
            <p:spPr bwMode="auto">
              <a:xfrm>
                <a:off x="770" y="1429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3" name="Rectangle 130"/>
              <p:cNvSpPr>
                <a:spLocks noChangeArrowheads="1"/>
              </p:cNvSpPr>
              <p:nvPr/>
            </p:nvSpPr>
            <p:spPr bwMode="auto">
              <a:xfrm>
                <a:off x="780" y="1352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4" name="Rectangle 131"/>
              <p:cNvSpPr>
                <a:spLocks noChangeArrowheads="1"/>
              </p:cNvSpPr>
              <p:nvPr/>
            </p:nvSpPr>
            <p:spPr bwMode="auto">
              <a:xfrm>
                <a:off x="780" y="1381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5" name="Rectangle 132"/>
              <p:cNvSpPr>
                <a:spLocks noChangeArrowheads="1"/>
              </p:cNvSpPr>
              <p:nvPr/>
            </p:nvSpPr>
            <p:spPr bwMode="auto">
              <a:xfrm>
                <a:off x="775" y="1357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6" name="Rectangle 133"/>
              <p:cNvSpPr>
                <a:spLocks noChangeArrowheads="1"/>
              </p:cNvSpPr>
              <p:nvPr/>
            </p:nvSpPr>
            <p:spPr bwMode="auto">
              <a:xfrm>
                <a:off x="775" y="1376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7" name="Rectangle 134"/>
              <p:cNvSpPr>
                <a:spLocks noChangeArrowheads="1"/>
              </p:cNvSpPr>
              <p:nvPr/>
            </p:nvSpPr>
            <p:spPr bwMode="auto">
              <a:xfrm>
                <a:off x="770" y="1362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8" name="Rectangle 135"/>
              <p:cNvSpPr>
                <a:spLocks noChangeArrowheads="1"/>
              </p:cNvSpPr>
              <p:nvPr/>
            </p:nvSpPr>
            <p:spPr bwMode="auto">
              <a:xfrm>
                <a:off x="770" y="1372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9" name="Rectangle 136"/>
              <p:cNvSpPr>
                <a:spLocks noChangeArrowheads="1"/>
              </p:cNvSpPr>
              <p:nvPr/>
            </p:nvSpPr>
            <p:spPr bwMode="auto">
              <a:xfrm>
                <a:off x="770" y="1367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0" name="Rectangle 137"/>
              <p:cNvSpPr>
                <a:spLocks noChangeArrowheads="1"/>
              </p:cNvSpPr>
              <p:nvPr/>
            </p:nvSpPr>
            <p:spPr bwMode="auto">
              <a:xfrm>
                <a:off x="770" y="1367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1" name="Oval 138"/>
              <p:cNvSpPr>
                <a:spLocks noChangeArrowheads="1"/>
              </p:cNvSpPr>
              <p:nvPr/>
            </p:nvSpPr>
            <p:spPr bwMode="auto">
              <a:xfrm>
                <a:off x="770" y="1352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2" name="Rectangle 139"/>
              <p:cNvSpPr>
                <a:spLocks noChangeArrowheads="1"/>
              </p:cNvSpPr>
              <p:nvPr/>
            </p:nvSpPr>
            <p:spPr bwMode="auto">
              <a:xfrm>
                <a:off x="780" y="1352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3" name="Rectangle 140"/>
              <p:cNvSpPr>
                <a:spLocks noChangeArrowheads="1"/>
              </p:cNvSpPr>
              <p:nvPr/>
            </p:nvSpPr>
            <p:spPr bwMode="auto">
              <a:xfrm>
                <a:off x="780" y="1381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4" name="Rectangle 141"/>
              <p:cNvSpPr>
                <a:spLocks noChangeArrowheads="1"/>
              </p:cNvSpPr>
              <p:nvPr/>
            </p:nvSpPr>
            <p:spPr bwMode="auto">
              <a:xfrm>
                <a:off x="775" y="1357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5" name="Rectangle 142"/>
              <p:cNvSpPr>
                <a:spLocks noChangeArrowheads="1"/>
              </p:cNvSpPr>
              <p:nvPr/>
            </p:nvSpPr>
            <p:spPr bwMode="auto">
              <a:xfrm>
                <a:off x="775" y="1376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6" name="Rectangle 143"/>
              <p:cNvSpPr>
                <a:spLocks noChangeArrowheads="1"/>
              </p:cNvSpPr>
              <p:nvPr/>
            </p:nvSpPr>
            <p:spPr bwMode="auto">
              <a:xfrm>
                <a:off x="770" y="1362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7" name="Rectangle 144"/>
              <p:cNvSpPr>
                <a:spLocks noChangeArrowheads="1"/>
              </p:cNvSpPr>
              <p:nvPr/>
            </p:nvSpPr>
            <p:spPr bwMode="auto">
              <a:xfrm>
                <a:off x="770" y="1372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8" name="Rectangle 145"/>
              <p:cNvSpPr>
                <a:spLocks noChangeArrowheads="1"/>
              </p:cNvSpPr>
              <p:nvPr/>
            </p:nvSpPr>
            <p:spPr bwMode="auto">
              <a:xfrm>
                <a:off x="770" y="1367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9" name="Rectangle 146"/>
              <p:cNvSpPr>
                <a:spLocks noChangeArrowheads="1"/>
              </p:cNvSpPr>
              <p:nvPr/>
            </p:nvSpPr>
            <p:spPr bwMode="auto">
              <a:xfrm>
                <a:off x="770" y="1367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0" name="Oval 147"/>
              <p:cNvSpPr>
                <a:spLocks noChangeArrowheads="1"/>
              </p:cNvSpPr>
              <p:nvPr/>
            </p:nvSpPr>
            <p:spPr bwMode="auto">
              <a:xfrm>
                <a:off x="770" y="1352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1" name="Rectangle 148"/>
              <p:cNvSpPr>
                <a:spLocks noChangeArrowheads="1"/>
              </p:cNvSpPr>
              <p:nvPr/>
            </p:nvSpPr>
            <p:spPr bwMode="auto">
              <a:xfrm>
                <a:off x="780" y="1381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2" name="Rectangle 149"/>
              <p:cNvSpPr>
                <a:spLocks noChangeArrowheads="1"/>
              </p:cNvSpPr>
              <p:nvPr/>
            </p:nvSpPr>
            <p:spPr bwMode="auto">
              <a:xfrm>
                <a:off x="780" y="1410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3" name="Rectangle 150"/>
              <p:cNvSpPr>
                <a:spLocks noChangeArrowheads="1"/>
              </p:cNvSpPr>
              <p:nvPr/>
            </p:nvSpPr>
            <p:spPr bwMode="auto">
              <a:xfrm>
                <a:off x="775" y="1386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4" name="Rectangle 151"/>
              <p:cNvSpPr>
                <a:spLocks noChangeArrowheads="1"/>
              </p:cNvSpPr>
              <p:nvPr/>
            </p:nvSpPr>
            <p:spPr bwMode="auto">
              <a:xfrm>
                <a:off x="775" y="1405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5" name="Rectangle 152"/>
              <p:cNvSpPr>
                <a:spLocks noChangeArrowheads="1"/>
              </p:cNvSpPr>
              <p:nvPr/>
            </p:nvSpPr>
            <p:spPr bwMode="auto">
              <a:xfrm>
                <a:off x="770" y="1391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6" name="Rectangle 153"/>
              <p:cNvSpPr>
                <a:spLocks noChangeArrowheads="1"/>
              </p:cNvSpPr>
              <p:nvPr/>
            </p:nvSpPr>
            <p:spPr bwMode="auto">
              <a:xfrm>
                <a:off x="770" y="1400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7" name="Rectangle 154"/>
              <p:cNvSpPr>
                <a:spLocks noChangeArrowheads="1"/>
              </p:cNvSpPr>
              <p:nvPr/>
            </p:nvSpPr>
            <p:spPr bwMode="auto">
              <a:xfrm>
                <a:off x="770" y="1396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8" name="Rectangle 155"/>
              <p:cNvSpPr>
                <a:spLocks noChangeArrowheads="1"/>
              </p:cNvSpPr>
              <p:nvPr/>
            </p:nvSpPr>
            <p:spPr bwMode="auto">
              <a:xfrm>
                <a:off x="770" y="1396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9" name="Oval 156"/>
              <p:cNvSpPr>
                <a:spLocks noChangeArrowheads="1"/>
              </p:cNvSpPr>
              <p:nvPr/>
            </p:nvSpPr>
            <p:spPr bwMode="auto">
              <a:xfrm>
                <a:off x="770" y="1381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0" name="Rectangle 157"/>
              <p:cNvSpPr>
                <a:spLocks noChangeArrowheads="1"/>
              </p:cNvSpPr>
              <p:nvPr/>
            </p:nvSpPr>
            <p:spPr bwMode="auto">
              <a:xfrm>
                <a:off x="780" y="1429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1" name="Rectangle 158"/>
              <p:cNvSpPr>
                <a:spLocks noChangeArrowheads="1"/>
              </p:cNvSpPr>
              <p:nvPr/>
            </p:nvSpPr>
            <p:spPr bwMode="auto">
              <a:xfrm>
                <a:off x="780" y="1458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2" name="Rectangle 159"/>
              <p:cNvSpPr>
                <a:spLocks noChangeArrowheads="1"/>
              </p:cNvSpPr>
              <p:nvPr/>
            </p:nvSpPr>
            <p:spPr bwMode="auto">
              <a:xfrm>
                <a:off x="775" y="1434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3" name="Rectangle 160"/>
              <p:cNvSpPr>
                <a:spLocks noChangeArrowheads="1"/>
              </p:cNvSpPr>
              <p:nvPr/>
            </p:nvSpPr>
            <p:spPr bwMode="auto">
              <a:xfrm>
                <a:off x="775" y="1453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4" name="Rectangle 161"/>
              <p:cNvSpPr>
                <a:spLocks noChangeArrowheads="1"/>
              </p:cNvSpPr>
              <p:nvPr/>
            </p:nvSpPr>
            <p:spPr bwMode="auto">
              <a:xfrm>
                <a:off x="770" y="1439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5" name="Rectangle 162"/>
              <p:cNvSpPr>
                <a:spLocks noChangeArrowheads="1"/>
              </p:cNvSpPr>
              <p:nvPr/>
            </p:nvSpPr>
            <p:spPr bwMode="auto">
              <a:xfrm>
                <a:off x="770" y="1448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6" name="Rectangle 163"/>
              <p:cNvSpPr>
                <a:spLocks noChangeArrowheads="1"/>
              </p:cNvSpPr>
              <p:nvPr/>
            </p:nvSpPr>
            <p:spPr bwMode="auto">
              <a:xfrm>
                <a:off x="770" y="1444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7" name="Rectangle 164"/>
              <p:cNvSpPr>
                <a:spLocks noChangeArrowheads="1"/>
              </p:cNvSpPr>
              <p:nvPr/>
            </p:nvSpPr>
            <p:spPr bwMode="auto">
              <a:xfrm>
                <a:off x="770" y="1444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8" name="Oval 165"/>
              <p:cNvSpPr>
                <a:spLocks noChangeArrowheads="1"/>
              </p:cNvSpPr>
              <p:nvPr/>
            </p:nvSpPr>
            <p:spPr bwMode="auto">
              <a:xfrm>
                <a:off x="770" y="1429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9" name="Rectangle 166"/>
              <p:cNvSpPr>
                <a:spLocks noChangeArrowheads="1"/>
              </p:cNvSpPr>
              <p:nvPr/>
            </p:nvSpPr>
            <p:spPr bwMode="auto">
              <a:xfrm>
                <a:off x="780" y="1468"/>
                <a:ext cx="1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0" name="Rectangle 167"/>
              <p:cNvSpPr>
                <a:spLocks noChangeArrowheads="1"/>
              </p:cNvSpPr>
              <p:nvPr/>
            </p:nvSpPr>
            <p:spPr bwMode="auto">
              <a:xfrm>
                <a:off x="780" y="1496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1" name="Rectangle 168"/>
              <p:cNvSpPr>
                <a:spLocks noChangeArrowheads="1"/>
              </p:cNvSpPr>
              <p:nvPr/>
            </p:nvSpPr>
            <p:spPr bwMode="auto">
              <a:xfrm>
                <a:off x="775" y="1472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2" name="Rectangle 169"/>
              <p:cNvSpPr>
                <a:spLocks noChangeArrowheads="1"/>
              </p:cNvSpPr>
              <p:nvPr/>
            </p:nvSpPr>
            <p:spPr bwMode="auto">
              <a:xfrm>
                <a:off x="775" y="1492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3" name="Rectangle 170"/>
              <p:cNvSpPr>
                <a:spLocks noChangeArrowheads="1"/>
              </p:cNvSpPr>
              <p:nvPr/>
            </p:nvSpPr>
            <p:spPr bwMode="auto">
              <a:xfrm>
                <a:off x="770" y="1477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4" name="Rectangle 171"/>
              <p:cNvSpPr>
                <a:spLocks noChangeArrowheads="1"/>
              </p:cNvSpPr>
              <p:nvPr/>
            </p:nvSpPr>
            <p:spPr bwMode="auto">
              <a:xfrm>
                <a:off x="770" y="1487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5" name="Rectangle 172"/>
              <p:cNvSpPr>
                <a:spLocks noChangeArrowheads="1"/>
              </p:cNvSpPr>
              <p:nvPr/>
            </p:nvSpPr>
            <p:spPr bwMode="auto">
              <a:xfrm>
                <a:off x="770" y="1482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6" name="Rectangle 173"/>
              <p:cNvSpPr>
                <a:spLocks noChangeArrowheads="1"/>
              </p:cNvSpPr>
              <p:nvPr/>
            </p:nvSpPr>
            <p:spPr bwMode="auto">
              <a:xfrm>
                <a:off x="770" y="1482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7" name="Oval 174"/>
              <p:cNvSpPr>
                <a:spLocks noChangeArrowheads="1"/>
              </p:cNvSpPr>
              <p:nvPr/>
            </p:nvSpPr>
            <p:spPr bwMode="auto">
              <a:xfrm>
                <a:off x="770" y="1468"/>
                <a:ext cx="29" cy="28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8" name="Rectangle 175"/>
              <p:cNvSpPr>
                <a:spLocks noChangeArrowheads="1"/>
              </p:cNvSpPr>
              <p:nvPr/>
            </p:nvSpPr>
            <p:spPr bwMode="auto">
              <a:xfrm>
                <a:off x="780" y="1424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9" name="Rectangle 176"/>
              <p:cNvSpPr>
                <a:spLocks noChangeArrowheads="1"/>
              </p:cNvSpPr>
              <p:nvPr/>
            </p:nvSpPr>
            <p:spPr bwMode="auto">
              <a:xfrm>
                <a:off x="780" y="1453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0" name="Rectangle 177"/>
              <p:cNvSpPr>
                <a:spLocks noChangeArrowheads="1"/>
              </p:cNvSpPr>
              <p:nvPr/>
            </p:nvSpPr>
            <p:spPr bwMode="auto">
              <a:xfrm>
                <a:off x="775" y="1429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1" name="Rectangle 178"/>
              <p:cNvSpPr>
                <a:spLocks noChangeArrowheads="1"/>
              </p:cNvSpPr>
              <p:nvPr/>
            </p:nvSpPr>
            <p:spPr bwMode="auto">
              <a:xfrm>
                <a:off x="775" y="1448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2" name="Rectangle 179"/>
              <p:cNvSpPr>
                <a:spLocks noChangeArrowheads="1"/>
              </p:cNvSpPr>
              <p:nvPr/>
            </p:nvSpPr>
            <p:spPr bwMode="auto">
              <a:xfrm>
                <a:off x="770" y="1434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3" name="Rectangle 180"/>
              <p:cNvSpPr>
                <a:spLocks noChangeArrowheads="1"/>
              </p:cNvSpPr>
              <p:nvPr/>
            </p:nvSpPr>
            <p:spPr bwMode="auto">
              <a:xfrm>
                <a:off x="770" y="1444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4" name="Rectangle 181"/>
              <p:cNvSpPr>
                <a:spLocks noChangeArrowheads="1"/>
              </p:cNvSpPr>
              <p:nvPr/>
            </p:nvSpPr>
            <p:spPr bwMode="auto">
              <a:xfrm>
                <a:off x="770" y="1439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5" name="Rectangle 182"/>
              <p:cNvSpPr>
                <a:spLocks noChangeArrowheads="1"/>
              </p:cNvSpPr>
              <p:nvPr/>
            </p:nvSpPr>
            <p:spPr bwMode="auto">
              <a:xfrm>
                <a:off x="770" y="1439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6" name="Oval 183"/>
              <p:cNvSpPr>
                <a:spLocks noChangeArrowheads="1"/>
              </p:cNvSpPr>
              <p:nvPr/>
            </p:nvSpPr>
            <p:spPr bwMode="auto">
              <a:xfrm>
                <a:off x="770" y="1424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7" name="Rectangle 184"/>
              <p:cNvSpPr>
                <a:spLocks noChangeArrowheads="1"/>
              </p:cNvSpPr>
              <p:nvPr/>
            </p:nvSpPr>
            <p:spPr bwMode="auto">
              <a:xfrm>
                <a:off x="780" y="1400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8" name="Rectangle 185"/>
              <p:cNvSpPr>
                <a:spLocks noChangeArrowheads="1"/>
              </p:cNvSpPr>
              <p:nvPr/>
            </p:nvSpPr>
            <p:spPr bwMode="auto">
              <a:xfrm>
                <a:off x="780" y="1429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9" name="Rectangle 186"/>
              <p:cNvSpPr>
                <a:spLocks noChangeArrowheads="1"/>
              </p:cNvSpPr>
              <p:nvPr/>
            </p:nvSpPr>
            <p:spPr bwMode="auto">
              <a:xfrm>
                <a:off x="775" y="1405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0" name="Rectangle 187"/>
              <p:cNvSpPr>
                <a:spLocks noChangeArrowheads="1"/>
              </p:cNvSpPr>
              <p:nvPr/>
            </p:nvSpPr>
            <p:spPr bwMode="auto">
              <a:xfrm>
                <a:off x="775" y="1424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1" name="Rectangle 188"/>
              <p:cNvSpPr>
                <a:spLocks noChangeArrowheads="1"/>
              </p:cNvSpPr>
              <p:nvPr/>
            </p:nvSpPr>
            <p:spPr bwMode="auto">
              <a:xfrm>
                <a:off x="770" y="1410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2" name="Rectangle 189"/>
              <p:cNvSpPr>
                <a:spLocks noChangeArrowheads="1"/>
              </p:cNvSpPr>
              <p:nvPr/>
            </p:nvSpPr>
            <p:spPr bwMode="auto">
              <a:xfrm>
                <a:off x="770" y="1420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3" name="Rectangle 190"/>
              <p:cNvSpPr>
                <a:spLocks noChangeArrowheads="1"/>
              </p:cNvSpPr>
              <p:nvPr/>
            </p:nvSpPr>
            <p:spPr bwMode="auto">
              <a:xfrm>
                <a:off x="770" y="1415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4" name="Rectangle 191"/>
              <p:cNvSpPr>
                <a:spLocks noChangeArrowheads="1"/>
              </p:cNvSpPr>
              <p:nvPr/>
            </p:nvSpPr>
            <p:spPr bwMode="auto">
              <a:xfrm>
                <a:off x="770" y="1415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5" name="Oval 192"/>
              <p:cNvSpPr>
                <a:spLocks noChangeArrowheads="1"/>
              </p:cNvSpPr>
              <p:nvPr/>
            </p:nvSpPr>
            <p:spPr bwMode="auto">
              <a:xfrm>
                <a:off x="770" y="1400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6" name="Rectangle 193"/>
              <p:cNvSpPr>
                <a:spLocks noChangeArrowheads="1"/>
              </p:cNvSpPr>
              <p:nvPr/>
            </p:nvSpPr>
            <p:spPr bwMode="auto">
              <a:xfrm>
                <a:off x="780" y="1295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7" name="Rectangle 194"/>
              <p:cNvSpPr>
                <a:spLocks noChangeArrowheads="1"/>
              </p:cNvSpPr>
              <p:nvPr/>
            </p:nvSpPr>
            <p:spPr bwMode="auto">
              <a:xfrm>
                <a:off x="780" y="1324"/>
                <a:ext cx="1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8" name="Rectangle 195"/>
              <p:cNvSpPr>
                <a:spLocks noChangeArrowheads="1"/>
              </p:cNvSpPr>
              <p:nvPr/>
            </p:nvSpPr>
            <p:spPr bwMode="auto">
              <a:xfrm>
                <a:off x="775" y="1300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9" name="Rectangle 196"/>
              <p:cNvSpPr>
                <a:spLocks noChangeArrowheads="1"/>
              </p:cNvSpPr>
              <p:nvPr/>
            </p:nvSpPr>
            <p:spPr bwMode="auto">
              <a:xfrm>
                <a:off x="775" y="1319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0" name="Rectangle 197"/>
              <p:cNvSpPr>
                <a:spLocks noChangeArrowheads="1"/>
              </p:cNvSpPr>
              <p:nvPr/>
            </p:nvSpPr>
            <p:spPr bwMode="auto">
              <a:xfrm>
                <a:off x="770" y="1304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1" name="Rectangle 198"/>
              <p:cNvSpPr>
                <a:spLocks noChangeArrowheads="1"/>
              </p:cNvSpPr>
              <p:nvPr/>
            </p:nvSpPr>
            <p:spPr bwMode="auto">
              <a:xfrm>
                <a:off x="770" y="1314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2" name="Rectangle 199"/>
              <p:cNvSpPr>
                <a:spLocks noChangeArrowheads="1"/>
              </p:cNvSpPr>
              <p:nvPr/>
            </p:nvSpPr>
            <p:spPr bwMode="auto">
              <a:xfrm>
                <a:off x="770" y="1309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3" name="Rectangle 200"/>
              <p:cNvSpPr>
                <a:spLocks noChangeArrowheads="1"/>
              </p:cNvSpPr>
              <p:nvPr/>
            </p:nvSpPr>
            <p:spPr bwMode="auto">
              <a:xfrm>
                <a:off x="770" y="1309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4" name="Oval 201"/>
              <p:cNvSpPr>
                <a:spLocks noChangeArrowheads="1"/>
              </p:cNvSpPr>
              <p:nvPr/>
            </p:nvSpPr>
            <p:spPr bwMode="auto">
              <a:xfrm>
                <a:off x="770" y="1295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5" name="Rectangle 202"/>
              <p:cNvSpPr>
                <a:spLocks noChangeArrowheads="1"/>
              </p:cNvSpPr>
              <p:nvPr/>
            </p:nvSpPr>
            <p:spPr bwMode="auto">
              <a:xfrm>
                <a:off x="780" y="1280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6" name="Rectangle 203"/>
              <p:cNvSpPr>
                <a:spLocks noChangeArrowheads="1"/>
              </p:cNvSpPr>
              <p:nvPr/>
            </p:nvSpPr>
            <p:spPr bwMode="auto">
              <a:xfrm>
                <a:off x="780" y="1309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" name="Rectangle 204"/>
              <p:cNvSpPr>
                <a:spLocks noChangeArrowheads="1"/>
              </p:cNvSpPr>
              <p:nvPr/>
            </p:nvSpPr>
            <p:spPr bwMode="auto">
              <a:xfrm>
                <a:off x="775" y="1285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" name="Rectangle 205"/>
              <p:cNvSpPr>
                <a:spLocks noChangeArrowheads="1"/>
              </p:cNvSpPr>
              <p:nvPr/>
            </p:nvSpPr>
            <p:spPr bwMode="auto">
              <a:xfrm>
                <a:off x="775" y="1304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Rectangle 207"/>
            <p:cNvSpPr>
              <a:spLocks noChangeArrowheads="1"/>
            </p:cNvSpPr>
            <p:nvPr/>
          </p:nvSpPr>
          <p:spPr bwMode="auto">
            <a:xfrm>
              <a:off x="770" y="1290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08"/>
            <p:cNvSpPr>
              <a:spLocks noChangeArrowheads="1"/>
            </p:cNvSpPr>
            <p:nvPr/>
          </p:nvSpPr>
          <p:spPr bwMode="auto">
            <a:xfrm>
              <a:off x="770" y="1300"/>
              <a:ext cx="34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209"/>
            <p:cNvSpPr>
              <a:spLocks noChangeArrowheads="1"/>
            </p:cNvSpPr>
            <p:nvPr/>
          </p:nvSpPr>
          <p:spPr bwMode="auto">
            <a:xfrm>
              <a:off x="770" y="1295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210"/>
            <p:cNvSpPr>
              <a:spLocks noChangeArrowheads="1"/>
            </p:cNvSpPr>
            <p:nvPr/>
          </p:nvSpPr>
          <p:spPr bwMode="auto">
            <a:xfrm>
              <a:off x="770" y="1295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211"/>
            <p:cNvSpPr>
              <a:spLocks noChangeArrowheads="1"/>
            </p:cNvSpPr>
            <p:nvPr/>
          </p:nvSpPr>
          <p:spPr bwMode="auto">
            <a:xfrm>
              <a:off x="770" y="1280"/>
              <a:ext cx="29" cy="29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212"/>
            <p:cNvSpPr>
              <a:spLocks noChangeArrowheads="1"/>
            </p:cNvSpPr>
            <p:nvPr/>
          </p:nvSpPr>
          <p:spPr bwMode="auto">
            <a:xfrm>
              <a:off x="780" y="1180"/>
              <a:ext cx="14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213"/>
            <p:cNvSpPr>
              <a:spLocks noChangeArrowheads="1"/>
            </p:cNvSpPr>
            <p:nvPr/>
          </p:nvSpPr>
          <p:spPr bwMode="auto">
            <a:xfrm>
              <a:off x="780" y="1208"/>
              <a:ext cx="1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214"/>
            <p:cNvSpPr>
              <a:spLocks noChangeArrowheads="1"/>
            </p:cNvSpPr>
            <p:nvPr/>
          </p:nvSpPr>
          <p:spPr bwMode="auto">
            <a:xfrm>
              <a:off x="775" y="1184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15"/>
            <p:cNvSpPr>
              <a:spLocks noChangeArrowheads="1"/>
            </p:cNvSpPr>
            <p:nvPr/>
          </p:nvSpPr>
          <p:spPr bwMode="auto">
            <a:xfrm>
              <a:off x="775" y="1204"/>
              <a:ext cx="24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216"/>
            <p:cNvSpPr>
              <a:spLocks noChangeArrowheads="1"/>
            </p:cNvSpPr>
            <p:nvPr/>
          </p:nvSpPr>
          <p:spPr bwMode="auto">
            <a:xfrm>
              <a:off x="770" y="1189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217"/>
            <p:cNvSpPr>
              <a:spLocks noChangeArrowheads="1"/>
            </p:cNvSpPr>
            <p:nvPr/>
          </p:nvSpPr>
          <p:spPr bwMode="auto">
            <a:xfrm>
              <a:off x="770" y="1199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218"/>
            <p:cNvSpPr>
              <a:spLocks noChangeArrowheads="1"/>
            </p:cNvSpPr>
            <p:nvPr/>
          </p:nvSpPr>
          <p:spPr bwMode="auto">
            <a:xfrm>
              <a:off x="770" y="1194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19"/>
            <p:cNvSpPr>
              <a:spLocks noChangeArrowheads="1"/>
            </p:cNvSpPr>
            <p:nvPr/>
          </p:nvSpPr>
          <p:spPr bwMode="auto">
            <a:xfrm>
              <a:off x="770" y="1194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220"/>
            <p:cNvSpPr>
              <a:spLocks noChangeArrowheads="1"/>
            </p:cNvSpPr>
            <p:nvPr/>
          </p:nvSpPr>
          <p:spPr bwMode="auto">
            <a:xfrm>
              <a:off x="770" y="1180"/>
              <a:ext cx="29" cy="28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21"/>
            <p:cNvSpPr>
              <a:spLocks noChangeArrowheads="1"/>
            </p:cNvSpPr>
            <p:nvPr/>
          </p:nvSpPr>
          <p:spPr bwMode="auto">
            <a:xfrm>
              <a:off x="780" y="1122"/>
              <a:ext cx="1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22"/>
            <p:cNvSpPr>
              <a:spLocks noChangeArrowheads="1"/>
            </p:cNvSpPr>
            <p:nvPr/>
          </p:nvSpPr>
          <p:spPr bwMode="auto">
            <a:xfrm>
              <a:off x="780" y="1151"/>
              <a:ext cx="1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23"/>
            <p:cNvSpPr>
              <a:spLocks noChangeArrowheads="1"/>
            </p:cNvSpPr>
            <p:nvPr/>
          </p:nvSpPr>
          <p:spPr bwMode="auto">
            <a:xfrm>
              <a:off x="775" y="1127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24"/>
            <p:cNvSpPr>
              <a:spLocks noChangeArrowheads="1"/>
            </p:cNvSpPr>
            <p:nvPr/>
          </p:nvSpPr>
          <p:spPr bwMode="auto">
            <a:xfrm>
              <a:off x="775" y="1146"/>
              <a:ext cx="2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5"/>
            <p:cNvSpPr>
              <a:spLocks noChangeArrowheads="1"/>
            </p:cNvSpPr>
            <p:nvPr/>
          </p:nvSpPr>
          <p:spPr bwMode="auto">
            <a:xfrm>
              <a:off x="770" y="1132"/>
              <a:ext cx="34" cy="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6"/>
            <p:cNvSpPr>
              <a:spLocks noChangeArrowheads="1"/>
            </p:cNvSpPr>
            <p:nvPr/>
          </p:nvSpPr>
          <p:spPr bwMode="auto">
            <a:xfrm>
              <a:off x="770" y="1141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7"/>
            <p:cNvSpPr>
              <a:spLocks noChangeArrowheads="1"/>
            </p:cNvSpPr>
            <p:nvPr/>
          </p:nvSpPr>
          <p:spPr bwMode="auto">
            <a:xfrm>
              <a:off x="770" y="1136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8"/>
            <p:cNvSpPr>
              <a:spLocks noChangeArrowheads="1"/>
            </p:cNvSpPr>
            <p:nvPr/>
          </p:nvSpPr>
          <p:spPr bwMode="auto">
            <a:xfrm>
              <a:off x="770" y="1136"/>
              <a:ext cx="34" cy="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229"/>
            <p:cNvSpPr>
              <a:spLocks noChangeArrowheads="1"/>
            </p:cNvSpPr>
            <p:nvPr/>
          </p:nvSpPr>
          <p:spPr bwMode="auto">
            <a:xfrm>
              <a:off x="770" y="1122"/>
              <a:ext cx="29" cy="29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30"/>
            <p:cNvSpPr>
              <a:spLocks noChangeShapeType="1"/>
            </p:cNvSpPr>
            <p:nvPr/>
          </p:nvSpPr>
          <p:spPr bwMode="auto">
            <a:xfrm flipV="1">
              <a:off x="785" y="1506"/>
              <a:ext cx="0" cy="326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31"/>
            <p:cNvSpPr>
              <a:spLocks noChangeShapeType="1"/>
            </p:cNvSpPr>
            <p:nvPr/>
          </p:nvSpPr>
          <p:spPr bwMode="auto">
            <a:xfrm>
              <a:off x="785" y="2068"/>
              <a:ext cx="0" cy="307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32"/>
            <p:cNvSpPr>
              <a:spLocks noChangeArrowheads="1"/>
            </p:cNvSpPr>
            <p:nvPr/>
          </p:nvSpPr>
          <p:spPr bwMode="auto">
            <a:xfrm>
              <a:off x="578" y="1832"/>
              <a:ext cx="413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3"/>
            <p:cNvSpPr>
              <a:spLocks/>
            </p:cNvSpPr>
            <p:nvPr/>
          </p:nvSpPr>
          <p:spPr bwMode="auto">
            <a:xfrm>
              <a:off x="578" y="1832"/>
              <a:ext cx="413" cy="236"/>
            </a:xfrm>
            <a:custGeom>
              <a:avLst/>
              <a:gdLst>
                <a:gd name="T0" fmla="*/ 0 w 86"/>
                <a:gd name="T1" fmla="*/ 0 h 49"/>
                <a:gd name="T2" fmla="*/ 0 w 86"/>
                <a:gd name="T3" fmla="*/ 49 h 49"/>
                <a:gd name="T4" fmla="*/ 86 w 86"/>
                <a:gd name="T5" fmla="*/ 49 h 49"/>
                <a:gd name="T6" fmla="*/ 86 w 86"/>
                <a:gd name="T7" fmla="*/ 0 h 49"/>
                <a:gd name="T8" fmla="*/ 0 w 86"/>
                <a:gd name="T9" fmla="*/ 0 h 49"/>
                <a:gd name="T10" fmla="*/ 0 w 86"/>
                <a:gd name="T1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49">
                  <a:moveTo>
                    <a:pt x="0" y="0"/>
                  </a:moveTo>
                  <a:lnTo>
                    <a:pt x="0" y="49"/>
                  </a:lnTo>
                  <a:lnTo>
                    <a:pt x="86" y="49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4" name="Line 234"/>
            <p:cNvSpPr>
              <a:spLocks noChangeShapeType="1"/>
            </p:cNvSpPr>
            <p:nvPr/>
          </p:nvSpPr>
          <p:spPr bwMode="auto">
            <a:xfrm>
              <a:off x="578" y="1972"/>
              <a:ext cx="413" cy="0"/>
            </a:xfrm>
            <a:prstGeom prst="line">
              <a:avLst/>
            </a:prstGeom>
            <a:noFill/>
            <a:ln w="222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5" name="Line 235"/>
            <p:cNvSpPr>
              <a:spLocks noChangeShapeType="1"/>
            </p:cNvSpPr>
            <p:nvPr/>
          </p:nvSpPr>
          <p:spPr bwMode="auto">
            <a:xfrm flipV="1">
              <a:off x="1337" y="1424"/>
              <a:ext cx="0" cy="231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" name="Line 236"/>
            <p:cNvSpPr>
              <a:spLocks noChangeShapeType="1"/>
            </p:cNvSpPr>
            <p:nvPr/>
          </p:nvSpPr>
          <p:spPr bwMode="auto">
            <a:xfrm>
              <a:off x="1337" y="1981"/>
              <a:ext cx="0" cy="250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" name="Rectangle 237"/>
            <p:cNvSpPr>
              <a:spLocks noChangeArrowheads="1"/>
            </p:cNvSpPr>
            <p:nvPr/>
          </p:nvSpPr>
          <p:spPr bwMode="auto">
            <a:xfrm>
              <a:off x="1130" y="1655"/>
              <a:ext cx="413" cy="3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9" name="Freeform 238"/>
            <p:cNvSpPr>
              <a:spLocks/>
            </p:cNvSpPr>
            <p:nvPr/>
          </p:nvSpPr>
          <p:spPr bwMode="auto">
            <a:xfrm>
              <a:off x="1130" y="1655"/>
              <a:ext cx="413" cy="326"/>
            </a:xfrm>
            <a:custGeom>
              <a:avLst/>
              <a:gdLst>
                <a:gd name="T0" fmla="*/ 0 w 86"/>
                <a:gd name="T1" fmla="*/ 0 h 68"/>
                <a:gd name="T2" fmla="*/ 0 w 86"/>
                <a:gd name="T3" fmla="*/ 68 h 68"/>
                <a:gd name="T4" fmla="*/ 86 w 86"/>
                <a:gd name="T5" fmla="*/ 68 h 68"/>
                <a:gd name="T6" fmla="*/ 86 w 86"/>
                <a:gd name="T7" fmla="*/ 0 h 68"/>
                <a:gd name="T8" fmla="*/ 0 w 86"/>
                <a:gd name="T9" fmla="*/ 0 h 68"/>
                <a:gd name="T10" fmla="*/ 0 w 86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68">
                  <a:moveTo>
                    <a:pt x="0" y="0"/>
                  </a:moveTo>
                  <a:lnTo>
                    <a:pt x="0" y="68"/>
                  </a:lnTo>
                  <a:lnTo>
                    <a:pt x="86" y="68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" name="Line 239"/>
            <p:cNvSpPr>
              <a:spLocks noChangeShapeType="1"/>
            </p:cNvSpPr>
            <p:nvPr/>
          </p:nvSpPr>
          <p:spPr bwMode="auto">
            <a:xfrm>
              <a:off x="1130" y="1852"/>
              <a:ext cx="413" cy="0"/>
            </a:xfrm>
            <a:prstGeom prst="line">
              <a:avLst/>
            </a:prstGeom>
            <a:noFill/>
            <a:ln w="222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" name="Rectangle 240"/>
            <p:cNvSpPr>
              <a:spLocks noChangeArrowheads="1"/>
            </p:cNvSpPr>
            <p:nvPr/>
          </p:nvSpPr>
          <p:spPr bwMode="auto">
            <a:xfrm>
              <a:off x="319" y="2514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itchFamily="34" charset="0"/>
                  <a:cs typeface="Arial" pitchFamily="34" charset="0"/>
                </a:rPr>
                <a:t>-4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2" name="Rectangle 241"/>
            <p:cNvSpPr>
              <a:spLocks noChangeArrowheads="1"/>
            </p:cNvSpPr>
            <p:nvPr/>
          </p:nvSpPr>
          <p:spPr bwMode="auto">
            <a:xfrm>
              <a:off x="319" y="2236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itchFamily="34" charset="0"/>
                  <a:cs typeface="Arial" pitchFamily="34" charset="0"/>
                </a:rPr>
                <a:t>-2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3" name="Rectangle 242"/>
            <p:cNvSpPr>
              <a:spLocks noChangeArrowheads="1"/>
            </p:cNvSpPr>
            <p:nvPr/>
          </p:nvSpPr>
          <p:spPr bwMode="auto">
            <a:xfrm>
              <a:off x="343" y="1962"/>
              <a:ext cx="7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4" name="Rectangle 243"/>
            <p:cNvSpPr>
              <a:spLocks noChangeArrowheads="1"/>
            </p:cNvSpPr>
            <p:nvPr/>
          </p:nvSpPr>
          <p:spPr bwMode="auto">
            <a:xfrm>
              <a:off x="343" y="1684"/>
              <a:ext cx="7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5" name="Rectangle 244"/>
            <p:cNvSpPr>
              <a:spLocks noChangeArrowheads="1"/>
            </p:cNvSpPr>
            <p:nvPr/>
          </p:nvSpPr>
          <p:spPr bwMode="auto">
            <a:xfrm>
              <a:off x="343" y="1405"/>
              <a:ext cx="7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6" name="Rectangle 245"/>
            <p:cNvSpPr>
              <a:spLocks noChangeArrowheads="1"/>
            </p:cNvSpPr>
            <p:nvPr/>
          </p:nvSpPr>
          <p:spPr bwMode="auto">
            <a:xfrm>
              <a:off x="343" y="1132"/>
              <a:ext cx="7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7" name="Line 246"/>
            <p:cNvSpPr>
              <a:spLocks noChangeShapeType="1"/>
            </p:cNvSpPr>
            <p:nvPr/>
          </p:nvSpPr>
          <p:spPr bwMode="auto">
            <a:xfrm>
              <a:off x="434" y="2548"/>
              <a:ext cx="20" cy="0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" name="Line 247"/>
            <p:cNvSpPr>
              <a:spLocks noChangeShapeType="1"/>
            </p:cNvSpPr>
            <p:nvPr/>
          </p:nvSpPr>
          <p:spPr bwMode="auto">
            <a:xfrm>
              <a:off x="434" y="2269"/>
              <a:ext cx="20" cy="0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" name="Line 248"/>
            <p:cNvSpPr>
              <a:spLocks noChangeShapeType="1"/>
            </p:cNvSpPr>
            <p:nvPr/>
          </p:nvSpPr>
          <p:spPr bwMode="auto">
            <a:xfrm>
              <a:off x="434" y="1996"/>
              <a:ext cx="20" cy="0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0" name="Line 249"/>
            <p:cNvSpPr>
              <a:spLocks noChangeShapeType="1"/>
            </p:cNvSpPr>
            <p:nvPr/>
          </p:nvSpPr>
          <p:spPr bwMode="auto">
            <a:xfrm>
              <a:off x="434" y="1717"/>
              <a:ext cx="20" cy="0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1" name="Line 250"/>
            <p:cNvSpPr>
              <a:spLocks noChangeShapeType="1"/>
            </p:cNvSpPr>
            <p:nvPr/>
          </p:nvSpPr>
          <p:spPr bwMode="auto">
            <a:xfrm>
              <a:off x="434" y="1439"/>
              <a:ext cx="20" cy="0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2" name="Line 251"/>
            <p:cNvSpPr>
              <a:spLocks noChangeShapeType="1"/>
            </p:cNvSpPr>
            <p:nvPr/>
          </p:nvSpPr>
          <p:spPr bwMode="auto">
            <a:xfrm>
              <a:off x="434" y="1165"/>
              <a:ext cx="20" cy="0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3" name="Line 252"/>
            <p:cNvSpPr>
              <a:spLocks noChangeShapeType="1"/>
            </p:cNvSpPr>
            <p:nvPr/>
          </p:nvSpPr>
          <p:spPr bwMode="auto">
            <a:xfrm flipV="1">
              <a:off x="785" y="2567"/>
              <a:ext cx="0" cy="24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4" name="Line 253"/>
            <p:cNvSpPr>
              <a:spLocks noChangeShapeType="1"/>
            </p:cNvSpPr>
            <p:nvPr/>
          </p:nvSpPr>
          <p:spPr bwMode="auto">
            <a:xfrm flipV="1">
              <a:off x="1337" y="2567"/>
              <a:ext cx="0" cy="24"/>
            </a:xfrm>
            <a:prstGeom prst="line">
              <a:avLst/>
            </a:prstGeom>
            <a:noFill/>
            <a:ln w="7938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8" name="Rectangle 257"/>
            <p:cNvSpPr>
              <a:spLocks noChangeArrowheads="1"/>
            </p:cNvSpPr>
            <p:nvPr/>
          </p:nvSpPr>
          <p:spPr bwMode="auto">
            <a:xfrm rot="16200000">
              <a:off x="-174" y="1786"/>
              <a:ext cx="67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100" dirty="0">
                  <a:solidFill>
                    <a:srgbClr val="000000"/>
                  </a:solidFill>
                </a:rPr>
                <a:t>Log2(EASIX-pre)</a:t>
              </a:r>
              <a:endParaRPr lang="en-US" altLang="en-US" dirty="0"/>
            </a:p>
          </p:txBody>
        </p:sp>
      </p:grpSp>
      <p:sp>
        <p:nvSpPr>
          <p:cNvPr id="258" name="Rectangle 257"/>
          <p:cNvSpPr/>
          <p:nvPr/>
        </p:nvSpPr>
        <p:spPr>
          <a:xfrm>
            <a:off x="1228273" y="1521159"/>
            <a:ext cx="27574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EASIX-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SOS/VOD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Rectangle 1"/>
          <p:cNvSpPr/>
          <p:nvPr/>
        </p:nvSpPr>
        <p:spPr>
          <a:xfrm>
            <a:off x="736408" y="2028820"/>
            <a:ext cx="126310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dirty="0"/>
              <a:t>Training n=896</a:t>
            </a:r>
            <a:endParaRPr lang="en-US" sz="1400" dirty="0"/>
          </a:p>
        </p:txBody>
      </p:sp>
      <p:sp>
        <p:nvSpPr>
          <p:cNvPr id="260" name="Textfeld 3"/>
          <p:cNvSpPr txBox="1"/>
          <p:nvPr/>
        </p:nvSpPr>
        <p:spPr>
          <a:xfrm>
            <a:off x="896150" y="2338160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p&lt;0.001</a:t>
            </a:r>
          </a:p>
        </p:txBody>
      </p:sp>
      <p:sp>
        <p:nvSpPr>
          <p:cNvPr id="261" name="Geschweifte Klammer rechts 20"/>
          <p:cNvSpPr/>
          <p:nvPr/>
        </p:nvSpPr>
        <p:spPr>
          <a:xfrm rot="16200000">
            <a:off x="1213016" y="2199698"/>
            <a:ext cx="132402" cy="913432"/>
          </a:xfrm>
          <a:prstGeom prst="righ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3" name="Rectangle 12"/>
          <p:cNvSpPr/>
          <p:nvPr/>
        </p:nvSpPr>
        <p:spPr>
          <a:xfrm>
            <a:off x="5475773" y="1521159"/>
            <a:ext cx="26981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EASIX-d0,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SOS/VOD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Rectangle 1"/>
          <p:cNvSpPr/>
          <p:nvPr/>
        </p:nvSpPr>
        <p:spPr>
          <a:xfrm>
            <a:off x="5139151" y="2017151"/>
            <a:ext cx="126310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dirty="0"/>
              <a:t>Training n=735</a:t>
            </a:r>
            <a:endParaRPr lang="en-US" sz="1400" dirty="0"/>
          </a:p>
        </p:txBody>
      </p:sp>
      <p:sp>
        <p:nvSpPr>
          <p:cNvPr id="266" name="Rectangle 78"/>
          <p:cNvSpPr>
            <a:spLocks noChangeArrowheads="1"/>
          </p:cNvSpPr>
          <p:nvPr/>
        </p:nvSpPr>
        <p:spPr bwMode="auto">
          <a:xfrm>
            <a:off x="659600" y="4752919"/>
            <a:ext cx="52070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50" b="0" i="0" u="none" strike="noStrike" cap="none" normalizeH="0" baseline="0" dirty="0" err="1">
                <a:ln>
                  <a:noFill/>
                </a:ln>
                <a:solidFill>
                  <a:srgbClr val="4D4D4D"/>
                </a:solidFill>
                <a:effectLst/>
              </a:rPr>
              <a:t>No</a:t>
            </a:r>
            <a:r>
              <a:rPr kumimoji="0" lang="de-DE" altLang="de-DE" sz="1050" b="0" i="0" u="none" strike="noStrike" cap="none" normalizeH="0" baseline="0" dirty="0">
                <a:ln>
                  <a:noFill/>
                </a:ln>
                <a:solidFill>
                  <a:srgbClr val="4D4D4D"/>
                </a:solidFill>
                <a:effectLst/>
              </a:rPr>
              <a:t> EB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050" dirty="0">
                <a:solidFill>
                  <a:srgbClr val="4D4D4D"/>
                </a:solidFill>
              </a:rPr>
              <a:t>n=771</a:t>
            </a:r>
            <a:endParaRPr kumimoji="0" lang="de-DE" altLang="de-DE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7" name="Rectangle 78"/>
          <p:cNvSpPr>
            <a:spLocks noChangeArrowheads="1"/>
          </p:cNvSpPr>
          <p:nvPr/>
        </p:nvSpPr>
        <p:spPr bwMode="auto">
          <a:xfrm>
            <a:off x="1387127" y="4752919"/>
            <a:ext cx="52070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50" b="0" i="0" u="none" strike="noStrike" cap="none" normalizeH="0" baseline="0" dirty="0">
                <a:ln>
                  <a:noFill/>
                </a:ln>
                <a:solidFill>
                  <a:srgbClr val="4D4D4D"/>
                </a:solidFill>
                <a:effectLst/>
              </a:rPr>
              <a:t>EB</a:t>
            </a:r>
            <a:endParaRPr lang="de-DE" altLang="de-DE" sz="105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50" b="0" i="0" u="none" strike="noStrike" cap="none" normalizeH="0" baseline="0" dirty="0">
                <a:ln>
                  <a:noFill/>
                </a:ln>
                <a:solidFill>
                  <a:srgbClr val="4D4D4D"/>
                </a:solidFill>
                <a:effectLst/>
              </a:rPr>
              <a:t>n=125</a:t>
            </a:r>
          </a:p>
        </p:txBody>
      </p:sp>
      <p:grpSp>
        <p:nvGrpSpPr>
          <p:cNvPr id="279" name="Group 278"/>
          <p:cNvGrpSpPr/>
          <p:nvPr/>
        </p:nvGrpSpPr>
        <p:grpSpPr>
          <a:xfrm>
            <a:off x="4634162" y="2334882"/>
            <a:ext cx="1975692" cy="2736014"/>
            <a:chOff x="4408487" y="1917446"/>
            <a:chExt cx="2505075" cy="3200431"/>
          </a:xfrm>
        </p:grpSpPr>
        <p:grpSp>
          <p:nvGrpSpPr>
            <p:cNvPr id="11490" name="Group 261"/>
            <p:cNvGrpSpPr>
              <a:grpSpLocks noChangeAspect="1"/>
            </p:cNvGrpSpPr>
            <p:nvPr/>
          </p:nvGrpSpPr>
          <p:grpSpPr bwMode="auto">
            <a:xfrm>
              <a:off x="4408487" y="2167594"/>
              <a:ext cx="2505075" cy="2865435"/>
              <a:chOff x="2825" y="1375"/>
              <a:chExt cx="1578" cy="1805"/>
            </a:xfrm>
          </p:grpSpPr>
          <p:sp>
            <p:nvSpPr>
              <p:cNvPr id="11491" name="AutoShape 260"/>
              <p:cNvSpPr>
                <a:spLocks noChangeAspect="1" noChangeArrowheads="1" noTextEdit="1"/>
              </p:cNvSpPr>
              <p:nvPr/>
            </p:nvSpPr>
            <p:spPr bwMode="auto">
              <a:xfrm>
                <a:off x="2896" y="1375"/>
                <a:ext cx="1500" cy="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" name="Rectangle 262"/>
              <p:cNvSpPr>
                <a:spLocks noChangeArrowheads="1"/>
              </p:cNvSpPr>
              <p:nvPr/>
            </p:nvSpPr>
            <p:spPr bwMode="auto">
              <a:xfrm>
                <a:off x="2896" y="1375"/>
                <a:ext cx="1507" cy="18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" name="Rectangle 263"/>
              <p:cNvSpPr>
                <a:spLocks noChangeArrowheads="1"/>
              </p:cNvSpPr>
              <p:nvPr/>
            </p:nvSpPr>
            <p:spPr bwMode="auto">
              <a:xfrm>
                <a:off x="2896" y="1375"/>
                <a:ext cx="1507" cy="1805"/>
              </a:xfrm>
              <a:prstGeom prst="rect">
                <a:avLst/>
              </a:pr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" name="Rectangle 264"/>
              <p:cNvSpPr>
                <a:spLocks noChangeArrowheads="1"/>
              </p:cNvSpPr>
              <p:nvPr/>
            </p:nvSpPr>
            <p:spPr bwMode="auto">
              <a:xfrm>
                <a:off x="3203" y="1418"/>
                <a:ext cx="1152" cy="1498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" name="Line 265"/>
              <p:cNvSpPr>
                <a:spLocks noChangeShapeType="1"/>
              </p:cNvSpPr>
              <p:nvPr/>
            </p:nvSpPr>
            <p:spPr bwMode="auto">
              <a:xfrm>
                <a:off x="3203" y="2671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" name="Line 266"/>
              <p:cNvSpPr>
                <a:spLocks noChangeShapeType="1"/>
              </p:cNvSpPr>
              <p:nvPr/>
            </p:nvSpPr>
            <p:spPr bwMode="auto">
              <a:xfrm>
                <a:off x="3203" y="2335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" name="Line 267"/>
              <p:cNvSpPr>
                <a:spLocks noChangeShapeType="1"/>
              </p:cNvSpPr>
              <p:nvPr/>
            </p:nvSpPr>
            <p:spPr bwMode="auto">
              <a:xfrm>
                <a:off x="3203" y="1999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" name="Line 268"/>
              <p:cNvSpPr>
                <a:spLocks noChangeShapeType="1"/>
              </p:cNvSpPr>
              <p:nvPr/>
            </p:nvSpPr>
            <p:spPr bwMode="auto">
              <a:xfrm>
                <a:off x="3203" y="1668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" name="Line 269"/>
              <p:cNvSpPr>
                <a:spLocks noChangeShapeType="1"/>
              </p:cNvSpPr>
              <p:nvPr/>
            </p:nvSpPr>
            <p:spPr bwMode="auto">
              <a:xfrm>
                <a:off x="3203" y="2834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" name="Line 270"/>
              <p:cNvSpPr>
                <a:spLocks noChangeShapeType="1"/>
              </p:cNvSpPr>
              <p:nvPr/>
            </p:nvSpPr>
            <p:spPr bwMode="auto">
              <a:xfrm>
                <a:off x="3203" y="2503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" name="Line 271"/>
              <p:cNvSpPr>
                <a:spLocks noChangeShapeType="1"/>
              </p:cNvSpPr>
              <p:nvPr/>
            </p:nvSpPr>
            <p:spPr bwMode="auto">
              <a:xfrm>
                <a:off x="3203" y="2167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" name="Line 272"/>
              <p:cNvSpPr>
                <a:spLocks noChangeShapeType="1"/>
              </p:cNvSpPr>
              <p:nvPr/>
            </p:nvSpPr>
            <p:spPr bwMode="auto">
              <a:xfrm>
                <a:off x="3203" y="1836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" name="Line 273"/>
              <p:cNvSpPr>
                <a:spLocks noChangeShapeType="1"/>
              </p:cNvSpPr>
              <p:nvPr/>
            </p:nvSpPr>
            <p:spPr bwMode="auto">
              <a:xfrm>
                <a:off x="3203" y="1500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" name="Line 274"/>
              <p:cNvSpPr>
                <a:spLocks noChangeShapeType="1"/>
              </p:cNvSpPr>
              <p:nvPr/>
            </p:nvSpPr>
            <p:spPr bwMode="auto">
              <a:xfrm flipV="1">
                <a:off x="3520" y="1418"/>
                <a:ext cx="0" cy="1498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5" name="Line 275"/>
              <p:cNvSpPr>
                <a:spLocks noChangeShapeType="1"/>
              </p:cNvSpPr>
              <p:nvPr/>
            </p:nvSpPr>
            <p:spPr bwMode="auto">
              <a:xfrm flipV="1">
                <a:off x="4043" y="1418"/>
                <a:ext cx="0" cy="1498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6" name="Line 276"/>
              <p:cNvSpPr>
                <a:spLocks noChangeShapeType="1"/>
              </p:cNvSpPr>
              <p:nvPr/>
            </p:nvSpPr>
            <p:spPr bwMode="auto">
              <a:xfrm flipV="1">
                <a:off x="3520" y="1485"/>
                <a:ext cx="0" cy="572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7" name="Line 277"/>
              <p:cNvSpPr>
                <a:spLocks noChangeShapeType="1"/>
              </p:cNvSpPr>
              <p:nvPr/>
            </p:nvSpPr>
            <p:spPr bwMode="auto">
              <a:xfrm>
                <a:off x="3520" y="2489"/>
                <a:ext cx="0" cy="36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8" name="Rectangle 278"/>
              <p:cNvSpPr>
                <a:spLocks noChangeArrowheads="1"/>
              </p:cNvSpPr>
              <p:nvPr/>
            </p:nvSpPr>
            <p:spPr bwMode="auto">
              <a:xfrm>
                <a:off x="3323" y="2057"/>
                <a:ext cx="394" cy="4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" name="Freeform 279"/>
              <p:cNvSpPr>
                <a:spLocks/>
              </p:cNvSpPr>
              <p:nvPr/>
            </p:nvSpPr>
            <p:spPr bwMode="auto">
              <a:xfrm>
                <a:off x="3323" y="2057"/>
                <a:ext cx="394" cy="432"/>
              </a:xfrm>
              <a:custGeom>
                <a:avLst/>
                <a:gdLst>
                  <a:gd name="T0" fmla="*/ 0 w 82"/>
                  <a:gd name="T1" fmla="*/ 0 h 90"/>
                  <a:gd name="T2" fmla="*/ 0 w 82"/>
                  <a:gd name="T3" fmla="*/ 90 h 90"/>
                  <a:gd name="T4" fmla="*/ 82 w 82"/>
                  <a:gd name="T5" fmla="*/ 90 h 90"/>
                  <a:gd name="T6" fmla="*/ 82 w 82"/>
                  <a:gd name="T7" fmla="*/ 0 h 90"/>
                  <a:gd name="T8" fmla="*/ 0 w 82"/>
                  <a:gd name="T9" fmla="*/ 0 h 90"/>
                  <a:gd name="T10" fmla="*/ 0 w 82"/>
                  <a:gd name="T11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" h="90">
                    <a:moveTo>
                      <a:pt x="0" y="0"/>
                    </a:moveTo>
                    <a:lnTo>
                      <a:pt x="0" y="90"/>
                    </a:lnTo>
                    <a:lnTo>
                      <a:pt x="82" y="90"/>
                    </a:lnTo>
                    <a:lnTo>
                      <a:pt x="8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" name="Line 280"/>
              <p:cNvSpPr>
                <a:spLocks noChangeShapeType="1"/>
              </p:cNvSpPr>
              <p:nvPr/>
            </p:nvSpPr>
            <p:spPr bwMode="auto">
              <a:xfrm>
                <a:off x="3323" y="2239"/>
                <a:ext cx="394" cy="0"/>
              </a:xfrm>
              <a:prstGeom prst="line">
                <a:avLst/>
              </a:prstGeom>
              <a:noFill/>
              <a:ln w="22225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1" name="Line 281"/>
              <p:cNvSpPr>
                <a:spLocks noChangeShapeType="1"/>
              </p:cNvSpPr>
              <p:nvPr/>
            </p:nvSpPr>
            <p:spPr bwMode="auto">
              <a:xfrm flipV="1">
                <a:off x="4043" y="1682"/>
                <a:ext cx="0" cy="264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2" name="Line 282"/>
              <p:cNvSpPr>
                <a:spLocks noChangeShapeType="1"/>
              </p:cNvSpPr>
              <p:nvPr/>
            </p:nvSpPr>
            <p:spPr bwMode="auto">
              <a:xfrm>
                <a:off x="4043" y="2225"/>
                <a:ext cx="0" cy="278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3" name="Rectangle 283"/>
              <p:cNvSpPr>
                <a:spLocks noChangeArrowheads="1"/>
              </p:cNvSpPr>
              <p:nvPr/>
            </p:nvSpPr>
            <p:spPr bwMode="auto">
              <a:xfrm>
                <a:off x="3846" y="1946"/>
                <a:ext cx="394" cy="27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4" name="Freeform 284"/>
              <p:cNvSpPr>
                <a:spLocks/>
              </p:cNvSpPr>
              <p:nvPr/>
            </p:nvSpPr>
            <p:spPr bwMode="auto">
              <a:xfrm>
                <a:off x="3846" y="1946"/>
                <a:ext cx="394" cy="279"/>
              </a:xfrm>
              <a:custGeom>
                <a:avLst/>
                <a:gdLst>
                  <a:gd name="T0" fmla="*/ 0 w 82"/>
                  <a:gd name="T1" fmla="*/ 0 h 58"/>
                  <a:gd name="T2" fmla="*/ 0 w 82"/>
                  <a:gd name="T3" fmla="*/ 58 h 58"/>
                  <a:gd name="T4" fmla="*/ 82 w 82"/>
                  <a:gd name="T5" fmla="*/ 58 h 58"/>
                  <a:gd name="T6" fmla="*/ 82 w 82"/>
                  <a:gd name="T7" fmla="*/ 0 h 58"/>
                  <a:gd name="T8" fmla="*/ 0 w 82"/>
                  <a:gd name="T9" fmla="*/ 0 h 58"/>
                  <a:gd name="T10" fmla="*/ 0 w 82"/>
                  <a:gd name="T11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" h="58">
                    <a:moveTo>
                      <a:pt x="0" y="0"/>
                    </a:moveTo>
                    <a:lnTo>
                      <a:pt x="0" y="58"/>
                    </a:lnTo>
                    <a:lnTo>
                      <a:pt x="82" y="58"/>
                    </a:lnTo>
                    <a:lnTo>
                      <a:pt x="8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5" name="Line 285"/>
              <p:cNvSpPr>
                <a:spLocks noChangeShapeType="1"/>
              </p:cNvSpPr>
              <p:nvPr/>
            </p:nvSpPr>
            <p:spPr bwMode="auto">
              <a:xfrm>
                <a:off x="3846" y="2061"/>
                <a:ext cx="394" cy="0"/>
              </a:xfrm>
              <a:prstGeom prst="line">
                <a:avLst/>
              </a:prstGeom>
              <a:noFill/>
              <a:ln w="22225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6" name="Rectangle 286"/>
              <p:cNvSpPr>
                <a:spLocks noChangeArrowheads="1"/>
              </p:cNvSpPr>
              <p:nvPr/>
            </p:nvSpPr>
            <p:spPr bwMode="auto">
              <a:xfrm>
                <a:off x="3007" y="2801"/>
                <a:ext cx="15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itchFamily="34" charset="0"/>
                    <a:cs typeface="Arial" pitchFamily="34" charset="0"/>
                  </a:rPr>
                  <a:t>-2.5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17" name="Rectangle 287"/>
              <p:cNvSpPr>
                <a:spLocks noChangeArrowheads="1"/>
              </p:cNvSpPr>
              <p:nvPr/>
            </p:nvSpPr>
            <p:spPr bwMode="auto">
              <a:xfrm>
                <a:off x="3031" y="2470"/>
                <a:ext cx="13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itchFamily="34" charset="0"/>
                    <a:cs typeface="Arial" pitchFamily="34" charset="0"/>
                  </a:rPr>
                  <a:t>0.0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18" name="Rectangle 288"/>
              <p:cNvSpPr>
                <a:spLocks noChangeArrowheads="1"/>
              </p:cNvSpPr>
              <p:nvPr/>
            </p:nvSpPr>
            <p:spPr bwMode="auto">
              <a:xfrm>
                <a:off x="3031" y="2134"/>
                <a:ext cx="13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itchFamily="34" charset="0"/>
                    <a:cs typeface="Arial" pitchFamily="34" charset="0"/>
                  </a:rPr>
                  <a:t>2.5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19" name="Rectangle 289"/>
              <p:cNvSpPr>
                <a:spLocks noChangeArrowheads="1"/>
              </p:cNvSpPr>
              <p:nvPr/>
            </p:nvSpPr>
            <p:spPr bwMode="auto">
              <a:xfrm>
                <a:off x="3031" y="1802"/>
                <a:ext cx="13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itchFamily="34" charset="0"/>
                    <a:cs typeface="Arial" pitchFamily="34" charset="0"/>
                  </a:rPr>
                  <a:t>5.0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" name="Rectangle 290"/>
              <p:cNvSpPr>
                <a:spLocks noChangeArrowheads="1"/>
              </p:cNvSpPr>
              <p:nvPr/>
            </p:nvSpPr>
            <p:spPr bwMode="auto">
              <a:xfrm>
                <a:off x="3031" y="1466"/>
                <a:ext cx="13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itchFamily="34" charset="0"/>
                    <a:cs typeface="Arial" pitchFamily="34" charset="0"/>
                  </a:rPr>
                  <a:t>7.5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" name="Line 291"/>
              <p:cNvSpPr>
                <a:spLocks noChangeShapeType="1"/>
              </p:cNvSpPr>
              <p:nvPr/>
            </p:nvSpPr>
            <p:spPr bwMode="auto">
              <a:xfrm>
                <a:off x="3184" y="2834"/>
                <a:ext cx="19" cy="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Line 292"/>
              <p:cNvSpPr>
                <a:spLocks noChangeShapeType="1"/>
              </p:cNvSpPr>
              <p:nvPr/>
            </p:nvSpPr>
            <p:spPr bwMode="auto">
              <a:xfrm>
                <a:off x="3184" y="2503"/>
                <a:ext cx="19" cy="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Line 293"/>
              <p:cNvSpPr>
                <a:spLocks noChangeShapeType="1"/>
              </p:cNvSpPr>
              <p:nvPr/>
            </p:nvSpPr>
            <p:spPr bwMode="auto">
              <a:xfrm>
                <a:off x="3184" y="2167"/>
                <a:ext cx="19" cy="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Line 294"/>
              <p:cNvSpPr>
                <a:spLocks noChangeShapeType="1"/>
              </p:cNvSpPr>
              <p:nvPr/>
            </p:nvSpPr>
            <p:spPr bwMode="auto">
              <a:xfrm>
                <a:off x="3184" y="1836"/>
                <a:ext cx="19" cy="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Line 295"/>
              <p:cNvSpPr>
                <a:spLocks noChangeShapeType="1"/>
              </p:cNvSpPr>
              <p:nvPr/>
            </p:nvSpPr>
            <p:spPr bwMode="auto">
              <a:xfrm>
                <a:off x="3184" y="1500"/>
                <a:ext cx="19" cy="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Line 296"/>
              <p:cNvSpPr>
                <a:spLocks noChangeShapeType="1"/>
              </p:cNvSpPr>
              <p:nvPr/>
            </p:nvSpPr>
            <p:spPr bwMode="auto">
              <a:xfrm flipV="1">
                <a:off x="3520" y="2916"/>
                <a:ext cx="0" cy="24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Line 297"/>
              <p:cNvSpPr>
                <a:spLocks noChangeShapeType="1"/>
              </p:cNvSpPr>
              <p:nvPr/>
            </p:nvSpPr>
            <p:spPr bwMode="auto">
              <a:xfrm flipV="1">
                <a:off x="4043" y="2916"/>
                <a:ext cx="0" cy="24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Rectangle 301"/>
              <p:cNvSpPr>
                <a:spLocks noChangeArrowheads="1"/>
              </p:cNvSpPr>
              <p:nvPr/>
            </p:nvSpPr>
            <p:spPr bwMode="auto">
              <a:xfrm rot="16200000">
                <a:off x="2555" y="2112"/>
                <a:ext cx="647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100" dirty="0">
                    <a:solidFill>
                      <a:srgbClr val="000000"/>
                    </a:solidFill>
                  </a:rPr>
                  <a:t>Log2(EASIX-d0)</a:t>
                </a:r>
                <a:endParaRPr lang="en-US" altLang="en-US" sz="1100" dirty="0"/>
              </a:p>
            </p:txBody>
          </p:sp>
        </p:grpSp>
        <p:sp>
          <p:nvSpPr>
            <p:cNvPr id="312" name="Rectangle 78"/>
            <p:cNvSpPr>
              <a:spLocks noChangeArrowheads="1"/>
            </p:cNvSpPr>
            <p:nvPr/>
          </p:nvSpPr>
          <p:spPr bwMode="auto">
            <a:xfrm>
              <a:off x="5163054" y="4739856"/>
              <a:ext cx="660270" cy="378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50" b="0" i="0" u="none" strike="noStrike" cap="none" normalizeH="0" baseline="0" dirty="0" err="1">
                  <a:ln>
                    <a:noFill/>
                  </a:ln>
                  <a:solidFill>
                    <a:srgbClr val="4D4D4D"/>
                  </a:solidFill>
                  <a:effectLst/>
                </a:rPr>
                <a:t>No</a:t>
              </a:r>
              <a:r>
                <a:rPr kumimoji="0" lang="de-DE" altLang="de-DE" sz="1050" b="0" i="0" u="none" strike="noStrike" cap="none" normalizeH="0" baseline="0" dirty="0">
                  <a:ln>
                    <a:noFill/>
                  </a:ln>
                  <a:solidFill>
                    <a:srgbClr val="4D4D4D"/>
                  </a:solidFill>
                  <a:effectLst/>
                </a:rPr>
                <a:t> EB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050" dirty="0">
                  <a:solidFill>
                    <a:srgbClr val="4D4D4D"/>
                  </a:solidFill>
                </a:rPr>
                <a:t>n=634</a:t>
              </a:r>
              <a:endParaRPr kumimoji="0" lang="de-DE" altLang="de-DE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13" name="Rectangle 78"/>
            <p:cNvSpPr>
              <a:spLocks noChangeArrowheads="1"/>
            </p:cNvSpPr>
            <p:nvPr/>
          </p:nvSpPr>
          <p:spPr bwMode="auto">
            <a:xfrm>
              <a:off x="6067811" y="4739857"/>
              <a:ext cx="520701" cy="378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50" b="0" i="0" u="none" strike="noStrike" cap="none" normalizeH="0" baseline="0" dirty="0">
                  <a:ln>
                    <a:noFill/>
                  </a:ln>
                  <a:solidFill>
                    <a:srgbClr val="4D4D4D"/>
                  </a:solidFill>
                  <a:effectLst/>
                </a:rPr>
                <a:t>EB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050" dirty="0">
                  <a:solidFill>
                    <a:srgbClr val="4D4D4D"/>
                  </a:solidFill>
                </a:rPr>
                <a:t>n=101</a:t>
              </a:r>
              <a:endParaRPr kumimoji="0" lang="de-DE" altLang="de-DE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14" name="Textfeld 3"/>
            <p:cNvSpPr txBox="1"/>
            <p:nvPr/>
          </p:nvSpPr>
          <p:spPr>
            <a:xfrm>
              <a:off x="5440931" y="1917446"/>
              <a:ext cx="941465" cy="3240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p&lt;0.001</a:t>
              </a:r>
            </a:p>
          </p:txBody>
        </p:sp>
        <p:sp>
          <p:nvSpPr>
            <p:cNvPr id="315" name="Geschweifte Klammer rechts 20"/>
            <p:cNvSpPr/>
            <p:nvPr/>
          </p:nvSpPr>
          <p:spPr>
            <a:xfrm rot="16200000">
              <a:off x="5866122" y="1837087"/>
              <a:ext cx="132402" cy="913431"/>
            </a:xfrm>
            <a:prstGeom prst="rightBrac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564" name="Group 11563"/>
          <p:cNvGrpSpPr/>
          <p:nvPr/>
        </p:nvGrpSpPr>
        <p:grpSpPr>
          <a:xfrm>
            <a:off x="6825813" y="2017150"/>
            <a:ext cx="1941068" cy="3053745"/>
            <a:chOff x="6632574" y="1337016"/>
            <a:chExt cx="2441574" cy="3543948"/>
          </a:xfrm>
        </p:grpSpPr>
        <p:sp>
          <p:nvSpPr>
            <p:cNvPr id="265" name="Rectangle 1"/>
            <p:cNvSpPr/>
            <p:nvPr/>
          </p:nvSpPr>
          <p:spPr>
            <a:xfrm>
              <a:off x="7154187" y="1337016"/>
              <a:ext cx="1782282" cy="3571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de-DE" sz="1400" dirty="0"/>
                <a:t>Validation n=375</a:t>
              </a:r>
              <a:endParaRPr lang="en-US" sz="1400" dirty="0"/>
            </a:p>
          </p:txBody>
        </p:sp>
        <p:grpSp>
          <p:nvGrpSpPr>
            <p:cNvPr id="280" name="Group 305"/>
            <p:cNvGrpSpPr>
              <a:grpSpLocks noChangeAspect="1"/>
            </p:cNvGrpSpPr>
            <p:nvPr/>
          </p:nvGrpSpPr>
          <p:grpSpPr bwMode="auto">
            <a:xfrm>
              <a:off x="6632574" y="1941513"/>
              <a:ext cx="2441574" cy="2865437"/>
              <a:chOff x="4178" y="1223"/>
              <a:chExt cx="1538" cy="1805"/>
            </a:xfrm>
          </p:grpSpPr>
          <p:sp>
            <p:nvSpPr>
              <p:cNvPr id="281" name="AutoShape 304"/>
              <p:cNvSpPr>
                <a:spLocks noChangeAspect="1" noChangeArrowheads="1" noTextEdit="1"/>
              </p:cNvSpPr>
              <p:nvPr/>
            </p:nvSpPr>
            <p:spPr bwMode="auto">
              <a:xfrm>
                <a:off x="4209" y="1223"/>
                <a:ext cx="1500" cy="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Rectangle 306"/>
              <p:cNvSpPr>
                <a:spLocks noChangeArrowheads="1"/>
              </p:cNvSpPr>
              <p:nvPr/>
            </p:nvSpPr>
            <p:spPr bwMode="auto">
              <a:xfrm>
                <a:off x="4209" y="1223"/>
                <a:ext cx="1507" cy="18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Rectangle 307"/>
              <p:cNvSpPr>
                <a:spLocks noChangeArrowheads="1"/>
              </p:cNvSpPr>
              <p:nvPr/>
            </p:nvSpPr>
            <p:spPr bwMode="auto">
              <a:xfrm>
                <a:off x="4209" y="1223"/>
                <a:ext cx="1507" cy="1805"/>
              </a:xfrm>
              <a:prstGeom prst="rect">
                <a:avLst/>
              </a:pr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Rectangle 308"/>
              <p:cNvSpPr>
                <a:spLocks noChangeArrowheads="1"/>
              </p:cNvSpPr>
              <p:nvPr/>
            </p:nvSpPr>
            <p:spPr bwMode="auto">
              <a:xfrm>
                <a:off x="4531" y="1266"/>
                <a:ext cx="1137" cy="1498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Line 309"/>
              <p:cNvSpPr>
                <a:spLocks noChangeShapeType="1"/>
              </p:cNvSpPr>
              <p:nvPr/>
            </p:nvSpPr>
            <p:spPr bwMode="auto">
              <a:xfrm>
                <a:off x="4531" y="2677"/>
                <a:ext cx="1137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Line 310"/>
              <p:cNvSpPr>
                <a:spLocks noChangeShapeType="1"/>
              </p:cNvSpPr>
              <p:nvPr/>
            </p:nvSpPr>
            <p:spPr bwMode="auto">
              <a:xfrm>
                <a:off x="4531" y="2394"/>
                <a:ext cx="1137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Line 311"/>
              <p:cNvSpPr>
                <a:spLocks noChangeShapeType="1"/>
              </p:cNvSpPr>
              <p:nvPr/>
            </p:nvSpPr>
            <p:spPr bwMode="auto">
              <a:xfrm>
                <a:off x="4531" y="2111"/>
                <a:ext cx="1137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Line 312"/>
              <p:cNvSpPr>
                <a:spLocks noChangeShapeType="1"/>
              </p:cNvSpPr>
              <p:nvPr/>
            </p:nvSpPr>
            <p:spPr bwMode="auto">
              <a:xfrm>
                <a:off x="4531" y="1823"/>
                <a:ext cx="1137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Line 313"/>
              <p:cNvSpPr>
                <a:spLocks noChangeShapeType="1"/>
              </p:cNvSpPr>
              <p:nvPr/>
            </p:nvSpPr>
            <p:spPr bwMode="auto">
              <a:xfrm>
                <a:off x="4531" y="1540"/>
                <a:ext cx="1137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Line 314"/>
              <p:cNvSpPr>
                <a:spLocks noChangeShapeType="1"/>
              </p:cNvSpPr>
              <p:nvPr/>
            </p:nvSpPr>
            <p:spPr bwMode="auto">
              <a:xfrm>
                <a:off x="4531" y="2538"/>
                <a:ext cx="1137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Line 315"/>
              <p:cNvSpPr>
                <a:spLocks noChangeShapeType="1"/>
              </p:cNvSpPr>
              <p:nvPr/>
            </p:nvSpPr>
            <p:spPr bwMode="auto">
              <a:xfrm>
                <a:off x="4531" y="2250"/>
                <a:ext cx="1137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Line 316"/>
              <p:cNvSpPr>
                <a:spLocks noChangeShapeType="1"/>
              </p:cNvSpPr>
              <p:nvPr/>
            </p:nvSpPr>
            <p:spPr bwMode="auto">
              <a:xfrm>
                <a:off x="4531" y="1967"/>
                <a:ext cx="1137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Line 317"/>
              <p:cNvSpPr>
                <a:spLocks noChangeShapeType="1"/>
              </p:cNvSpPr>
              <p:nvPr/>
            </p:nvSpPr>
            <p:spPr bwMode="auto">
              <a:xfrm>
                <a:off x="4531" y="1684"/>
                <a:ext cx="1137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Line 318"/>
              <p:cNvSpPr>
                <a:spLocks noChangeShapeType="1"/>
              </p:cNvSpPr>
              <p:nvPr/>
            </p:nvSpPr>
            <p:spPr bwMode="auto">
              <a:xfrm>
                <a:off x="4531" y="1396"/>
                <a:ext cx="1137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Line 319"/>
              <p:cNvSpPr>
                <a:spLocks noChangeShapeType="1"/>
              </p:cNvSpPr>
              <p:nvPr/>
            </p:nvSpPr>
            <p:spPr bwMode="auto">
              <a:xfrm flipV="1">
                <a:off x="4843" y="1266"/>
                <a:ext cx="0" cy="1498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Line 320"/>
              <p:cNvSpPr>
                <a:spLocks noChangeShapeType="1"/>
              </p:cNvSpPr>
              <p:nvPr/>
            </p:nvSpPr>
            <p:spPr bwMode="auto">
              <a:xfrm flipV="1">
                <a:off x="5361" y="1266"/>
                <a:ext cx="0" cy="1498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Rectangle 321"/>
              <p:cNvSpPr>
                <a:spLocks noChangeArrowheads="1"/>
              </p:cNvSpPr>
              <p:nvPr/>
            </p:nvSpPr>
            <p:spPr bwMode="auto">
              <a:xfrm>
                <a:off x="4838" y="1410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Rectangle 322"/>
              <p:cNvSpPr>
                <a:spLocks noChangeArrowheads="1"/>
              </p:cNvSpPr>
              <p:nvPr/>
            </p:nvSpPr>
            <p:spPr bwMode="auto">
              <a:xfrm>
                <a:off x="4838" y="1439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Rectangle 323"/>
              <p:cNvSpPr>
                <a:spLocks noChangeArrowheads="1"/>
              </p:cNvSpPr>
              <p:nvPr/>
            </p:nvSpPr>
            <p:spPr bwMode="auto">
              <a:xfrm>
                <a:off x="4833" y="1415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Rectangle 324"/>
              <p:cNvSpPr>
                <a:spLocks noChangeArrowheads="1"/>
              </p:cNvSpPr>
              <p:nvPr/>
            </p:nvSpPr>
            <p:spPr bwMode="auto">
              <a:xfrm>
                <a:off x="4833" y="1434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Rectangle 325"/>
              <p:cNvSpPr>
                <a:spLocks noChangeArrowheads="1"/>
              </p:cNvSpPr>
              <p:nvPr/>
            </p:nvSpPr>
            <p:spPr bwMode="auto">
              <a:xfrm>
                <a:off x="4828" y="1420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Rectangle 326"/>
              <p:cNvSpPr>
                <a:spLocks noChangeArrowheads="1"/>
              </p:cNvSpPr>
              <p:nvPr/>
            </p:nvSpPr>
            <p:spPr bwMode="auto">
              <a:xfrm>
                <a:off x="4828" y="1429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Rectangle 327"/>
              <p:cNvSpPr>
                <a:spLocks noChangeArrowheads="1"/>
              </p:cNvSpPr>
              <p:nvPr/>
            </p:nvSpPr>
            <p:spPr bwMode="auto">
              <a:xfrm>
                <a:off x="4828" y="1425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Rectangle 328"/>
              <p:cNvSpPr>
                <a:spLocks noChangeArrowheads="1"/>
              </p:cNvSpPr>
              <p:nvPr/>
            </p:nvSpPr>
            <p:spPr bwMode="auto">
              <a:xfrm>
                <a:off x="4828" y="1425"/>
                <a:ext cx="3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Oval 329"/>
              <p:cNvSpPr>
                <a:spLocks noChangeArrowheads="1"/>
              </p:cNvSpPr>
              <p:nvPr/>
            </p:nvSpPr>
            <p:spPr bwMode="auto">
              <a:xfrm>
                <a:off x="4828" y="1410"/>
                <a:ext cx="29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Rectangle 330"/>
              <p:cNvSpPr>
                <a:spLocks noChangeArrowheads="1"/>
              </p:cNvSpPr>
              <p:nvPr/>
            </p:nvSpPr>
            <p:spPr bwMode="auto">
              <a:xfrm>
                <a:off x="4838" y="1449"/>
                <a:ext cx="1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Rectangle 331"/>
              <p:cNvSpPr>
                <a:spLocks noChangeArrowheads="1"/>
              </p:cNvSpPr>
              <p:nvPr/>
            </p:nvSpPr>
            <p:spPr bwMode="auto">
              <a:xfrm>
                <a:off x="4838" y="1477"/>
                <a:ext cx="1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Rectangle 332"/>
              <p:cNvSpPr>
                <a:spLocks noChangeArrowheads="1"/>
              </p:cNvSpPr>
              <p:nvPr/>
            </p:nvSpPr>
            <p:spPr bwMode="auto">
              <a:xfrm>
                <a:off x="4833" y="1453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Rectangle 333"/>
              <p:cNvSpPr>
                <a:spLocks noChangeArrowheads="1"/>
              </p:cNvSpPr>
              <p:nvPr/>
            </p:nvSpPr>
            <p:spPr bwMode="auto">
              <a:xfrm>
                <a:off x="4833" y="1473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Rectangle 334"/>
              <p:cNvSpPr>
                <a:spLocks noChangeArrowheads="1"/>
              </p:cNvSpPr>
              <p:nvPr/>
            </p:nvSpPr>
            <p:spPr bwMode="auto">
              <a:xfrm>
                <a:off x="4828" y="1458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Rectangle 335"/>
              <p:cNvSpPr>
                <a:spLocks noChangeArrowheads="1"/>
              </p:cNvSpPr>
              <p:nvPr/>
            </p:nvSpPr>
            <p:spPr bwMode="auto">
              <a:xfrm>
                <a:off x="4828" y="1468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Rectangle 336"/>
              <p:cNvSpPr>
                <a:spLocks noChangeArrowheads="1"/>
              </p:cNvSpPr>
              <p:nvPr/>
            </p:nvSpPr>
            <p:spPr bwMode="auto">
              <a:xfrm>
                <a:off x="4828" y="1463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Rectangle 337"/>
              <p:cNvSpPr>
                <a:spLocks noChangeArrowheads="1"/>
              </p:cNvSpPr>
              <p:nvPr/>
            </p:nvSpPr>
            <p:spPr bwMode="auto">
              <a:xfrm>
                <a:off x="4828" y="1463"/>
                <a:ext cx="3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Oval 338"/>
              <p:cNvSpPr>
                <a:spLocks noChangeArrowheads="1"/>
              </p:cNvSpPr>
              <p:nvPr/>
            </p:nvSpPr>
            <p:spPr bwMode="auto">
              <a:xfrm>
                <a:off x="4828" y="1449"/>
                <a:ext cx="29" cy="28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Line 339"/>
              <p:cNvSpPr>
                <a:spLocks noChangeShapeType="1"/>
              </p:cNvSpPr>
              <p:nvPr/>
            </p:nvSpPr>
            <p:spPr bwMode="auto">
              <a:xfrm flipV="1">
                <a:off x="4843" y="1559"/>
                <a:ext cx="0" cy="384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0" name="Line 340"/>
              <p:cNvSpPr>
                <a:spLocks noChangeShapeType="1"/>
              </p:cNvSpPr>
              <p:nvPr/>
            </p:nvSpPr>
            <p:spPr bwMode="auto">
              <a:xfrm>
                <a:off x="4843" y="2245"/>
                <a:ext cx="0" cy="452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1" name="Rectangle 341"/>
              <p:cNvSpPr>
                <a:spLocks noChangeArrowheads="1"/>
              </p:cNvSpPr>
              <p:nvPr/>
            </p:nvSpPr>
            <p:spPr bwMode="auto">
              <a:xfrm>
                <a:off x="4646" y="1943"/>
                <a:ext cx="389" cy="30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3" name="Freeform 342"/>
              <p:cNvSpPr>
                <a:spLocks/>
              </p:cNvSpPr>
              <p:nvPr/>
            </p:nvSpPr>
            <p:spPr bwMode="auto">
              <a:xfrm>
                <a:off x="4646" y="1943"/>
                <a:ext cx="389" cy="302"/>
              </a:xfrm>
              <a:custGeom>
                <a:avLst/>
                <a:gdLst>
                  <a:gd name="T0" fmla="*/ 0 w 81"/>
                  <a:gd name="T1" fmla="*/ 0 h 63"/>
                  <a:gd name="T2" fmla="*/ 0 w 81"/>
                  <a:gd name="T3" fmla="*/ 63 h 63"/>
                  <a:gd name="T4" fmla="*/ 81 w 81"/>
                  <a:gd name="T5" fmla="*/ 63 h 63"/>
                  <a:gd name="T6" fmla="*/ 81 w 81"/>
                  <a:gd name="T7" fmla="*/ 0 h 63"/>
                  <a:gd name="T8" fmla="*/ 0 w 81"/>
                  <a:gd name="T9" fmla="*/ 0 h 63"/>
                  <a:gd name="T10" fmla="*/ 0 w 81"/>
                  <a:gd name="T11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" h="63">
                    <a:moveTo>
                      <a:pt x="0" y="0"/>
                    </a:moveTo>
                    <a:lnTo>
                      <a:pt x="0" y="63"/>
                    </a:lnTo>
                    <a:lnTo>
                      <a:pt x="81" y="63"/>
                    </a:lnTo>
                    <a:lnTo>
                      <a:pt x="81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4" name="Line 343"/>
              <p:cNvSpPr>
                <a:spLocks noChangeShapeType="1"/>
              </p:cNvSpPr>
              <p:nvPr/>
            </p:nvSpPr>
            <p:spPr bwMode="auto">
              <a:xfrm>
                <a:off x="4646" y="2097"/>
                <a:ext cx="389" cy="0"/>
              </a:xfrm>
              <a:prstGeom prst="line">
                <a:avLst/>
              </a:prstGeom>
              <a:noFill/>
              <a:ln w="22225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5" name="Rectangle 344"/>
              <p:cNvSpPr>
                <a:spLocks noChangeArrowheads="1"/>
              </p:cNvSpPr>
              <p:nvPr/>
            </p:nvSpPr>
            <p:spPr bwMode="auto">
              <a:xfrm>
                <a:off x="5356" y="1319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6" name="Rectangle 345"/>
              <p:cNvSpPr>
                <a:spLocks noChangeArrowheads="1"/>
              </p:cNvSpPr>
              <p:nvPr/>
            </p:nvSpPr>
            <p:spPr bwMode="auto">
              <a:xfrm>
                <a:off x="5356" y="1348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7" name="Rectangle 346"/>
              <p:cNvSpPr>
                <a:spLocks noChangeArrowheads="1"/>
              </p:cNvSpPr>
              <p:nvPr/>
            </p:nvSpPr>
            <p:spPr bwMode="auto">
              <a:xfrm>
                <a:off x="5351" y="1324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8" name="Rectangle 347"/>
              <p:cNvSpPr>
                <a:spLocks noChangeArrowheads="1"/>
              </p:cNvSpPr>
              <p:nvPr/>
            </p:nvSpPr>
            <p:spPr bwMode="auto">
              <a:xfrm>
                <a:off x="5351" y="1343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9" name="Rectangle 348"/>
              <p:cNvSpPr>
                <a:spLocks noChangeArrowheads="1"/>
              </p:cNvSpPr>
              <p:nvPr/>
            </p:nvSpPr>
            <p:spPr bwMode="auto">
              <a:xfrm>
                <a:off x="5347" y="1329"/>
                <a:ext cx="33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0" name="Rectangle 349"/>
              <p:cNvSpPr>
                <a:spLocks noChangeArrowheads="1"/>
              </p:cNvSpPr>
              <p:nvPr/>
            </p:nvSpPr>
            <p:spPr bwMode="auto">
              <a:xfrm>
                <a:off x="5347" y="1338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1" name="Rectangle 350"/>
              <p:cNvSpPr>
                <a:spLocks noChangeArrowheads="1"/>
              </p:cNvSpPr>
              <p:nvPr/>
            </p:nvSpPr>
            <p:spPr bwMode="auto">
              <a:xfrm>
                <a:off x="5347" y="1333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2" name="Rectangle 351"/>
              <p:cNvSpPr>
                <a:spLocks noChangeArrowheads="1"/>
              </p:cNvSpPr>
              <p:nvPr/>
            </p:nvSpPr>
            <p:spPr bwMode="auto">
              <a:xfrm>
                <a:off x="5347" y="1333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3" name="Oval 352"/>
              <p:cNvSpPr>
                <a:spLocks noChangeArrowheads="1"/>
              </p:cNvSpPr>
              <p:nvPr/>
            </p:nvSpPr>
            <p:spPr bwMode="auto">
              <a:xfrm>
                <a:off x="5347" y="1319"/>
                <a:ext cx="28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4" name="Rectangle 353"/>
              <p:cNvSpPr>
                <a:spLocks noChangeArrowheads="1"/>
              </p:cNvSpPr>
              <p:nvPr/>
            </p:nvSpPr>
            <p:spPr bwMode="auto">
              <a:xfrm>
                <a:off x="5356" y="2519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5" name="Rectangle 354"/>
              <p:cNvSpPr>
                <a:spLocks noChangeArrowheads="1"/>
              </p:cNvSpPr>
              <p:nvPr/>
            </p:nvSpPr>
            <p:spPr bwMode="auto">
              <a:xfrm>
                <a:off x="5356" y="2548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6" name="Rectangle 355"/>
              <p:cNvSpPr>
                <a:spLocks noChangeArrowheads="1"/>
              </p:cNvSpPr>
              <p:nvPr/>
            </p:nvSpPr>
            <p:spPr bwMode="auto">
              <a:xfrm>
                <a:off x="5351" y="2524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7" name="Rectangle 356"/>
              <p:cNvSpPr>
                <a:spLocks noChangeArrowheads="1"/>
              </p:cNvSpPr>
              <p:nvPr/>
            </p:nvSpPr>
            <p:spPr bwMode="auto">
              <a:xfrm>
                <a:off x="5351" y="2543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8" name="Rectangle 357"/>
              <p:cNvSpPr>
                <a:spLocks noChangeArrowheads="1"/>
              </p:cNvSpPr>
              <p:nvPr/>
            </p:nvSpPr>
            <p:spPr bwMode="auto">
              <a:xfrm>
                <a:off x="5347" y="2529"/>
                <a:ext cx="33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9" name="Rectangle 358"/>
              <p:cNvSpPr>
                <a:spLocks noChangeArrowheads="1"/>
              </p:cNvSpPr>
              <p:nvPr/>
            </p:nvSpPr>
            <p:spPr bwMode="auto">
              <a:xfrm>
                <a:off x="5347" y="2538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0" name="Rectangle 359"/>
              <p:cNvSpPr>
                <a:spLocks noChangeArrowheads="1"/>
              </p:cNvSpPr>
              <p:nvPr/>
            </p:nvSpPr>
            <p:spPr bwMode="auto">
              <a:xfrm>
                <a:off x="5347" y="2533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1" name="Rectangle 360"/>
              <p:cNvSpPr>
                <a:spLocks noChangeArrowheads="1"/>
              </p:cNvSpPr>
              <p:nvPr/>
            </p:nvSpPr>
            <p:spPr bwMode="auto">
              <a:xfrm>
                <a:off x="5347" y="2533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2" name="Oval 361"/>
              <p:cNvSpPr>
                <a:spLocks noChangeArrowheads="1"/>
              </p:cNvSpPr>
              <p:nvPr/>
            </p:nvSpPr>
            <p:spPr bwMode="auto">
              <a:xfrm>
                <a:off x="5347" y="2519"/>
                <a:ext cx="28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3" name="Line 362"/>
              <p:cNvSpPr>
                <a:spLocks noChangeShapeType="1"/>
              </p:cNvSpPr>
              <p:nvPr/>
            </p:nvSpPr>
            <p:spPr bwMode="auto">
              <a:xfrm flipV="1">
                <a:off x="5361" y="1492"/>
                <a:ext cx="0" cy="369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4" name="Line 363"/>
              <p:cNvSpPr>
                <a:spLocks noChangeShapeType="1"/>
              </p:cNvSpPr>
              <p:nvPr/>
            </p:nvSpPr>
            <p:spPr bwMode="auto">
              <a:xfrm>
                <a:off x="5361" y="2121"/>
                <a:ext cx="0" cy="297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5" name="Rectangle 364"/>
              <p:cNvSpPr>
                <a:spLocks noChangeArrowheads="1"/>
              </p:cNvSpPr>
              <p:nvPr/>
            </p:nvSpPr>
            <p:spPr bwMode="auto">
              <a:xfrm>
                <a:off x="5164" y="1861"/>
                <a:ext cx="389" cy="2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6" name="Freeform 365"/>
              <p:cNvSpPr>
                <a:spLocks/>
              </p:cNvSpPr>
              <p:nvPr/>
            </p:nvSpPr>
            <p:spPr bwMode="auto">
              <a:xfrm>
                <a:off x="5164" y="1861"/>
                <a:ext cx="389" cy="260"/>
              </a:xfrm>
              <a:custGeom>
                <a:avLst/>
                <a:gdLst>
                  <a:gd name="T0" fmla="*/ 0 w 81"/>
                  <a:gd name="T1" fmla="*/ 0 h 54"/>
                  <a:gd name="T2" fmla="*/ 0 w 81"/>
                  <a:gd name="T3" fmla="*/ 54 h 54"/>
                  <a:gd name="T4" fmla="*/ 81 w 81"/>
                  <a:gd name="T5" fmla="*/ 54 h 54"/>
                  <a:gd name="T6" fmla="*/ 81 w 81"/>
                  <a:gd name="T7" fmla="*/ 0 h 54"/>
                  <a:gd name="T8" fmla="*/ 0 w 81"/>
                  <a:gd name="T9" fmla="*/ 0 h 54"/>
                  <a:gd name="T10" fmla="*/ 0 w 81"/>
                  <a:gd name="T1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" h="54">
                    <a:moveTo>
                      <a:pt x="0" y="0"/>
                    </a:moveTo>
                    <a:lnTo>
                      <a:pt x="0" y="54"/>
                    </a:lnTo>
                    <a:lnTo>
                      <a:pt x="81" y="54"/>
                    </a:lnTo>
                    <a:lnTo>
                      <a:pt x="81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7" name="Line 366"/>
              <p:cNvSpPr>
                <a:spLocks noChangeShapeType="1"/>
              </p:cNvSpPr>
              <p:nvPr/>
            </p:nvSpPr>
            <p:spPr bwMode="auto">
              <a:xfrm>
                <a:off x="5164" y="1981"/>
                <a:ext cx="389" cy="0"/>
              </a:xfrm>
              <a:prstGeom prst="line">
                <a:avLst/>
              </a:prstGeom>
              <a:noFill/>
              <a:ln w="22225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8" name="Rectangle 367"/>
              <p:cNvSpPr>
                <a:spLocks noChangeArrowheads="1"/>
              </p:cNvSpPr>
              <p:nvPr/>
            </p:nvSpPr>
            <p:spPr bwMode="auto">
              <a:xfrm>
                <a:off x="4358" y="2505"/>
                <a:ext cx="13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itchFamily="34" charset="0"/>
                    <a:cs typeface="Arial" pitchFamily="34" charset="0"/>
                  </a:rPr>
                  <a:t>0.0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49" name="Rectangle 368"/>
              <p:cNvSpPr>
                <a:spLocks noChangeArrowheads="1"/>
              </p:cNvSpPr>
              <p:nvPr/>
            </p:nvSpPr>
            <p:spPr bwMode="auto">
              <a:xfrm>
                <a:off x="4358" y="2217"/>
                <a:ext cx="13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itchFamily="34" charset="0"/>
                    <a:cs typeface="Arial" pitchFamily="34" charset="0"/>
                  </a:rPr>
                  <a:t>2.5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50" name="Rectangle 369"/>
              <p:cNvSpPr>
                <a:spLocks noChangeArrowheads="1"/>
              </p:cNvSpPr>
              <p:nvPr/>
            </p:nvSpPr>
            <p:spPr bwMode="auto">
              <a:xfrm>
                <a:off x="4358" y="1934"/>
                <a:ext cx="13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itchFamily="34" charset="0"/>
                    <a:cs typeface="Arial" pitchFamily="34" charset="0"/>
                  </a:rPr>
                  <a:t>5.0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51" name="Rectangle 370"/>
              <p:cNvSpPr>
                <a:spLocks noChangeArrowheads="1"/>
              </p:cNvSpPr>
              <p:nvPr/>
            </p:nvSpPr>
            <p:spPr bwMode="auto">
              <a:xfrm>
                <a:off x="4358" y="1650"/>
                <a:ext cx="13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itchFamily="34" charset="0"/>
                    <a:cs typeface="Arial" pitchFamily="34" charset="0"/>
                  </a:rPr>
                  <a:t>7.5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52" name="Rectangle 371"/>
              <p:cNvSpPr>
                <a:spLocks noChangeArrowheads="1"/>
              </p:cNvSpPr>
              <p:nvPr/>
            </p:nvSpPr>
            <p:spPr bwMode="auto">
              <a:xfrm>
                <a:off x="4319" y="1362"/>
                <a:ext cx="173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itchFamily="34" charset="0"/>
                    <a:cs typeface="Arial" pitchFamily="34" charset="0"/>
                  </a:rPr>
                  <a:t>10.0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53" name="Line 372"/>
              <p:cNvSpPr>
                <a:spLocks noChangeShapeType="1"/>
              </p:cNvSpPr>
              <p:nvPr/>
            </p:nvSpPr>
            <p:spPr bwMode="auto">
              <a:xfrm>
                <a:off x="4511" y="2538"/>
                <a:ext cx="20" cy="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4" name="Line 373"/>
              <p:cNvSpPr>
                <a:spLocks noChangeShapeType="1"/>
              </p:cNvSpPr>
              <p:nvPr/>
            </p:nvSpPr>
            <p:spPr bwMode="auto">
              <a:xfrm>
                <a:off x="4511" y="2250"/>
                <a:ext cx="20" cy="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5" name="Line 374"/>
              <p:cNvSpPr>
                <a:spLocks noChangeShapeType="1"/>
              </p:cNvSpPr>
              <p:nvPr/>
            </p:nvSpPr>
            <p:spPr bwMode="auto">
              <a:xfrm>
                <a:off x="4511" y="1967"/>
                <a:ext cx="20" cy="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6" name="Line 375"/>
              <p:cNvSpPr>
                <a:spLocks noChangeShapeType="1"/>
              </p:cNvSpPr>
              <p:nvPr/>
            </p:nvSpPr>
            <p:spPr bwMode="auto">
              <a:xfrm>
                <a:off x="4511" y="1684"/>
                <a:ext cx="20" cy="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7" name="Line 376"/>
              <p:cNvSpPr>
                <a:spLocks noChangeShapeType="1"/>
              </p:cNvSpPr>
              <p:nvPr/>
            </p:nvSpPr>
            <p:spPr bwMode="auto">
              <a:xfrm>
                <a:off x="4511" y="1396"/>
                <a:ext cx="20" cy="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8" name="Line 377"/>
              <p:cNvSpPr>
                <a:spLocks noChangeShapeType="1"/>
              </p:cNvSpPr>
              <p:nvPr/>
            </p:nvSpPr>
            <p:spPr bwMode="auto">
              <a:xfrm flipV="1">
                <a:off x="4843" y="2764"/>
                <a:ext cx="0" cy="24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9" name="Line 378"/>
              <p:cNvSpPr>
                <a:spLocks noChangeShapeType="1"/>
              </p:cNvSpPr>
              <p:nvPr/>
            </p:nvSpPr>
            <p:spPr bwMode="auto">
              <a:xfrm flipV="1">
                <a:off x="5361" y="2764"/>
                <a:ext cx="0" cy="24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3" name="Rectangle 382"/>
              <p:cNvSpPr>
                <a:spLocks noChangeArrowheads="1"/>
              </p:cNvSpPr>
              <p:nvPr/>
            </p:nvSpPr>
            <p:spPr bwMode="auto">
              <a:xfrm rot="16200000">
                <a:off x="3908" y="1960"/>
                <a:ext cx="647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100" dirty="0">
                    <a:solidFill>
                      <a:srgbClr val="000000"/>
                    </a:solidFill>
                  </a:rPr>
                  <a:t>Log2(EASIX-d0)</a:t>
                </a:r>
                <a:endParaRPr lang="en-US" altLang="en-US" sz="1100" dirty="0"/>
              </a:p>
            </p:txBody>
          </p:sp>
        </p:grpSp>
        <p:sp>
          <p:nvSpPr>
            <p:cNvPr id="397" name="Rectangle 78"/>
            <p:cNvSpPr>
              <a:spLocks noChangeArrowheads="1"/>
            </p:cNvSpPr>
            <p:nvPr/>
          </p:nvSpPr>
          <p:spPr bwMode="auto">
            <a:xfrm>
              <a:off x="7363509" y="4505923"/>
              <a:ext cx="655012" cy="37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50" b="0" i="0" u="none" strike="noStrike" cap="none" normalizeH="0" baseline="0" dirty="0" err="1">
                  <a:ln>
                    <a:noFill/>
                  </a:ln>
                  <a:solidFill>
                    <a:srgbClr val="4D4D4D"/>
                  </a:solidFill>
                  <a:effectLst/>
                </a:rPr>
                <a:t>No</a:t>
              </a:r>
              <a:r>
                <a:rPr kumimoji="0" lang="de-DE" altLang="de-DE" sz="1050" b="0" i="0" u="none" strike="noStrike" cap="none" normalizeH="0" baseline="0" dirty="0">
                  <a:ln>
                    <a:noFill/>
                  </a:ln>
                  <a:solidFill>
                    <a:srgbClr val="4D4D4D"/>
                  </a:solidFill>
                  <a:effectLst/>
                </a:rPr>
                <a:t> EB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050" dirty="0">
                  <a:solidFill>
                    <a:srgbClr val="4D4D4D"/>
                  </a:solidFill>
                </a:rPr>
                <a:t>n=280</a:t>
              </a:r>
              <a:endParaRPr kumimoji="0" lang="de-DE" altLang="de-DE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8" name="Rectangle 78"/>
            <p:cNvSpPr>
              <a:spLocks noChangeArrowheads="1"/>
            </p:cNvSpPr>
            <p:nvPr/>
          </p:nvSpPr>
          <p:spPr bwMode="auto">
            <a:xfrm>
              <a:off x="8214178" y="4505923"/>
              <a:ext cx="520701" cy="37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50" b="0" i="0" u="none" strike="noStrike" cap="none" normalizeH="0" baseline="0" dirty="0">
                  <a:ln>
                    <a:noFill/>
                  </a:ln>
                  <a:solidFill>
                    <a:srgbClr val="4D4D4D"/>
                  </a:solidFill>
                  <a:effectLst/>
                </a:rPr>
                <a:t>EB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050" dirty="0">
                  <a:solidFill>
                    <a:srgbClr val="4D4D4D"/>
                  </a:solidFill>
                </a:rPr>
                <a:t>n=95</a:t>
              </a:r>
              <a:endParaRPr kumimoji="0" lang="de-DE" altLang="de-DE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9" name="Textfeld 3"/>
            <p:cNvSpPr txBox="1"/>
            <p:nvPr/>
          </p:nvSpPr>
          <p:spPr>
            <a:xfrm>
              <a:off x="7593415" y="1694200"/>
              <a:ext cx="933968" cy="321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p&lt;0.001</a:t>
              </a:r>
            </a:p>
          </p:txBody>
        </p:sp>
        <p:sp>
          <p:nvSpPr>
            <p:cNvPr id="400" name="Geschweifte Klammer rechts 20"/>
            <p:cNvSpPr/>
            <p:nvPr/>
          </p:nvSpPr>
          <p:spPr>
            <a:xfrm rot="16200000">
              <a:off x="8081531" y="1616951"/>
              <a:ext cx="132402" cy="913432"/>
            </a:xfrm>
            <a:prstGeom prst="rightBrac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668" name="Group 11667"/>
          <p:cNvGrpSpPr/>
          <p:nvPr/>
        </p:nvGrpSpPr>
        <p:grpSpPr>
          <a:xfrm>
            <a:off x="2253935" y="2030383"/>
            <a:ext cx="1991856" cy="3040585"/>
            <a:chOff x="1932781" y="1599211"/>
            <a:chExt cx="2492376" cy="3558595"/>
          </a:xfrm>
        </p:grpSpPr>
        <p:sp>
          <p:nvSpPr>
            <p:cNvPr id="262" name="Rectangle 1"/>
            <p:cNvSpPr/>
            <p:nvPr/>
          </p:nvSpPr>
          <p:spPr>
            <a:xfrm>
              <a:off x="2391363" y="1599211"/>
              <a:ext cx="1772976" cy="3602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de-DE" sz="1400" dirty="0"/>
                <a:t>Validation n=281</a:t>
              </a:r>
              <a:endParaRPr lang="en-US" sz="1400" dirty="0"/>
            </a:p>
          </p:txBody>
        </p:sp>
        <p:grpSp>
          <p:nvGrpSpPr>
            <p:cNvPr id="11565" name="Group 386"/>
            <p:cNvGrpSpPr>
              <a:grpSpLocks noChangeAspect="1"/>
            </p:cNvGrpSpPr>
            <p:nvPr/>
          </p:nvGrpSpPr>
          <p:grpSpPr bwMode="auto">
            <a:xfrm>
              <a:off x="1932781" y="2214203"/>
              <a:ext cx="2492376" cy="2865437"/>
              <a:chOff x="1221" y="1279"/>
              <a:chExt cx="1570" cy="1805"/>
            </a:xfrm>
          </p:grpSpPr>
          <p:sp>
            <p:nvSpPr>
              <p:cNvPr id="11567" name="AutoShape 385"/>
              <p:cNvSpPr>
                <a:spLocks noChangeAspect="1" noChangeArrowheads="1" noTextEdit="1"/>
              </p:cNvSpPr>
              <p:nvPr/>
            </p:nvSpPr>
            <p:spPr bwMode="auto">
              <a:xfrm>
                <a:off x="1284" y="1279"/>
                <a:ext cx="1500" cy="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8" name="Rectangle 387"/>
              <p:cNvSpPr>
                <a:spLocks noChangeArrowheads="1"/>
              </p:cNvSpPr>
              <p:nvPr/>
            </p:nvSpPr>
            <p:spPr bwMode="auto">
              <a:xfrm>
                <a:off x="1284" y="1279"/>
                <a:ext cx="1507" cy="18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9" name="Rectangle 388"/>
              <p:cNvSpPr>
                <a:spLocks noChangeArrowheads="1"/>
              </p:cNvSpPr>
              <p:nvPr/>
            </p:nvSpPr>
            <p:spPr bwMode="auto">
              <a:xfrm>
                <a:off x="1284" y="1279"/>
                <a:ext cx="1507" cy="1805"/>
              </a:xfrm>
              <a:prstGeom prst="rect">
                <a:avLst/>
              </a:pr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0" name="Rectangle 389"/>
              <p:cNvSpPr>
                <a:spLocks noChangeArrowheads="1"/>
              </p:cNvSpPr>
              <p:nvPr/>
            </p:nvSpPr>
            <p:spPr bwMode="auto">
              <a:xfrm>
                <a:off x="1591" y="1322"/>
                <a:ext cx="1152" cy="1498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1" name="Line 390"/>
              <p:cNvSpPr>
                <a:spLocks noChangeShapeType="1"/>
              </p:cNvSpPr>
              <p:nvPr/>
            </p:nvSpPr>
            <p:spPr bwMode="auto">
              <a:xfrm>
                <a:off x="1591" y="2767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2" name="Line 391"/>
              <p:cNvSpPr>
                <a:spLocks noChangeShapeType="1"/>
              </p:cNvSpPr>
              <p:nvPr/>
            </p:nvSpPr>
            <p:spPr bwMode="auto">
              <a:xfrm>
                <a:off x="1591" y="2450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3" name="Line 392"/>
              <p:cNvSpPr>
                <a:spLocks noChangeShapeType="1"/>
              </p:cNvSpPr>
              <p:nvPr/>
            </p:nvSpPr>
            <p:spPr bwMode="auto">
              <a:xfrm>
                <a:off x="1591" y="2133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4" name="Line 393"/>
              <p:cNvSpPr>
                <a:spLocks noChangeShapeType="1"/>
              </p:cNvSpPr>
              <p:nvPr/>
            </p:nvSpPr>
            <p:spPr bwMode="auto">
              <a:xfrm>
                <a:off x="1591" y="1817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5" name="Line 394"/>
              <p:cNvSpPr>
                <a:spLocks noChangeShapeType="1"/>
              </p:cNvSpPr>
              <p:nvPr/>
            </p:nvSpPr>
            <p:spPr bwMode="auto">
              <a:xfrm>
                <a:off x="1591" y="1500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6" name="Line 395"/>
              <p:cNvSpPr>
                <a:spLocks noChangeShapeType="1"/>
              </p:cNvSpPr>
              <p:nvPr/>
            </p:nvSpPr>
            <p:spPr bwMode="auto">
              <a:xfrm>
                <a:off x="1591" y="2609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7" name="Line 396"/>
              <p:cNvSpPr>
                <a:spLocks noChangeShapeType="1"/>
              </p:cNvSpPr>
              <p:nvPr/>
            </p:nvSpPr>
            <p:spPr bwMode="auto">
              <a:xfrm>
                <a:off x="1591" y="2292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8" name="Line 397"/>
              <p:cNvSpPr>
                <a:spLocks noChangeShapeType="1"/>
              </p:cNvSpPr>
              <p:nvPr/>
            </p:nvSpPr>
            <p:spPr bwMode="auto">
              <a:xfrm>
                <a:off x="1591" y="1975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9" name="Line 398"/>
              <p:cNvSpPr>
                <a:spLocks noChangeShapeType="1"/>
              </p:cNvSpPr>
              <p:nvPr/>
            </p:nvSpPr>
            <p:spPr bwMode="auto">
              <a:xfrm>
                <a:off x="1591" y="1658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0" name="Line 399"/>
              <p:cNvSpPr>
                <a:spLocks noChangeShapeType="1"/>
              </p:cNvSpPr>
              <p:nvPr/>
            </p:nvSpPr>
            <p:spPr bwMode="auto">
              <a:xfrm>
                <a:off x="1591" y="1341"/>
                <a:ext cx="1152" cy="0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1" name="Line 400"/>
              <p:cNvSpPr>
                <a:spLocks noChangeShapeType="1"/>
              </p:cNvSpPr>
              <p:nvPr/>
            </p:nvSpPr>
            <p:spPr bwMode="auto">
              <a:xfrm flipV="1">
                <a:off x="1908" y="1322"/>
                <a:ext cx="0" cy="1498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2" name="Line 401"/>
              <p:cNvSpPr>
                <a:spLocks noChangeShapeType="1"/>
              </p:cNvSpPr>
              <p:nvPr/>
            </p:nvSpPr>
            <p:spPr bwMode="auto">
              <a:xfrm flipV="1">
                <a:off x="2431" y="1322"/>
                <a:ext cx="0" cy="1498"/>
              </a:xfrm>
              <a:prstGeom prst="line">
                <a:avLst/>
              </a:prstGeom>
              <a:noFill/>
              <a:ln w="7938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3" name="Rectangle 402"/>
              <p:cNvSpPr>
                <a:spLocks noChangeArrowheads="1"/>
              </p:cNvSpPr>
              <p:nvPr/>
            </p:nvSpPr>
            <p:spPr bwMode="auto">
              <a:xfrm>
                <a:off x="1903" y="1375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Rectangle 403"/>
              <p:cNvSpPr>
                <a:spLocks noChangeArrowheads="1"/>
              </p:cNvSpPr>
              <p:nvPr/>
            </p:nvSpPr>
            <p:spPr bwMode="auto">
              <a:xfrm>
                <a:off x="1903" y="1404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Rectangle 404"/>
              <p:cNvSpPr>
                <a:spLocks noChangeArrowheads="1"/>
              </p:cNvSpPr>
              <p:nvPr/>
            </p:nvSpPr>
            <p:spPr bwMode="auto">
              <a:xfrm>
                <a:off x="1898" y="1380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Rectangle 405"/>
              <p:cNvSpPr>
                <a:spLocks noChangeArrowheads="1"/>
              </p:cNvSpPr>
              <p:nvPr/>
            </p:nvSpPr>
            <p:spPr bwMode="auto">
              <a:xfrm>
                <a:off x="1898" y="1399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Rectangle 406"/>
              <p:cNvSpPr>
                <a:spLocks noChangeArrowheads="1"/>
              </p:cNvSpPr>
              <p:nvPr/>
            </p:nvSpPr>
            <p:spPr bwMode="auto">
              <a:xfrm>
                <a:off x="1894" y="1385"/>
                <a:ext cx="33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Rectangle 407"/>
              <p:cNvSpPr>
                <a:spLocks noChangeArrowheads="1"/>
              </p:cNvSpPr>
              <p:nvPr/>
            </p:nvSpPr>
            <p:spPr bwMode="auto">
              <a:xfrm>
                <a:off x="1894" y="1394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Rectangle 408"/>
              <p:cNvSpPr>
                <a:spLocks noChangeArrowheads="1"/>
              </p:cNvSpPr>
              <p:nvPr/>
            </p:nvSpPr>
            <p:spPr bwMode="auto">
              <a:xfrm>
                <a:off x="1894" y="1389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Rectangle 409"/>
              <p:cNvSpPr>
                <a:spLocks noChangeArrowheads="1"/>
              </p:cNvSpPr>
              <p:nvPr/>
            </p:nvSpPr>
            <p:spPr bwMode="auto">
              <a:xfrm>
                <a:off x="1894" y="1389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Oval 410"/>
              <p:cNvSpPr>
                <a:spLocks noChangeArrowheads="1"/>
              </p:cNvSpPr>
              <p:nvPr/>
            </p:nvSpPr>
            <p:spPr bwMode="auto">
              <a:xfrm>
                <a:off x="1894" y="1375"/>
                <a:ext cx="28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Rectangle 411"/>
              <p:cNvSpPr>
                <a:spLocks noChangeArrowheads="1"/>
              </p:cNvSpPr>
              <p:nvPr/>
            </p:nvSpPr>
            <p:spPr bwMode="auto">
              <a:xfrm>
                <a:off x="1903" y="2738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Rectangle 412"/>
              <p:cNvSpPr>
                <a:spLocks noChangeArrowheads="1"/>
              </p:cNvSpPr>
              <p:nvPr/>
            </p:nvSpPr>
            <p:spPr bwMode="auto">
              <a:xfrm>
                <a:off x="1903" y="2767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Rectangle 413"/>
              <p:cNvSpPr>
                <a:spLocks noChangeArrowheads="1"/>
              </p:cNvSpPr>
              <p:nvPr/>
            </p:nvSpPr>
            <p:spPr bwMode="auto">
              <a:xfrm>
                <a:off x="1898" y="2743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Rectangle 414"/>
              <p:cNvSpPr>
                <a:spLocks noChangeArrowheads="1"/>
              </p:cNvSpPr>
              <p:nvPr/>
            </p:nvSpPr>
            <p:spPr bwMode="auto">
              <a:xfrm>
                <a:off x="1898" y="2762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Rectangle 415"/>
              <p:cNvSpPr>
                <a:spLocks noChangeArrowheads="1"/>
              </p:cNvSpPr>
              <p:nvPr/>
            </p:nvSpPr>
            <p:spPr bwMode="auto">
              <a:xfrm>
                <a:off x="1894" y="2748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Rectangle 416"/>
              <p:cNvSpPr>
                <a:spLocks noChangeArrowheads="1"/>
              </p:cNvSpPr>
              <p:nvPr/>
            </p:nvSpPr>
            <p:spPr bwMode="auto">
              <a:xfrm>
                <a:off x="1894" y="2757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Rectangle 417"/>
              <p:cNvSpPr>
                <a:spLocks noChangeArrowheads="1"/>
              </p:cNvSpPr>
              <p:nvPr/>
            </p:nvSpPr>
            <p:spPr bwMode="auto">
              <a:xfrm>
                <a:off x="1894" y="2753"/>
                <a:ext cx="33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Rectangle 418"/>
              <p:cNvSpPr>
                <a:spLocks noChangeArrowheads="1"/>
              </p:cNvSpPr>
              <p:nvPr/>
            </p:nvSpPr>
            <p:spPr bwMode="auto">
              <a:xfrm>
                <a:off x="1894" y="2753"/>
                <a:ext cx="33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Oval 419"/>
              <p:cNvSpPr>
                <a:spLocks noChangeArrowheads="1"/>
              </p:cNvSpPr>
              <p:nvPr/>
            </p:nvSpPr>
            <p:spPr bwMode="auto">
              <a:xfrm>
                <a:off x="1894" y="2738"/>
                <a:ext cx="28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Rectangle 420"/>
              <p:cNvSpPr>
                <a:spLocks noChangeArrowheads="1"/>
              </p:cNvSpPr>
              <p:nvPr/>
            </p:nvSpPr>
            <p:spPr bwMode="auto">
              <a:xfrm>
                <a:off x="1903" y="1601"/>
                <a:ext cx="15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Rectangle 421"/>
              <p:cNvSpPr>
                <a:spLocks noChangeArrowheads="1"/>
              </p:cNvSpPr>
              <p:nvPr/>
            </p:nvSpPr>
            <p:spPr bwMode="auto">
              <a:xfrm>
                <a:off x="1903" y="1629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Rectangle 422"/>
              <p:cNvSpPr>
                <a:spLocks noChangeArrowheads="1"/>
              </p:cNvSpPr>
              <p:nvPr/>
            </p:nvSpPr>
            <p:spPr bwMode="auto">
              <a:xfrm>
                <a:off x="1898" y="1605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Rectangle 423"/>
              <p:cNvSpPr>
                <a:spLocks noChangeArrowheads="1"/>
              </p:cNvSpPr>
              <p:nvPr/>
            </p:nvSpPr>
            <p:spPr bwMode="auto">
              <a:xfrm>
                <a:off x="1898" y="1625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Rectangle 424"/>
              <p:cNvSpPr>
                <a:spLocks noChangeArrowheads="1"/>
              </p:cNvSpPr>
              <p:nvPr/>
            </p:nvSpPr>
            <p:spPr bwMode="auto">
              <a:xfrm>
                <a:off x="1894" y="1610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Rectangle 425"/>
              <p:cNvSpPr>
                <a:spLocks noChangeArrowheads="1"/>
              </p:cNvSpPr>
              <p:nvPr/>
            </p:nvSpPr>
            <p:spPr bwMode="auto">
              <a:xfrm>
                <a:off x="1894" y="1620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Rectangle 426"/>
              <p:cNvSpPr>
                <a:spLocks noChangeArrowheads="1"/>
              </p:cNvSpPr>
              <p:nvPr/>
            </p:nvSpPr>
            <p:spPr bwMode="auto">
              <a:xfrm>
                <a:off x="1894" y="1615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Rectangle 427"/>
              <p:cNvSpPr>
                <a:spLocks noChangeArrowheads="1"/>
              </p:cNvSpPr>
              <p:nvPr/>
            </p:nvSpPr>
            <p:spPr bwMode="auto">
              <a:xfrm>
                <a:off x="1894" y="1615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Oval 428"/>
              <p:cNvSpPr>
                <a:spLocks noChangeArrowheads="1"/>
              </p:cNvSpPr>
              <p:nvPr/>
            </p:nvSpPr>
            <p:spPr bwMode="auto">
              <a:xfrm>
                <a:off x="1894" y="1601"/>
                <a:ext cx="28" cy="28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" name="Rectangle 429"/>
              <p:cNvSpPr>
                <a:spLocks noChangeArrowheads="1"/>
              </p:cNvSpPr>
              <p:nvPr/>
            </p:nvSpPr>
            <p:spPr bwMode="auto">
              <a:xfrm>
                <a:off x="1903" y="1653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" name="Rectangle 430"/>
              <p:cNvSpPr>
                <a:spLocks noChangeArrowheads="1"/>
              </p:cNvSpPr>
              <p:nvPr/>
            </p:nvSpPr>
            <p:spPr bwMode="auto">
              <a:xfrm>
                <a:off x="1903" y="1682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6" name="Rectangle 431"/>
              <p:cNvSpPr>
                <a:spLocks noChangeArrowheads="1"/>
              </p:cNvSpPr>
              <p:nvPr/>
            </p:nvSpPr>
            <p:spPr bwMode="auto">
              <a:xfrm>
                <a:off x="1898" y="1658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7" name="Rectangle 432"/>
              <p:cNvSpPr>
                <a:spLocks noChangeArrowheads="1"/>
              </p:cNvSpPr>
              <p:nvPr/>
            </p:nvSpPr>
            <p:spPr bwMode="auto">
              <a:xfrm>
                <a:off x="1898" y="1677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8" name="Rectangle 433"/>
              <p:cNvSpPr>
                <a:spLocks noChangeArrowheads="1"/>
              </p:cNvSpPr>
              <p:nvPr/>
            </p:nvSpPr>
            <p:spPr bwMode="auto">
              <a:xfrm>
                <a:off x="1894" y="1663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9" name="Rectangle 434"/>
              <p:cNvSpPr>
                <a:spLocks noChangeArrowheads="1"/>
              </p:cNvSpPr>
              <p:nvPr/>
            </p:nvSpPr>
            <p:spPr bwMode="auto">
              <a:xfrm>
                <a:off x="1894" y="1673"/>
                <a:ext cx="33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0" name="Rectangle 435"/>
              <p:cNvSpPr>
                <a:spLocks noChangeArrowheads="1"/>
              </p:cNvSpPr>
              <p:nvPr/>
            </p:nvSpPr>
            <p:spPr bwMode="auto">
              <a:xfrm>
                <a:off x="1894" y="1668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1" name="Rectangle 436"/>
              <p:cNvSpPr>
                <a:spLocks noChangeArrowheads="1"/>
              </p:cNvSpPr>
              <p:nvPr/>
            </p:nvSpPr>
            <p:spPr bwMode="auto">
              <a:xfrm>
                <a:off x="1894" y="1668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2" name="Oval 437"/>
              <p:cNvSpPr>
                <a:spLocks noChangeArrowheads="1"/>
              </p:cNvSpPr>
              <p:nvPr/>
            </p:nvSpPr>
            <p:spPr bwMode="auto">
              <a:xfrm>
                <a:off x="1894" y="1653"/>
                <a:ext cx="28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3" name="Rectangle 438"/>
              <p:cNvSpPr>
                <a:spLocks noChangeArrowheads="1"/>
              </p:cNvSpPr>
              <p:nvPr/>
            </p:nvSpPr>
            <p:spPr bwMode="auto">
              <a:xfrm>
                <a:off x="1903" y="1620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4" name="Rectangle 439"/>
              <p:cNvSpPr>
                <a:spLocks noChangeArrowheads="1"/>
              </p:cNvSpPr>
              <p:nvPr/>
            </p:nvSpPr>
            <p:spPr bwMode="auto">
              <a:xfrm>
                <a:off x="1903" y="1649"/>
                <a:ext cx="15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5" name="Rectangle 440"/>
              <p:cNvSpPr>
                <a:spLocks noChangeArrowheads="1"/>
              </p:cNvSpPr>
              <p:nvPr/>
            </p:nvSpPr>
            <p:spPr bwMode="auto">
              <a:xfrm>
                <a:off x="1898" y="1625"/>
                <a:ext cx="24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6" name="Rectangle 441"/>
              <p:cNvSpPr>
                <a:spLocks noChangeArrowheads="1"/>
              </p:cNvSpPr>
              <p:nvPr/>
            </p:nvSpPr>
            <p:spPr bwMode="auto">
              <a:xfrm>
                <a:off x="1898" y="1644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7" name="Rectangle 442"/>
              <p:cNvSpPr>
                <a:spLocks noChangeArrowheads="1"/>
              </p:cNvSpPr>
              <p:nvPr/>
            </p:nvSpPr>
            <p:spPr bwMode="auto">
              <a:xfrm>
                <a:off x="1894" y="1629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8" name="Rectangle 443"/>
              <p:cNvSpPr>
                <a:spLocks noChangeArrowheads="1"/>
              </p:cNvSpPr>
              <p:nvPr/>
            </p:nvSpPr>
            <p:spPr bwMode="auto">
              <a:xfrm>
                <a:off x="1894" y="1639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9" name="Rectangle 444"/>
              <p:cNvSpPr>
                <a:spLocks noChangeArrowheads="1"/>
              </p:cNvSpPr>
              <p:nvPr/>
            </p:nvSpPr>
            <p:spPr bwMode="auto">
              <a:xfrm>
                <a:off x="1894" y="1634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0" name="Rectangle 445"/>
              <p:cNvSpPr>
                <a:spLocks noChangeArrowheads="1"/>
              </p:cNvSpPr>
              <p:nvPr/>
            </p:nvSpPr>
            <p:spPr bwMode="auto">
              <a:xfrm>
                <a:off x="1894" y="1634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1" name="Oval 446"/>
              <p:cNvSpPr>
                <a:spLocks noChangeArrowheads="1"/>
              </p:cNvSpPr>
              <p:nvPr/>
            </p:nvSpPr>
            <p:spPr bwMode="auto">
              <a:xfrm>
                <a:off x="1894" y="1620"/>
                <a:ext cx="28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2" name="Rectangle 447"/>
              <p:cNvSpPr>
                <a:spLocks noChangeArrowheads="1"/>
              </p:cNvSpPr>
              <p:nvPr/>
            </p:nvSpPr>
            <p:spPr bwMode="auto">
              <a:xfrm>
                <a:off x="1903" y="1706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3" name="Rectangle 448"/>
              <p:cNvSpPr>
                <a:spLocks noChangeArrowheads="1"/>
              </p:cNvSpPr>
              <p:nvPr/>
            </p:nvSpPr>
            <p:spPr bwMode="auto">
              <a:xfrm>
                <a:off x="1903" y="1735"/>
                <a:ext cx="15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4" name="Rectangle 449"/>
              <p:cNvSpPr>
                <a:spLocks noChangeArrowheads="1"/>
              </p:cNvSpPr>
              <p:nvPr/>
            </p:nvSpPr>
            <p:spPr bwMode="auto">
              <a:xfrm>
                <a:off x="1898" y="1711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5" name="Rectangle 450"/>
              <p:cNvSpPr>
                <a:spLocks noChangeArrowheads="1"/>
              </p:cNvSpPr>
              <p:nvPr/>
            </p:nvSpPr>
            <p:spPr bwMode="auto">
              <a:xfrm>
                <a:off x="1898" y="1730"/>
                <a:ext cx="24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6" name="Rectangle 451"/>
              <p:cNvSpPr>
                <a:spLocks noChangeArrowheads="1"/>
              </p:cNvSpPr>
              <p:nvPr/>
            </p:nvSpPr>
            <p:spPr bwMode="auto">
              <a:xfrm>
                <a:off x="1894" y="1716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7" name="Rectangle 452"/>
              <p:cNvSpPr>
                <a:spLocks noChangeArrowheads="1"/>
              </p:cNvSpPr>
              <p:nvPr/>
            </p:nvSpPr>
            <p:spPr bwMode="auto">
              <a:xfrm>
                <a:off x="1894" y="1725"/>
                <a:ext cx="33" cy="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8" name="Rectangle 453"/>
              <p:cNvSpPr>
                <a:spLocks noChangeArrowheads="1"/>
              </p:cNvSpPr>
              <p:nvPr/>
            </p:nvSpPr>
            <p:spPr bwMode="auto">
              <a:xfrm>
                <a:off x="1894" y="1721"/>
                <a:ext cx="33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9" name="Rectangle 454"/>
              <p:cNvSpPr>
                <a:spLocks noChangeArrowheads="1"/>
              </p:cNvSpPr>
              <p:nvPr/>
            </p:nvSpPr>
            <p:spPr bwMode="auto">
              <a:xfrm>
                <a:off x="1894" y="1721"/>
                <a:ext cx="33" cy="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0" name="Oval 455"/>
              <p:cNvSpPr>
                <a:spLocks noChangeArrowheads="1"/>
              </p:cNvSpPr>
              <p:nvPr/>
            </p:nvSpPr>
            <p:spPr bwMode="auto">
              <a:xfrm>
                <a:off x="1894" y="1706"/>
                <a:ext cx="28" cy="29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1" name="Line 456"/>
              <p:cNvSpPr>
                <a:spLocks noChangeShapeType="1"/>
              </p:cNvSpPr>
              <p:nvPr/>
            </p:nvSpPr>
            <p:spPr bwMode="auto">
              <a:xfrm flipV="1">
                <a:off x="1908" y="1745"/>
                <a:ext cx="0" cy="35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2" name="Line 457"/>
              <p:cNvSpPr>
                <a:spLocks noChangeShapeType="1"/>
              </p:cNvSpPr>
              <p:nvPr/>
            </p:nvSpPr>
            <p:spPr bwMode="auto">
              <a:xfrm>
                <a:off x="1908" y="2335"/>
                <a:ext cx="0" cy="206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3" name="Rectangle 458"/>
              <p:cNvSpPr>
                <a:spLocks noChangeArrowheads="1"/>
              </p:cNvSpPr>
              <p:nvPr/>
            </p:nvSpPr>
            <p:spPr bwMode="auto">
              <a:xfrm>
                <a:off x="1711" y="2095"/>
                <a:ext cx="394" cy="2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4" name="Freeform 459"/>
              <p:cNvSpPr>
                <a:spLocks/>
              </p:cNvSpPr>
              <p:nvPr/>
            </p:nvSpPr>
            <p:spPr bwMode="auto">
              <a:xfrm>
                <a:off x="1711" y="2095"/>
                <a:ext cx="394" cy="240"/>
              </a:xfrm>
              <a:custGeom>
                <a:avLst/>
                <a:gdLst>
                  <a:gd name="T0" fmla="*/ 0 w 82"/>
                  <a:gd name="T1" fmla="*/ 0 h 50"/>
                  <a:gd name="T2" fmla="*/ 0 w 82"/>
                  <a:gd name="T3" fmla="*/ 50 h 50"/>
                  <a:gd name="T4" fmla="*/ 82 w 82"/>
                  <a:gd name="T5" fmla="*/ 50 h 50"/>
                  <a:gd name="T6" fmla="*/ 82 w 82"/>
                  <a:gd name="T7" fmla="*/ 0 h 50"/>
                  <a:gd name="T8" fmla="*/ 0 w 82"/>
                  <a:gd name="T9" fmla="*/ 0 h 50"/>
                  <a:gd name="T10" fmla="*/ 0 w 82"/>
                  <a:gd name="T11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" h="50">
                    <a:moveTo>
                      <a:pt x="0" y="0"/>
                    </a:moveTo>
                    <a:lnTo>
                      <a:pt x="0" y="50"/>
                    </a:lnTo>
                    <a:lnTo>
                      <a:pt x="82" y="50"/>
                    </a:lnTo>
                    <a:lnTo>
                      <a:pt x="8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5" name="Line 460"/>
              <p:cNvSpPr>
                <a:spLocks noChangeShapeType="1"/>
              </p:cNvSpPr>
              <p:nvPr/>
            </p:nvSpPr>
            <p:spPr bwMode="auto">
              <a:xfrm>
                <a:off x="1711" y="2244"/>
                <a:ext cx="394" cy="0"/>
              </a:xfrm>
              <a:prstGeom prst="line">
                <a:avLst/>
              </a:prstGeom>
              <a:noFill/>
              <a:ln w="22225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6" name="Line 461"/>
              <p:cNvSpPr>
                <a:spLocks noChangeShapeType="1"/>
              </p:cNvSpPr>
              <p:nvPr/>
            </p:nvSpPr>
            <p:spPr bwMode="auto">
              <a:xfrm flipV="1">
                <a:off x="2431" y="1701"/>
                <a:ext cx="0" cy="269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8" name="Line 462"/>
              <p:cNvSpPr>
                <a:spLocks noChangeShapeType="1"/>
              </p:cNvSpPr>
              <p:nvPr/>
            </p:nvSpPr>
            <p:spPr bwMode="auto">
              <a:xfrm>
                <a:off x="2431" y="2292"/>
                <a:ext cx="0" cy="201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9" name="Rectangle 463"/>
              <p:cNvSpPr>
                <a:spLocks noChangeArrowheads="1"/>
              </p:cNvSpPr>
              <p:nvPr/>
            </p:nvSpPr>
            <p:spPr bwMode="auto">
              <a:xfrm>
                <a:off x="2234" y="1970"/>
                <a:ext cx="394" cy="32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0" name="Freeform 464"/>
              <p:cNvSpPr>
                <a:spLocks/>
              </p:cNvSpPr>
              <p:nvPr/>
            </p:nvSpPr>
            <p:spPr bwMode="auto">
              <a:xfrm>
                <a:off x="2234" y="1970"/>
                <a:ext cx="394" cy="322"/>
              </a:xfrm>
              <a:custGeom>
                <a:avLst/>
                <a:gdLst>
                  <a:gd name="T0" fmla="*/ 0 w 82"/>
                  <a:gd name="T1" fmla="*/ 0 h 67"/>
                  <a:gd name="T2" fmla="*/ 0 w 82"/>
                  <a:gd name="T3" fmla="*/ 67 h 67"/>
                  <a:gd name="T4" fmla="*/ 82 w 82"/>
                  <a:gd name="T5" fmla="*/ 67 h 67"/>
                  <a:gd name="T6" fmla="*/ 82 w 82"/>
                  <a:gd name="T7" fmla="*/ 0 h 67"/>
                  <a:gd name="T8" fmla="*/ 0 w 82"/>
                  <a:gd name="T9" fmla="*/ 0 h 67"/>
                  <a:gd name="T10" fmla="*/ 0 w 82"/>
                  <a:gd name="T11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" h="67">
                    <a:moveTo>
                      <a:pt x="0" y="0"/>
                    </a:moveTo>
                    <a:lnTo>
                      <a:pt x="0" y="67"/>
                    </a:lnTo>
                    <a:lnTo>
                      <a:pt x="82" y="67"/>
                    </a:lnTo>
                    <a:lnTo>
                      <a:pt x="8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1" name="Line 465"/>
              <p:cNvSpPr>
                <a:spLocks noChangeShapeType="1"/>
              </p:cNvSpPr>
              <p:nvPr/>
            </p:nvSpPr>
            <p:spPr bwMode="auto">
              <a:xfrm>
                <a:off x="2234" y="2167"/>
                <a:ext cx="394" cy="0"/>
              </a:xfrm>
              <a:prstGeom prst="line">
                <a:avLst/>
              </a:prstGeom>
              <a:noFill/>
              <a:ln w="22225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2" name="Rectangle 466"/>
              <p:cNvSpPr>
                <a:spLocks noChangeArrowheads="1"/>
              </p:cNvSpPr>
              <p:nvPr/>
            </p:nvSpPr>
            <p:spPr bwMode="auto">
              <a:xfrm>
                <a:off x="1395" y="2575"/>
                <a:ext cx="15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itchFamily="34" charset="0"/>
                    <a:cs typeface="Arial" pitchFamily="34" charset="0"/>
                  </a:rPr>
                  <a:t>-2.5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53" name="Rectangle 467"/>
              <p:cNvSpPr>
                <a:spLocks noChangeArrowheads="1"/>
              </p:cNvSpPr>
              <p:nvPr/>
            </p:nvSpPr>
            <p:spPr bwMode="auto">
              <a:xfrm>
                <a:off x="1419" y="2258"/>
                <a:ext cx="13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itchFamily="34" charset="0"/>
                    <a:cs typeface="Arial" pitchFamily="34" charset="0"/>
                  </a:rPr>
                  <a:t>0.0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54" name="Rectangle 468"/>
              <p:cNvSpPr>
                <a:spLocks noChangeArrowheads="1"/>
              </p:cNvSpPr>
              <p:nvPr/>
            </p:nvSpPr>
            <p:spPr bwMode="auto">
              <a:xfrm>
                <a:off x="1419" y="1942"/>
                <a:ext cx="13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itchFamily="34" charset="0"/>
                    <a:cs typeface="Arial" pitchFamily="34" charset="0"/>
                  </a:rPr>
                  <a:t>2.5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55" name="Rectangle 469"/>
              <p:cNvSpPr>
                <a:spLocks noChangeArrowheads="1"/>
              </p:cNvSpPr>
              <p:nvPr/>
            </p:nvSpPr>
            <p:spPr bwMode="auto">
              <a:xfrm>
                <a:off x="1419" y="1625"/>
                <a:ext cx="13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itchFamily="34" charset="0"/>
                    <a:cs typeface="Arial" pitchFamily="34" charset="0"/>
                  </a:rPr>
                  <a:t>5.0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56" name="Rectangle 470"/>
              <p:cNvSpPr>
                <a:spLocks noChangeArrowheads="1"/>
              </p:cNvSpPr>
              <p:nvPr/>
            </p:nvSpPr>
            <p:spPr bwMode="auto">
              <a:xfrm>
                <a:off x="1419" y="1308"/>
                <a:ext cx="13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itchFamily="34" charset="0"/>
                    <a:cs typeface="Arial" pitchFamily="34" charset="0"/>
                  </a:rPr>
                  <a:t>7.5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57" name="Line 471"/>
              <p:cNvSpPr>
                <a:spLocks noChangeShapeType="1"/>
              </p:cNvSpPr>
              <p:nvPr/>
            </p:nvSpPr>
            <p:spPr bwMode="auto">
              <a:xfrm>
                <a:off x="1572" y="2609"/>
                <a:ext cx="19" cy="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8" name="Line 472"/>
              <p:cNvSpPr>
                <a:spLocks noChangeShapeType="1"/>
              </p:cNvSpPr>
              <p:nvPr/>
            </p:nvSpPr>
            <p:spPr bwMode="auto">
              <a:xfrm>
                <a:off x="1572" y="2292"/>
                <a:ext cx="19" cy="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9" name="Line 473"/>
              <p:cNvSpPr>
                <a:spLocks noChangeShapeType="1"/>
              </p:cNvSpPr>
              <p:nvPr/>
            </p:nvSpPr>
            <p:spPr bwMode="auto">
              <a:xfrm>
                <a:off x="1572" y="1975"/>
                <a:ext cx="19" cy="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0" name="Line 474"/>
              <p:cNvSpPr>
                <a:spLocks noChangeShapeType="1"/>
              </p:cNvSpPr>
              <p:nvPr/>
            </p:nvSpPr>
            <p:spPr bwMode="auto">
              <a:xfrm>
                <a:off x="1572" y="1658"/>
                <a:ext cx="19" cy="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1" name="Line 475"/>
              <p:cNvSpPr>
                <a:spLocks noChangeShapeType="1"/>
              </p:cNvSpPr>
              <p:nvPr/>
            </p:nvSpPr>
            <p:spPr bwMode="auto">
              <a:xfrm>
                <a:off x="1572" y="1341"/>
                <a:ext cx="19" cy="0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2" name="Line 476"/>
              <p:cNvSpPr>
                <a:spLocks noChangeShapeType="1"/>
              </p:cNvSpPr>
              <p:nvPr/>
            </p:nvSpPr>
            <p:spPr bwMode="auto">
              <a:xfrm flipV="1">
                <a:off x="1908" y="2820"/>
                <a:ext cx="0" cy="24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3" name="Line 477"/>
              <p:cNvSpPr>
                <a:spLocks noChangeShapeType="1"/>
              </p:cNvSpPr>
              <p:nvPr/>
            </p:nvSpPr>
            <p:spPr bwMode="auto">
              <a:xfrm flipV="1">
                <a:off x="2431" y="2820"/>
                <a:ext cx="0" cy="24"/>
              </a:xfrm>
              <a:prstGeom prst="line">
                <a:avLst/>
              </a:prstGeom>
              <a:noFill/>
              <a:ln w="7938" cap="flat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7" name="Rectangle 481"/>
              <p:cNvSpPr>
                <a:spLocks noChangeArrowheads="1"/>
              </p:cNvSpPr>
              <p:nvPr/>
            </p:nvSpPr>
            <p:spPr bwMode="auto">
              <a:xfrm rot="16200000">
                <a:off x="936" y="2039"/>
                <a:ext cx="677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100" dirty="0">
                    <a:solidFill>
                      <a:srgbClr val="000000"/>
                    </a:solidFill>
                  </a:rPr>
                  <a:t>Log2(EASIX-pre)</a:t>
                </a:r>
                <a:endParaRPr lang="en-US" altLang="en-US" sz="1100" dirty="0"/>
              </a:p>
            </p:txBody>
          </p:sp>
        </p:grpSp>
        <p:sp>
          <p:nvSpPr>
            <p:cNvPr id="500" name="Rectangle 78"/>
            <p:cNvSpPr>
              <a:spLocks noChangeArrowheads="1"/>
            </p:cNvSpPr>
            <p:nvPr/>
          </p:nvSpPr>
          <p:spPr bwMode="auto">
            <a:xfrm>
              <a:off x="2694686" y="4779585"/>
              <a:ext cx="679921" cy="378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50" b="0" i="0" u="none" strike="noStrike" cap="none" normalizeH="0" baseline="0" dirty="0" err="1">
                  <a:ln>
                    <a:noFill/>
                  </a:ln>
                  <a:solidFill>
                    <a:srgbClr val="4D4D4D"/>
                  </a:solidFill>
                  <a:effectLst/>
                </a:rPr>
                <a:t>No</a:t>
              </a:r>
              <a:r>
                <a:rPr kumimoji="0" lang="de-DE" altLang="de-DE" sz="1050" b="0" i="0" u="none" strike="noStrike" cap="none" normalizeH="0" baseline="0" dirty="0">
                  <a:ln>
                    <a:noFill/>
                  </a:ln>
                  <a:solidFill>
                    <a:srgbClr val="4D4D4D"/>
                  </a:solidFill>
                  <a:effectLst/>
                </a:rPr>
                <a:t> EB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050" dirty="0">
                  <a:solidFill>
                    <a:srgbClr val="4D4D4D"/>
                  </a:solidFill>
                </a:rPr>
                <a:t>n=206</a:t>
              </a:r>
              <a:endParaRPr kumimoji="0" lang="de-DE" altLang="de-DE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01" name="Rectangle 78"/>
            <p:cNvSpPr>
              <a:spLocks noChangeArrowheads="1"/>
            </p:cNvSpPr>
            <p:nvPr/>
          </p:nvSpPr>
          <p:spPr bwMode="auto">
            <a:xfrm>
              <a:off x="3598862" y="4779585"/>
              <a:ext cx="520701" cy="378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50" b="0" i="0" u="none" strike="noStrike" cap="none" normalizeH="0" baseline="0" dirty="0">
                  <a:ln>
                    <a:noFill/>
                  </a:ln>
                  <a:solidFill>
                    <a:srgbClr val="4D4D4D"/>
                  </a:solidFill>
                  <a:effectLst/>
                </a:rPr>
                <a:t>EB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050" dirty="0">
                  <a:solidFill>
                    <a:srgbClr val="4D4D4D"/>
                  </a:solidFill>
                </a:rPr>
                <a:t>n=75</a:t>
              </a:r>
              <a:endParaRPr kumimoji="0" lang="de-DE" altLang="de-DE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02" name="Textfeld 3"/>
            <p:cNvSpPr txBox="1"/>
            <p:nvPr/>
          </p:nvSpPr>
          <p:spPr>
            <a:xfrm>
              <a:off x="3021025" y="1955455"/>
              <a:ext cx="822783" cy="324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p=0.01</a:t>
              </a:r>
            </a:p>
          </p:txBody>
        </p:sp>
        <p:sp>
          <p:nvSpPr>
            <p:cNvPr id="503" name="Geschweifte Klammer rechts 20"/>
            <p:cNvSpPr/>
            <p:nvPr/>
          </p:nvSpPr>
          <p:spPr>
            <a:xfrm rot="16200000">
              <a:off x="3377377" y="1895146"/>
              <a:ext cx="132402" cy="913432"/>
            </a:xfrm>
            <a:prstGeom prst="rightBrac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89" name="Textfeld 416">
            <a:extLst>
              <a:ext uri="{FF2B5EF4-FFF2-40B4-BE49-F238E27FC236}">
                <a16:creationId xmlns:a16="http://schemas.microsoft.com/office/drawing/2014/main" id="{0BBC3E65-2E64-4B43-BC36-B35278030F46}"/>
              </a:ext>
            </a:extLst>
          </p:cNvPr>
          <p:cNvSpPr txBox="1"/>
          <p:nvPr/>
        </p:nvSpPr>
        <p:spPr>
          <a:xfrm>
            <a:off x="-19050" y="189"/>
            <a:ext cx="9086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/>
              <a:t>Suppl</a:t>
            </a:r>
            <a:r>
              <a:rPr lang="de-DE" sz="1200" b="1" dirty="0"/>
              <a:t>. </a:t>
            </a:r>
            <a:r>
              <a:rPr lang="de-DE" sz="1200" b="1" dirty="0" err="1"/>
              <a:t>Figure</a:t>
            </a:r>
            <a:r>
              <a:rPr lang="de-DE" sz="1200" b="1" dirty="0"/>
              <a:t> 8: EASIX </a:t>
            </a:r>
            <a:r>
              <a:rPr lang="de-DE" sz="1200" b="1" dirty="0" err="1"/>
              <a:t>associates</a:t>
            </a:r>
            <a:r>
              <a:rPr lang="de-DE" sz="1200" b="1" dirty="0"/>
              <a:t> </a:t>
            </a:r>
            <a:r>
              <a:rPr lang="de-DE" sz="1200" b="1" dirty="0" err="1"/>
              <a:t>with</a:t>
            </a:r>
            <a:r>
              <a:rPr lang="de-DE" sz="1200" b="1" dirty="0"/>
              <a:t> </a:t>
            </a:r>
            <a:r>
              <a:rPr lang="de-DE" sz="1200" b="1" dirty="0" err="1"/>
              <a:t>early</a:t>
            </a:r>
            <a:r>
              <a:rPr lang="de-DE" sz="1200" b="1" dirty="0"/>
              <a:t> </a:t>
            </a:r>
            <a:r>
              <a:rPr lang="de-DE" sz="1200" b="1" dirty="0" err="1"/>
              <a:t>bilirubinaemia</a:t>
            </a:r>
            <a:r>
              <a:rPr lang="de-DE" sz="1200" b="1" dirty="0"/>
              <a:t> (EB)</a:t>
            </a:r>
          </a:p>
          <a:p>
            <a:endParaRPr lang="de-DE" sz="1200" dirty="0"/>
          </a:p>
          <a:p>
            <a:r>
              <a:rPr lang="de-DE" sz="1200" dirty="0" err="1"/>
              <a:t>Boxplots</a:t>
            </a:r>
            <a:r>
              <a:rPr lang="de-DE" sz="1200" dirty="0"/>
              <a:t> and Kruskal-Wallis </a:t>
            </a:r>
            <a:r>
              <a:rPr lang="de-DE" sz="1200" dirty="0" err="1"/>
              <a:t>tests</a:t>
            </a:r>
            <a:r>
              <a:rPr lang="de-DE" sz="1200" dirty="0"/>
              <a:t> of EASIX </a:t>
            </a:r>
            <a:r>
              <a:rPr lang="de-DE" sz="1200" dirty="0" err="1"/>
              <a:t>measured</a:t>
            </a:r>
            <a:r>
              <a:rPr lang="de-DE" sz="1200" dirty="0"/>
              <a:t> </a:t>
            </a:r>
            <a:r>
              <a:rPr lang="de-DE" sz="1200" dirty="0" err="1"/>
              <a:t>before</a:t>
            </a:r>
            <a:r>
              <a:rPr lang="de-DE" sz="1200" dirty="0"/>
              <a:t> </a:t>
            </a:r>
            <a:r>
              <a:rPr lang="de-DE" sz="1200" dirty="0" err="1"/>
              <a:t>conditioning</a:t>
            </a:r>
            <a:r>
              <a:rPr lang="de-DE" sz="1200" dirty="0"/>
              <a:t> </a:t>
            </a:r>
            <a:r>
              <a:rPr lang="de-DE" sz="1200" dirty="0" err="1"/>
              <a:t>therapy</a:t>
            </a:r>
            <a:r>
              <a:rPr lang="de-DE" sz="1200" dirty="0"/>
              <a:t> (EASIX-</a:t>
            </a:r>
            <a:r>
              <a:rPr lang="de-DE" sz="1200" dirty="0" err="1"/>
              <a:t>pre</a:t>
            </a:r>
            <a:r>
              <a:rPr lang="de-DE" sz="1200" dirty="0"/>
              <a:t>) and on day0 of </a:t>
            </a:r>
            <a:r>
              <a:rPr lang="de-DE" sz="1200" dirty="0" err="1"/>
              <a:t>alloSCT</a:t>
            </a:r>
            <a:r>
              <a:rPr lang="de-DE" sz="1200" dirty="0"/>
              <a:t> (EASIX-d0) </a:t>
            </a:r>
            <a:r>
              <a:rPr lang="de-DE" sz="1200" dirty="0" err="1"/>
              <a:t>and</a:t>
            </a:r>
            <a:r>
              <a:rPr lang="de-DE" sz="1200" dirty="0"/>
              <a:t> EB. </a:t>
            </a:r>
            <a:r>
              <a:rPr lang="de-DE" sz="1200" dirty="0" err="1"/>
              <a:t>Patients</a:t>
            </a:r>
            <a:r>
              <a:rPr lang="de-DE" sz="1200" dirty="0"/>
              <a:t> </a:t>
            </a:r>
            <a:r>
              <a:rPr lang="de-DE" sz="1200" dirty="0" err="1"/>
              <a:t>with</a:t>
            </a:r>
            <a:r>
              <a:rPr lang="de-DE" sz="1200" dirty="0"/>
              <a:t> </a:t>
            </a:r>
            <a:r>
              <a:rPr lang="de-DE" sz="1200" dirty="0" err="1"/>
              <a:t>diagnostic</a:t>
            </a:r>
            <a:r>
              <a:rPr lang="de-DE" sz="1200" dirty="0"/>
              <a:t> </a:t>
            </a:r>
            <a:r>
              <a:rPr lang="de-DE" sz="1200" dirty="0" err="1"/>
              <a:t>criteria</a:t>
            </a:r>
            <a:r>
              <a:rPr lang="de-DE" sz="1200" dirty="0"/>
              <a:t> </a:t>
            </a:r>
            <a:r>
              <a:rPr lang="de-DE" sz="1200" dirty="0" err="1"/>
              <a:t>for</a:t>
            </a:r>
            <a:r>
              <a:rPr lang="de-DE" sz="1200" dirty="0"/>
              <a:t> SOS/VOD </a:t>
            </a:r>
            <a:r>
              <a:rPr lang="de-DE" sz="1200" dirty="0" err="1"/>
              <a:t>are</a:t>
            </a:r>
            <a:r>
              <a:rPr lang="de-DE" sz="1200" dirty="0"/>
              <a:t> </a:t>
            </a:r>
            <a:r>
              <a:rPr lang="de-DE" sz="1200" dirty="0" err="1"/>
              <a:t>included</a:t>
            </a:r>
            <a:r>
              <a:rPr lang="de-DE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6048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4008</Words>
  <Application>Microsoft Office PowerPoint</Application>
  <PresentationFormat>Bildschirmpräsentation (4:3)</PresentationFormat>
  <Paragraphs>1319</Paragraphs>
  <Slides>19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Dai, Hao</dc:creator>
  <cp:lastModifiedBy>Luft, Thomas</cp:lastModifiedBy>
  <cp:revision>224</cp:revision>
  <cp:lastPrinted>2019-07-17T13:54:25Z</cp:lastPrinted>
  <dcterms:created xsi:type="dcterms:W3CDTF">2006-08-16T00:00:00Z</dcterms:created>
  <dcterms:modified xsi:type="dcterms:W3CDTF">2020-08-20T12:15:51Z</dcterms:modified>
</cp:coreProperties>
</file>