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61" r:id="rId4"/>
  </p:sldIdLst>
  <p:sldSz cx="6858000" cy="9144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4"/>
    <p:restoredTop sz="96658"/>
  </p:normalViewPr>
  <p:slideViewPr>
    <p:cSldViewPr snapToGrid="0" snapToObjects="1">
      <p:cViewPr varScale="1">
        <p:scale>
          <a:sx n="81" d="100"/>
          <a:sy n="81" d="100"/>
        </p:scale>
        <p:origin x="268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it-IT" sz="1000" b="1"/>
              <a:t>HEK293_AGO2 PAR-CLIP</a:t>
            </a:r>
          </a:p>
          <a:p>
            <a:pPr>
              <a:defRPr sz="1000" b="1"/>
            </a:pPr>
            <a:r>
              <a:rPr lang="it-IT" sz="1000" b="1"/>
              <a:t>nucleotide transitions</a:t>
            </a:r>
          </a:p>
        </c:rich>
      </c:tx>
      <c:layout>
        <c:manualLayout>
          <c:xMode val="edge"/>
          <c:yMode val="edge"/>
          <c:x val="0.32576810944157886"/>
          <c:y val="0.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Foglio1!$A$18:$A$29</c:f>
              <c:strCache>
                <c:ptCount val="12"/>
                <c:pt idx="0">
                  <c:v>A&gt;C</c:v>
                </c:pt>
                <c:pt idx="1">
                  <c:v>A&gt;G</c:v>
                </c:pt>
                <c:pt idx="2">
                  <c:v>A&gt;T</c:v>
                </c:pt>
                <c:pt idx="3">
                  <c:v>C&gt;A</c:v>
                </c:pt>
                <c:pt idx="4">
                  <c:v>C&gt;G</c:v>
                </c:pt>
                <c:pt idx="5">
                  <c:v>C&gt;T</c:v>
                </c:pt>
                <c:pt idx="6">
                  <c:v>G&gt;A</c:v>
                </c:pt>
                <c:pt idx="7">
                  <c:v>G&gt;C</c:v>
                </c:pt>
                <c:pt idx="8">
                  <c:v>G&gt;T</c:v>
                </c:pt>
                <c:pt idx="9">
                  <c:v>T&gt;A</c:v>
                </c:pt>
                <c:pt idx="10">
                  <c:v>T&gt;C</c:v>
                </c:pt>
                <c:pt idx="11">
                  <c:v>T&gt;G</c:v>
                </c:pt>
              </c:strCache>
            </c:strRef>
          </c:cat>
          <c:val>
            <c:numRef>
              <c:f>Foglio1!$B$18:$B$29</c:f>
              <c:numCache>
                <c:formatCode>General</c:formatCode>
                <c:ptCount val="12"/>
                <c:pt idx="0">
                  <c:v>9460</c:v>
                </c:pt>
                <c:pt idx="1">
                  <c:v>3571</c:v>
                </c:pt>
                <c:pt idx="2">
                  <c:v>8628</c:v>
                </c:pt>
                <c:pt idx="3">
                  <c:v>1051</c:v>
                </c:pt>
                <c:pt idx="4">
                  <c:v>3750</c:v>
                </c:pt>
                <c:pt idx="5">
                  <c:v>1949</c:v>
                </c:pt>
                <c:pt idx="6">
                  <c:v>2228</c:v>
                </c:pt>
                <c:pt idx="7">
                  <c:v>3411</c:v>
                </c:pt>
                <c:pt idx="8">
                  <c:v>1510</c:v>
                </c:pt>
                <c:pt idx="9">
                  <c:v>4189</c:v>
                </c:pt>
                <c:pt idx="10">
                  <c:v>256423</c:v>
                </c:pt>
                <c:pt idx="11">
                  <c:v>5454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7-AF46-ADBD-09EE2A651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8940096"/>
        <c:axId val="1558848144"/>
      </c:barChart>
      <c:catAx>
        <c:axId val="15589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58848144"/>
        <c:crosses val="autoZero"/>
        <c:auto val="1"/>
        <c:lblAlgn val="ctr"/>
        <c:lblOffset val="100"/>
        <c:noMultiLvlLbl val="0"/>
      </c:catAx>
      <c:valAx>
        <c:axId val="15588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it-IT"/>
                  <a:t>N° observed transition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it-I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58940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it-IT" sz="1000" b="1"/>
              <a:t>HEK293_FLAG:AGO1 PAR-CLIP</a:t>
            </a:r>
          </a:p>
          <a:p>
            <a:pPr>
              <a:defRPr sz="1000" b="1"/>
            </a:pPr>
            <a:r>
              <a:rPr lang="it-IT" sz="1000" b="1"/>
              <a:t>nucleotide transitions</a:t>
            </a:r>
          </a:p>
        </c:rich>
      </c:tx>
      <c:layout>
        <c:manualLayout>
          <c:xMode val="edge"/>
          <c:yMode val="edge"/>
          <c:x val="0.28865198757533644"/>
          <c:y val="0.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Foglio1!$A$42:$A$53</c:f>
              <c:strCache>
                <c:ptCount val="12"/>
                <c:pt idx="0">
                  <c:v>A&gt;C</c:v>
                </c:pt>
                <c:pt idx="1">
                  <c:v>A&gt;G</c:v>
                </c:pt>
                <c:pt idx="2">
                  <c:v>A&gt;T</c:v>
                </c:pt>
                <c:pt idx="3">
                  <c:v>C&gt;A</c:v>
                </c:pt>
                <c:pt idx="4">
                  <c:v>C&gt;G</c:v>
                </c:pt>
                <c:pt idx="5">
                  <c:v>C&gt;T</c:v>
                </c:pt>
                <c:pt idx="6">
                  <c:v>G&gt;A</c:v>
                </c:pt>
                <c:pt idx="7">
                  <c:v>G&gt;C</c:v>
                </c:pt>
                <c:pt idx="8">
                  <c:v>G&gt;T</c:v>
                </c:pt>
                <c:pt idx="9">
                  <c:v>T&gt;A</c:v>
                </c:pt>
                <c:pt idx="10">
                  <c:v>T&gt;C</c:v>
                </c:pt>
                <c:pt idx="11">
                  <c:v>T&gt;G</c:v>
                </c:pt>
              </c:strCache>
            </c:strRef>
          </c:cat>
          <c:val>
            <c:numRef>
              <c:f>Foglio1!$B$42:$B$53</c:f>
              <c:numCache>
                <c:formatCode>General</c:formatCode>
                <c:ptCount val="12"/>
                <c:pt idx="0">
                  <c:v>3008</c:v>
                </c:pt>
                <c:pt idx="1">
                  <c:v>3194</c:v>
                </c:pt>
                <c:pt idx="2">
                  <c:v>3416</c:v>
                </c:pt>
                <c:pt idx="3">
                  <c:v>2119</c:v>
                </c:pt>
                <c:pt idx="4">
                  <c:v>1816</c:v>
                </c:pt>
                <c:pt idx="5">
                  <c:v>4855</c:v>
                </c:pt>
                <c:pt idx="6">
                  <c:v>3611</c:v>
                </c:pt>
                <c:pt idx="7">
                  <c:v>3648</c:v>
                </c:pt>
                <c:pt idx="8">
                  <c:v>2830</c:v>
                </c:pt>
                <c:pt idx="9">
                  <c:v>9356</c:v>
                </c:pt>
                <c:pt idx="10">
                  <c:v>952088</c:v>
                </c:pt>
                <c:pt idx="11">
                  <c:v>4049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C-4B4F-8EE9-64A077CA7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8940096"/>
        <c:axId val="1558848144"/>
      </c:barChart>
      <c:catAx>
        <c:axId val="15589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58848144"/>
        <c:crosses val="autoZero"/>
        <c:auto val="1"/>
        <c:lblAlgn val="ctr"/>
        <c:lblOffset val="100"/>
        <c:noMultiLvlLbl val="0"/>
      </c:catAx>
      <c:valAx>
        <c:axId val="155884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it-IT"/>
                  <a:t>N° observed transition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it-IT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558940096"/>
        <c:crosses val="autoZero"/>
        <c:crossBetween val="between"/>
        <c:minorUnit val="4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5EF5-1C98-A444-9FB8-0034B87F6973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1852F-7E3B-E449-97B2-CF36B0744D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47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7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15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38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56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32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49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72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90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5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0E6-7CCF-0149-9934-99E38347A57D}" type="datetimeFigureOut">
              <a:rPr lang="it-IT" smtClean="0"/>
              <a:t>22/02/18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E10B-FC2B-744A-B418-9D9BBBB414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22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(null)"/><Relationship Id="rId2" Type="http://schemas.openxmlformats.org/officeDocument/2006/relationships/image" Target="../media/image1.(null)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(null)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1C63E8F-159E-3046-A2CB-C39DDF69F49E}"/>
              </a:ext>
            </a:extLst>
          </p:cNvPr>
          <p:cNvSpPr txBox="1"/>
          <p:nvPr/>
        </p:nvSpPr>
        <p:spPr>
          <a:xfrm>
            <a:off x="83965" y="298771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Figure 1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1827C6A-107F-1A47-A737-B611620AF4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14" y="1439985"/>
            <a:ext cx="2918655" cy="291865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2B9C275-1008-FF42-AD9A-2E7FDF96508A}"/>
              </a:ext>
            </a:extLst>
          </p:cNvPr>
          <p:cNvSpPr txBox="1"/>
          <p:nvPr/>
        </p:nvSpPr>
        <p:spPr>
          <a:xfrm>
            <a:off x="1215223" y="1655726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HEK293_AGO2 PAR-CLIP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2754054-B71E-D14C-A05E-EA4D7A733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442" y="1439985"/>
            <a:ext cx="2918655" cy="291865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8CF2ADE-70BE-3A4B-A29E-98C23C2D6069}"/>
              </a:ext>
            </a:extLst>
          </p:cNvPr>
          <p:cNvSpPr txBox="1"/>
          <p:nvPr/>
        </p:nvSpPr>
        <p:spPr>
          <a:xfrm>
            <a:off x="3806451" y="1655725"/>
            <a:ext cx="21339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HEK293_FLAG:AGO1 PAR-CLIP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181F577E-6B97-EF41-BB62-E5BD2E2C98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142360"/>
              </p:ext>
            </p:extLst>
          </p:nvPr>
        </p:nvGraphicFramePr>
        <p:xfrm>
          <a:off x="424190" y="4574380"/>
          <a:ext cx="2831465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933CD6E-EBB6-8441-B9D3-FB0A65151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66812"/>
              </p:ext>
            </p:extLst>
          </p:nvPr>
        </p:nvGraphicFramePr>
        <p:xfrm>
          <a:off x="3267109" y="4574380"/>
          <a:ext cx="2831465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484C90-1032-9A4C-A115-62E5DEFEE682}"/>
              </a:ext>
            </a:extLst>
          </p:cNvPr>
          <p:cNvSpPr txBox="1"/>
          <p:nvPr/>
        </p:nvSpPr>
        <p:spPr>
          <a:xfrm>
            <a:off x="621345" y="1434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AC938F8-925D-584D-AF10-3A4E658C2B64}"/>
              </a:ext>
            </a:extLst>
          </p:cNvPr>
          <p:cNvSpPr txBox="1"/>
          <p:nvPr/>
        </p:nvSpPr>
        <p:spPr>
          <a:xfrm>
            <a:off x="3542248" y="143440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0515EE6-520F-BD4B-919D-371A4BF4C472}"/>
              </a:ext>
            </a:extLst>
          </p:cNvPr>
          <p:cNvSpPr txBox="1"/>
          <p:nvPr/>
        </p:nvSpPr>
        <p:spPr>
          <a:xfrm>
            <a:off x="621345" y="443588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A47132B-6E36-214E-BB78-2FDE1E454676}"/>
              </a:ext>
            </a:extLst>
          </p:cNvPr>
          <p:cNvSpPr txBox="1"/>
          <p:nvPr/>
        </p:nvSpPr>
        <p:spPr>
          <a:xfrm>
            <a:off x="3542248" y="443588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95109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83965" y="298771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Supplementary</a:t>
            </a:r>
            <a:r>
              <a:rPr lang="it-IT" dirty="0"/>
              <a:t> Figure 2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74" y="3832860"/>
            <a:ext cx="2743200" cy="27432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977" y="1062795"/>
            <a:ext cx="2743200" cy="27432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74" y="1062795"/>
            <a:ext cx="2743200" cy="274320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977" y="383286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32E649E-E228-5046-8BDD-DBCD97CF69DE}"/>
              </a:ext>
            </a:extLst>
          </p:cNvPr>
          <p:cNvSpPr txBox="1"/>
          <p:nvPr/>
        </p:nvSpPr>
        <p:spPr>
          <a:xfrm>
            <a:off x="83965" y="298771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err="1"/>
              <a:t>Supplementary</a:t>
            </a:r>
            <a:r>
              <a:rPr lang="it-IT" dirty="0"/>
              <a:t> Figure 3</a:t>
            </a: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B86793CF-1197-0C40-AA0A-3BB3A93F6422}"/>
              </a:ext>
            </a:extLst>
          </p:cNvPr>
          <p:cNvGrpSpPr/>
          <p:nvPr/>
        </p:nvGrpSpPr>
        <p:grpSpPr>
          <a:xfrm>
            <a:off x="1138737" y="1354947"/>
            <a:ext cx="4547172" cy="4085740"/>
            <a:chOff x="847788" y="897740"/>
            <a:chExt cx="4547172" cy="4085740"/>
          </a:xfrm>
        </p:grpSpPr>
        <p:grpSp>
          <p:nvGrpSpPr>
            <p:cNvPr id="14" name="Gruppo 13">
              <a:extLst>
                <a:ext uri="{FF2B5EF4-FFF2-40B4-BE49-F238E27FC236}">
                  <a16:creationId xmlns:a16="http://schemas.microsoft.com/office/drawing/2014/main" id="{BA06509F-D73E-CD41-AA10-3766D99349B6}"/>
                </a:ext>
              </a:extLst>
            </p:cNvPr>
            <p:cNvGrpSpPr/>
            <p:nvPr/>
          </p:nvGrpSpPr>
          <p:grpSpPr>
            <a:xfrm>
              <a:off x="847788" y="897740"/>
              <a:ext cx="4293646" cy="3879272"/>
              <a:chOff x="623455" y="1364673"/>
              <a:chExt cx="4293646" cy="3879272"/>
            </a:xfrm>
          </p:grpSpPr>
          <p:pic>
            <p:nvPicPr>
              <p:cNvPr id="4" name="Immagine 3">
                <a:extLst>
                  <a:ext uri="{FF2B5EF4-FFF2-40B4-BE49-F238E27FC236}">
                    <a16:creationId xmlns:a16="http://schemas.microsoft.com/office/drawing/2014/main" id="{DE44E0A9-C1A3-D740-9A9F-93873770BA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7748"/>
              <a:stretch/>
            </p:blipFill>
            <p:spPr>
              <a:xfrm>
                <a:off x="623455" y="1364673"/>
                <a:ext cx="2107388" cy="3879272"/>
              </a:xfrm>
              <a:prstGeom prst="rect">
                <a:avLst/>
              </a:prstGeom>
            </p:spPr>
          </p:pic>
          <p:pic>
            <p:nvPicPr>
              <p:cNvPr id="11" name="Immagine 10">
                <a:extLst>
                  <a:ext uri="{FF2B5EF4-FFF2-40B4-BE49-F238E27FC236}">
                    <a16:creationId xmlns:a16="http://schemas.microsoft.com/office/drawing/2014/main" id="{B4FA8587-1F68-3947-9A49-80A52EA561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53976"/>
              <a:stretch/>
            </p:blipFill>
            <p:spPr>
              <a:xfrm>
                <a:off x="2621620" y="1364673"/>
                <a:ext cx="2295481" cy="3879272"/>
              </a:xfrm>
              <a:prstGeom prst="rect">
                <a:avLst/>
              </a:prstGeom>
            </p:spPr>
          </p:pic>
        </p:grp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CB2471FB-A43F-7B41-8833-790D6581D5E1}"/>
                </a:ext>
              </a:extLst>
            </p:cNvPr>
            <p:cNvSpPr/>
            <p:nvPr/>
          </p:nvSpPr>
          <p:spPr>
            <a:xfrm>
              <a:off x="1085850" y="4491990"/>
              <a:ext cx="4309110" cy="4914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8FFA2A72-3FC3-9341-8B09-BA71F444C539}"/>
                </a:ext>
              </a:extLst>
            </p:cNvPr>
            <p:cNvSpPr/>
            <p:nvPr/>
          </p:nvSpPr>
          <p:spPr>
            <a:xfrm rot="19396987">
              <a:off x="1267370" y="4610753"/>
              <a:ext cx="93968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800" b="1" dirty="0" err="1">
                  <a:latin typeface="Arial" charset="0"/>
                  <a:ea typeface="Arial" charset="0"/>
                  <a:cs typeface="Arial" charset="0"/>
                </a:rPr>
                <a:t>Adrenocortical</a:t>
              </a:r>
              <a:r>
                <a:rPr lang="it-IT" sz="800" b="1" dirty="0"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algn="ctr"/>
              <a:r>
                <a:rPr lang="it-IT" sz="800" b="1" dirty="0">
                  <a:latin typeface="Arial" charset="0"/>
                  <a:ea typeface="Arial" charset="0"/>
                  <a:cs typeface="Arial" charset="0"/>
                </a:rPr>
                <a:t>carcinoma </a:t>
              </a:r>
              <a:endParaRPr lang="it-IT" dirty="0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81D9085F-58C0-2C46-B325-082D2F179B9F}"/>
                </a:ext>
              </a:extLst>
            </p:cNvPr>
            <p:cNvSpPr/>
            <p:nvPr/>
          </p:nvSpPr>
          <p:spPr>
            <a:xfrm rot="19396987">
              <a:off x="2100920" y="4680003"/>
              <a:ext cx="777778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Breast</a:t>
              </a:r>
              <a:r>
                <a:rPr lang="it-IT" sz="7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cancer</a:t>
              </a:r>
              <a:endParaRPr lang="it-IT" dirty="0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72859A6-8C01-874C-AABE-52532655032B}"/>
                </a:ext>
              </a:extLst>
            </p:cNvPr>
            <p:cNvSpPr/>
            <p:nvPr/>
          </p:nvSpPr>
          <p:spPr>
            <a:xfrm rot="19396987">
              <a:off x="3531389" y="4680003"/>
              <a:ext cx="797013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Kidney</a:t>
              </a:r>
              <a:r>
                <a:rPr lang="it-IT" sz="700" b="1" dirty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cancer</a:t>
              </a:r>
              <a:endParaRPr lang="it-IT" dirty="0"/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8EA17990-3E86-5442-9A94-89D775E3EB86}"/>
                </a:ext>
              </a:extLst>
            </p:cNvPr>
            <p:cNvSpPr/>
            <p:nvPr/>
          </p:nvSpPr>
          <p:spPr>
            <a:xfrm rot="19396987">
              <a:off x="2773456" y="4626142"/>
              <a:ext cx="93968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Endometrial</a:t>
              </a:r>
              <a:r>
                <a:rPr lang="it-IT" sz="700" b="1" dirty="0">
                  <a:latin typeface="Arial" charset="0"/>
                  <a:ea typeface="Arial" charset="0"/>
                  <a:cs typeface="Arial" charset="0"/>
                </a:rPr>
                <a:t> carcinoma</a:t>
              </a:r>
              <a:endParaRPr lang="it-IT" dirty="0"/>
            </a:p>
          </p:txBody>
        </p: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id="{B940636E-8122-F546-AFA9-82931DAE5D18}"/>
                </a:ext>
              </a:extLst>
            </p:cNvPr>
            <p:cNvSpPr/>
            <p:nvPr/>
          </p:nvSpPr>
          <p:spPr>
            <a:xfrm rot="19396987">
              <a:off x="4070310" y="4626142"/>
              <a:ext cx="92204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t-IT" sz="700" b="1" dirty="0" err="1">
                  <a:latin typeface="Arial" charset="0"/>
                  <a:ea typeface="Arial" charset="0"/>
                  <a:cs typeface="Arial" charset="0"/>
                </a:rPr>
                <a:t>Lung</a:t>
              </a:r>
              <a:endParaRPr lang="it-IT" sz="700" b="1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it-IT" sz="700" b="1" dirty="0">
                  <a:latin typeface="Arial" charset="0"/>
                  <a:ea typeface="Arial" charset="0"/>
                  <a:cs typeface="Arial" charset="0"/>
                </a:rPr>
                <a:t> adenocarcinoma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506911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56</Words>
  <Application>Microsoft Macintosh PowerPoint</Application>
  <PresentationFormat>Presentazione su schermo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Ilaria</dc:creator>
  <cp:lastModifiedBy>Utente di Microsoft Office</cp:lastModifiedBy>
  <cp:revision>102</cp:revision>
  <cp:lastPrinted>2018-01-30T10:32:25Z</cp:lastPrinted>
  <dcterms:created xsi:type="dcterms:W3CDTF">2016-11-22T10:31:41Z</dcterms:created>
  <dcterms:modified xsi:type="dcterms:W3CDTF">2018-02-22T09:58:00Z</dcterms:modified>
</cp:coreProperties>
</file>