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7" r:id="rId4"/>
    <p:sldId id="268" r:id="rId5"/>
    <p:sldId id="260" r:id="rId6"/>
    <p:sldId id="266" r:id="rId7"/>
    <p:sldId id="261" r:id="rId8"/>
    <p:sldId id="265" r:id="rId9"/>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2334" y="73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6"/>
            <a:ext cx="5829300" cy="212336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12.11.2018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12.11.2018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96701"/>
            <a:ext cx="1543050" cy="8452201"/>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342900" y="396701"/>
            <a:ext cx="4514850" cy="8452201"/>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12.11.2018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12.11.2018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4"/>
            <a:ext cx="5829300" cy="196744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735" y="4198587"/>
            <a:ext cx="5829300" cy="216693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12.11.2018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12.11.2018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3483772"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12.11.2018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12.11.2018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12.11.2018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3" y="394407"/>
            <a:ext cx="2256235" cy="167851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90"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3"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12.11.2018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1"/>
            <a:ext cx="4114800" cy="818622"/>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12.11.2018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342900" y="9181396"/>
            <a:ext cx="1600200" cy="527401"/>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12.11.2018</a:t>
            </a:fld>
            <a:endParaRPr lang="de-DE"/>
          </a:p>
        </p:txBody>
      </p:sp>
      <p:sp>
        <p:nvSpPr>
          <p:cNvPr id="5" name="Fußzeilenplatzhalter 4"/>
          <p:cNvSpPr>
            <a:spLocks noGrp="1"/>
          </p:cNvSpPr>
          <p:nvPr>
            <p:ph type="ftr" sz="quarter" idx="3"/>
          </p:nvPr>
        </p:nvSpPr>
        <p:spPr>
          <a:xfrm>
            <a:off x="2343150" y="9181396"/>
            <a:ext cx="2171700" cy="5274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914900" y="9181396"/>
            <a:ext cx="1600200" cy="527401"/>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04664" y="272479"/>
            <a:ext cx="6264696" cy="5447645"/>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Supplementary Material and Figures</a:t>
            </a:r>
            <a:endParaRPr lang="en-GB" sz="20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a:p>
            <a:endParaRPr lang="en-GB" b="1" dirty="0" smtClean="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Analysis </a:t>
            </a:r>
            <a:r>
              <a:rPr lang="en-GB" b="1" dirty="0">
                <a:latin typeface="Times New Roman" panose="02020603050405020304" pitchFamily="18" charset="0"/>
                <a:cs typeface="Times New Roman" panose="02020603050405020304" pitchFamily="18" charset="0"/>
              </a:rPr>
              <a:t>of the CDK4/6 Cell-Cycle Pathway in Leiomyosarcomas as a Potential Target for Inhibition by Palbociclib </a:t>
            </a:r>
          </a:p>
          <a:p>
            <a:endParaRPr lang="en-GB"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Michael </a:t>
            </a:r>
            <a:r>
              <a:rPr lang="de-DE" sz="1600" dirty="0" smtClean="0">
                <a:latin typeface="Times New Roman" panose="02020603050405020304" pitchFamily="18" charset="0"/>
                <a:cs typeface="Times New Roman" panose="02020603050405020304" pitchFamily="18" charset="0"/>
              </a:rPr>
              <a:t>J. Böhm</a:t>
            </a:r>
            <a:r>
              <a:rPr lang="de-DE" sz="1600" baseline="30000" dirty="0" smtClean="0">
                <a:latin typeface="Times New Roman" panose="02020603050405020304" pitchFamily="18" charset="0"/>
                <a:cs typeface="Times New Roman" panose="02020603050405020304" pitchFamily="18" charset="0"/>
              </a:rPr>
              <a:t>1</a:t>
            </a:r>
            <a:r>
              <a:rPr lang="de-DE" sz="1600" dirty="0">
                <a:latin typeface="Times New Roman" panose="02020603050405020304" pitchFamily="18" charset="0"/>
                <a:cs typeface="Times New Roman" panose="02020603050405020304" pitchFamily="18" charset="0"/>
              </a:rPr>
              <a:t>, Ralf Marienfeld</a:t>
            </a:r>
            <a:r>
              <a:rPr lang="de-DE" sz="1600" baseline="30000" dirty="0">
                <a:latin typeface="Times New Roman" panose="02020603050405020304" pitchFamily="18" charset="0"/>
                <a:cs typeface="Times New Roman" panose="02020603050405020304" pitchFamily="18" charset="0"/>
              </a:rPr>
              <a:t>1</a:t>
            </a:r>
            <a:r>
              <a:rPr lang="de-DE" sz="1600" dirty="0">
                <a:latin typeface="Times New Roman" panose="02020603050405020304" pitchFamily="18" charset="0"/>
                <a:cs typeface="Times New Roman" panose="02020603050405020304" pitchFamily="18" charset="0"/>
              </a:rPr>
              <a:t>, Daniela Jäger</a:t>
            </a:r>
            <a:r>
              <a:rPr lang="de-DE" sz="1600" baseline="30000" dirty="0">
                <a:latin typeface="Times New Roman" panose="02020603050405020304" pitchFamily="18" charset="0"/>
                <a:cs typeface="Times New Roman" panose="02020603050405020304" pitchFamily="18" charset="0"/>
              </a:rPr>
              <a:t>1</a:t>
            </a:r>
            <a:r>
              <a:rPr lang="de-DE" sz="1600" dirty="0">
                <a:latin typeface="Times New Roman" panose="02020603050405020304" pitchFamily="18" charset="0"/>
                <a:cs typeface="Times New Roman" panose="02020603050405020304" pitchFamily="18" charset="0"/>
              </a:rPr>
              <a:t>, Kevin Mellert</a:t>
            </a:r>
            <a:r>
              <a:rPr lang="de-DE" sz="1600" baseline="30000" dirty="0">
                <a:latin typeface="Times New Roman" panose="02020603050405020304" pitchFamily="18" charset="0"/>
                <a:cs typeface="Times New Roman" panose="02020603050405020304" pitchFamily="18" charset="0"/>
              </a:rPr>
              <a:t>1</a:t>
            </a:r>
            <a:r>
              <a:rPr lang="de-DE" sz="1600" dirty="0">
                <a:latin typeface="Times New Roman" panose="02020603050405020304" pitchFamily="18" charset="0"/>
                <a:cs typeface="Times New Roman" panose="02020603050405020304" pitchFamily="18" charset="0"/>
              </a:rPr>
              <a:t>, Adrian von Witzleben</a:t>
            </a:r>
            <a:r>
              <a:rPr lang="de-DE" sz="1600" baseline="30000" dirty="0">
                <a:latin typeface="Times New Roman" panose="02020603050405020304" pitchFamily="18" charset="0"/>
                <a:cs typeface="Times New Roman" panose="02020603050405020304" pitchFamily="18" charset="0"/>
              </a:rPr>
              <a:t>1</a:t>
            </a:r>
            <a:r>
              <a:rPr lang="de-DE" sz="1600" dirty="0">
                <a:latin typeface="Times New Roman" panose="02020603050405020304" pitchFamily="18" charset="0"/>
                <a:cs typeface="Times New Roman" panose="02020603050405020304" pitchFamily="18" charset="0"/>
              </a:rPr>
              <a:t>, Silke Brüderlein</a:t>
            </a:r>
            <a:r>
              <a:rPr lang="de-DE" sz="1600" baseline="30000" dirty="0">
                <a:latin typeface="Times New Roman" panose="02020603050405020304" pitchFamily="18" charset="0"/>
                <a:cs typeface="Times New Roman" panose="02020603050405020304" pitchFamily="18" charset="0"/>
              </a:rPr>
              <a:t>1</a:t>
            </a:r>
            <a:r>
              <a:rPr lang="de-DE" sz="1600" dirty="0">
                <a:latin typeface="Times New Roman" panose="02020603050405020304" pitchFamily="18" charset="0"/>
                <a:cs typeface="Times New Roman" panose="02020603050405020304" pitchFamily="18" charset="0"/>
              </a:rPr>
              <a:t>, Mathias Wittau</a:t>
            </a:r>
            <a:r>
              <a:rPr lang="de-DE" sz="1600" baseline="30000" dirty="0">
                <a:latin typeface="Times New Roman" panose="02020603050405020304" pitchFamily="18" charset="0"/>
                <a:cs typeface="Times New Roman" panose="02020603050405020304" pitchFamily="18" charset="0"/>
              </a:rPr>
              <a:t>2</a:t>
            </a:r>
            <a:r>
              <a:rPr lang="de-DE" sz="1600" dirty="0">
                <a:latin typeface="Times New Roman" panose="02020603050405020304" pitchFamily="18" charset="0"/>
                <a:cs typeface="Times New Roman" panose="02020603050405020304" pitchFamily="18" charset="0"/>
              </a:rPr>
              <a:t>, Alexandra von Baer</a:t>
            </a:r>
            <a:r>
              <a:rPr lang="de-DE" sz="1600" baseline="30000" dirty="0">
                <a:latin typeface="Times New Roman" panose="02020603050405020304" pitchFamily="18" charset="0"/>
                <a:cs typeface="Times New Roman" panose="02020603050405020304" pitchFamily="18" charset="0"/>
              </a:rPr>
              <a:t>3</a:t>
            </a:r>
            <a:r>
              <a:rPr lang="de-DE" sz="1600" dirty="0">
                <a:latin typeface="Times New Roman" panose="02020603050405020304" pitchFamily="18" charset="0"/>
                <a:cs typeface="Times New Roman" panose="02020603050405020304" pitchFamily="18" charset="0"/>
              </a:rPr>
              <a:t>, Markus Schultheiss</a:t>
            </a:r>
            <a:r>
              <a:rPr lang="de-DE" sz="1600" baseline="30000" dirty="0">
                <a:latin typeface="Times New Roman" panose="02020603050405020304" pitchFamily="18" charset="0"/>
                <a:cs typeface="Times New Roman" panose="02020603050405020304" pitchFamily="18" charset="0"/>
              </a:rPr>
              <a:t>3</a:t>
            </a:r>
            <a:r>
              <a:rPr lang="de-DE" sz="1600" dirty="0">
                <a:latin typeface="Times New Roman" panose="02020603050405020304" pitchFamily="18" charset="0"/>
                <a:cs typeface="Times New Roman" panose="02020603050405020304" pitchFamily="18" charset="0"/>
              </a:rPr>
              <a:t>, Regine Mayer-Steinacker</a:t>
            </a:r>
            <a:r>
              <a:rPr lang="de-DE" sz="1600" baseline="30000" dirty="0">
                <a:latin typeface="Times New Roman" panose="02020603050405020304" pitchFamily="18" charset="0"/>
                <a:cs typeface="Times New Roman" panose="02020603050405020304" pitchFamily="18" charset="0"/>
              </a:rPr>
              <a:t>4</a:t>
            </a:r>
            <a:r>
              <a:rPr lang="de-DE" sz="1600" dirty="0">
                <a:latin typeface="Times New Roman" panose="02020603050405020304" pitchFamily="18" charset="0"/>
                <a:cs typeface="Times New Roman" panose="02020603050405020304" pitchFamily="18" charset="0"/>
              </a:rPr>
              <a:t>, Frank G. Rücker</a:t>
            </a:r>
            <a:r>
              <a:rPr lang="de-DE" sz="1600" baseline="30000" dirty="0">
                <a:latin typeface="Times New Roman" panose="02020603050405020304" pitchFamily="18" charset="0"/>
                <a:cs typeface="Times New Roman" panose="02020603050405020304" pitchFamily="18" charset="0"/>
              </a:rPr>
              <a:t>4</a:t>
            </a:r>
            <a:r>
              <a:rPr lang="de-DE" sz="1600" dirty="0">
                <a:latin typeface="Times New Roman" panose="02020603050405020304" pitchFamily="18" charset="0"/>
                <a:cs typeface="Times New Roman" panose="02020603050405020304" pitchFamily="18" charset="0"/>
              </a:rPr>
              <a:t>, Peter Möller</a:t>
            </a:r>
            <a:r>
              <a:rPr lang="de-DE" sz="1600" baseline="30000" dirty="0">
                <a:latin typeface="Times New Roman" panose="02020603050405020304" pitchFamily="18" charset="0"/>
                <a:cs typeface="Times New Roman" panose="02020603050405020304" pitchFamily="18" charset="0"/>
              </a:rPr>
              <a:t>1</a:t>
            </a:r>
            <a:r>
              <a:rPr lang="de-DE" sz="1600" dirty="0">
                <a:latin typeface="Times New Roman" panose="02020603050405020304" pitchFamily="18" charset="0"/>
                <a:cs typeface="Times New Roman" panose="02020603050405020304" pitchFamily="18" charset="0"/>
              </a:rPr>
              <a:t>, Lars Bullinger</a:t>
            </a:r>
            <a:r>
              <a:rPr lang="de-DE" sz="1600" baseline="30000" dirty="0">
                <a:latin typeface="Times New Roman" panose="02020603050405020304" pitchFamily="18" charset="0"/>
                <a:cs typeface="Times New Roman" panose="02020603050405020304" pitchFamily="18" charset="0"/>
              </a:rPr>
              <a:t>5</a:t>
            </a:r>
            <a:r>
              <a:rPr lang="de-DE" sz="1600" dirty="0">
                <a:latin typeface="Times New Roman" panose="02020603050405020304" pitchFamily="18" charset="0"/>
                <a:cs typeface="Times New Roman" panose="02020603050405020304" pitchFamily="18" charset="0"/>
              </a:rPr>
              <a:t>, Thomas </a:t>
            </a:r>
            <a:r>
              <a:rPr lang="de-DE" sz="1600" dirty="0" err="1">
                <a:latin typeface="Times New Roman" panose="02020603050405020304" pitchFamily="18" charset="0"/>
                <a:cs typeface="Times New Roman" panose="02020603050405020304" pitchFamily="18" charset="0"/>
              </a:rPr>
              <a:t>F.E</a:t>
            </a:r>
            <a:r>
              <a:rPr lang="de-DE" sz="1600" dirty="0">
                <a:latin typeface="Times New Roman" panose="02020603050405020304" pitchFamily="18" charset="0"/>
                <a:cs typeface="Times New Roman" panose="02020603050405020304" pitchFamily="18" charset="0"/>
              </a:rPr>
              <a:t>. Barth</a:t>
            </a:r>
            <a:r>
              <a:rPr lang="de-DE" sz="1600" baseline="30000" dirty="0">
                <a:latin typeface="Times New Roman" panose="02020603050405020304" pitchFamily="18" charset="0"/>
                <a:cs typeface="Times New Roman" panose="02020603050405020304" pitchFamily="18" charset="0"/>
              </a:rPr>
              <a:t>1</a:t>
            </a:r>
          </a:p>
          <a:p>
            <a:endParaRPr lang="de-DE" baseline="30000" dirty="0" smtClean="0">
              <a:latin typeface="Times New Roman" panose="02020603050405020304" pitchFamily="18" charset="0"/>
              <a:cs typeface="Times New Roman" panose="02020603050405020304" pitchFamily="18" charset="0"/>
            </a:endParaRPr>
          </a:p>
          <a:p>
            <a:endParaRPr lang="de-DE" baseline="30000" dirty="0">
              <a:latin typeface="Times New Roman" panose="02020603050405020304" pitchFamily="18" charset="0"/>
              <a:cs typeface="Times New Roman" panose="02020603050405020304" pitchFamily="18" charset="0"/>
            </a:endParaRPr>
          </a:p>
          <a:p>
            <a:r>
              <a:rPr lang="en-GB" sz="1600" baseline="30000" dirty="0">
                <a:latin typeface="Times New Roman" panose="02020603050405020304" pitchFamily="18" charset="0"/>
                <a:cs typeface="Times New Roman" panose="02020603050405020304" pitchFamily="18" charset="0"/>
              </a:rPr>
              <a:t>1</a:t>
            </a:r>
            <a:r>
              <a:rPr lang="en-GB" sz="1600" dirty="0">
                <a:latin typeface="Times New Roman" panose="02020603050405020304" pitchFamily="18" charset="0"/>
                <a:cs typeface="Times New Roman" panose="02020603050405020304" pitchFamily="18" charset="0"/>
              </a:rPr>
              <a:t>Institute of Pathology, Ulm University</a:t>
            </a:r>
            <a:endParaRPr lang="de-DE" sz="1600" dirty="0">
              <a:latin typeface="Times New Roman" panose="02020603050405020304" pitchFamily="18" charset="0"/>
              <a:cs typeface="Times New Roman" panose="02020603050405020304" pitchFamily="18" charset="0"/>
            </a:endParaRPr>
          </a:p>
          <a:p>
            <a:r>
              <a:rPr lang="en-GB" sz="1600" baseline="30000" dirty="0">
                <a:latin typeface="Times New Roman" panose="02020603050405020304" pitchFamily="18" charset="0"/>
                <a:cs typeface="Times New Roman" panose="02020603050405020304" pitchFamily="18" charset="0"/>
              </a:rPr>
              <a:t>2</a:t>
            </a:r>
            <a:r>
              <a:rPr lang="en-GB" sz="1600" dirty="0">
                <a:latin typeface="Times New Roman" panose="02020603050405020304" pitchFamily="18" charset="0"/>
                <a:cs typeface="Times New Roman" panose="02020603050405020304" pitchFamily="18" charset="0"/>
              </a:rPr>
              <a:t>Department of General and Visceral Surgery, Ulm University</a:t>
            </a:r>
            <a:endParaRPr lang="de-DE" sz="1600" dirty="0">
              <a:latin typeface="Times New Roman" panose="02020603050405020304" pitchFamily="18" charset="0"/>
              <a:cs typeface="Times New Roman" panose="02020603050405020304" pitchFamily="18" charset="0"/>
            </a:endParaRPr>
          </a:p>
          <a:p>
            <a:r>
              <a:rPr lang="en-GB" sz="1600" baseline="30000" dirty="0">
                <a:latin typeface="Times New Roman" panose="02020603050405020304" pitchFamily="18" charset="0"/>
                <a:cs typeface="Times New Roman" panose="02020603050405020304" pitchFamily="18" charset="0"/>
              </a:rPr>
              <a:t>3</a:t>
            </a:r>
            <a:r>
              <a:rPr lang="en-GB" sz="1600" dirty="0">
                <a:latin typeface="Times New Roman" panose="02020603050405020304" pitchFamily="18" charset="0"/>
                <a:cs typeface="Times New Roman" panose="02020603050405020304" pitchFamily="18" charset="0"/>
              </a:rPr>
              <a:t>Department of Trauma Surgery, Ulm University</a:t>
            </a:r>
            <a:endParaRPr lang="de-DE" sz="1600" dirty="0">
              <a:latin typeface="Times New Roman" panose="02020603050405020304" pitchFamily="18" charset="0"/>
              <a:cs typeface="Times New Roman" panose="02020603050405020304" pitchFamily="18" charset="0"/>
            </a:endParaRPr>
          </a:p>
          <a:p>
            <a:r>
              <a:rPr lang="en-GB" sz="1600" baseline="30000" dirty="0">
                <a:latin typeface="Times New Roman" panose="02020603050405020304" pitchFamily="18" charset="0"/>
                <a:cs typeface="Times New Roman" panose="02020603050405020304" pitchFamily="18" charset="0"/>
              </a:rPr>
              <a:t>4</a:t>
            </a:r>
            <a:r>
              <a:rPr lang="en-GB" sz="1600" dirty="0">
                <a:latin typeface="Times New Roman" panose="02020603050405020304" pitchFamily="18" charset="0"/>
                <a:cs typeface="Times New Roman" panose="02020603050405020304" pitchFamily="18" charset="0"/>
              </a:rPr>
              <a:t>Department of Internal Medicine III, Ulm University</a:t>
            </a:r>
            <a:endParaRPr lang="de-DE" sz="1600" dirty="0">
              <a:latin typeface="Times New Roman" panose="02020603050405020304" pitchFamily="18" charset="0"/>
              <a:cs typeface="Times New Roman" panose="02020603050405020304" pitchFamily="18" charset="0"/>
            </a:endParaRPr>
          </a:p>
          <a:p>
            <a:r>
              <a:rPr lang="en-GB" sz="1600" baseline="30000" dirty="0">
                <a:latin typeface="Times New Roman" panose="02020603050405020304" pitchFamily="18" charset="0"/>
                <a:cs typeface="Times New Roman" panose="02020603050405020304" pitchFamily="18" charset="0"/>
              </a:rPr>
              <a:t>5</a:t>
            </a:r>
            <a:r>
              <a:rPr lang="en-GB" sz="1600" dirty="0">
                <a:latin typeface="Times New Roman" panose="02020603050405020304" pitchFamily="18" charset="0"/>
                <a:cs typeface="Times New Roman" panose="02020603050405020304" pitchFamily="18" charset="0"/>
              </a:rPr>
              <a:t>Medical Department, Division of </a:t>
            </a:r>
            <a:r>
              <a:rPr lang="en-GB" sz="1600" dirty="0" err="1">
                <a:latin typeface="Times New Roman" panose="02020603050405020304" pitchFamily="18" charset="0"/>
                <a:cs typeface="Times New Roman" panose="02020603050405020304" pitchFamily="18" charset="0"/>
              </a:rPr>
              <a:t>Hematology</a:t>
            </a:r>
            <a:r>
              <a:rPr lang="en-GB" sz="1600" dirty="0">
                <a:latin typeface="Times New Roman" panose="02020603050405020304" pitchFamily="18" charset="0"/>
                <a:cs typeface="Times New Roman" panose="02020603050405020304" pitchFamily="18" charset="0"/>
              </a:rPr>
              <a:t>, Oncology and Tumor Immunology, </a:t>
            </a:r>
            <a:r>
              <a:rPr lang="fr-FR" sz="1600" dirty="0">
                <a:latin typeface="Times New Roman" panose="02020603050405020304" pitchFamily="18" charset="0"/>
                <a:cs typeface="Times New Roman" panose="02020603050405020304" pitchFamily="18" charset="0"/>
              </a:rPr>
              <a:t>Charité</a:t>
            </a:r>
            <a:r>
              <a:rPr lang="en-US" sz="1600" dirty="0">
                <a:latin typeface="Times New Roman" panose="02020603050405020304" pitchFamily="18" charset="0"/>
                <a:cs typeface="Times New Roman" panose="02020603050405020304" pitchFamily="18" charset="0"/>
              </a:rPr>
              <a:t> - Berlin</a:t>
            </a:r>
            <a:endParaRPr lang="de-DE" sz="1600" dirty="0">
              <a:latin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27991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p:nvPr/>
        </p:nvPicPr>
        <p:blipFill>
          <a:blip r:embed="rId2" cstate="print">
            <a:extLst>
              <a:ext uri="{28A0092B-C50C-407E-A947-70E740481C1C}">
                <a14:useLocalDpi xmlns:a14="http://schemas.microsoft.com/office/drawing/2010/main" val="0"/>
              </a:ext>
            </a:extLst>
          </a:blip>
          <a:stretch>
            <a:fillRect/>
          </a:stretch>
        </p:blipFill>
        <p:spPr>
          <a:xfrm>
            <a:off x="626493" y="560512"/>
            <a:ext cx="5640705" cy="6987540"/>
          </a:xfrm>
          <a:prstGeom prst="rect">
            <a:avLst/>
          </a:prstGeom>
        </p:spPr>
      </p:pic>
      <p:sp>
        <p:nvSpPr>
          <p:cNvPr id="7" name="Rechteck 6"/>
          <p:cNvSpPr/>
          <p:nvPr/>
        </p:nvSpPr>
        <p:spPr>
          <a:xfrm>
            <a:off x="638533" y="7689304"/>
            <a:ext cx="5616624" cy="1815882"/>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Supplementary Figure </a:t>
            </a:r>
            <a:r>
              <a:rPr lang="en-GB" sz="1400" b="1" dirty="0" smtClean="0">
                <a:latin typeface="Times New Roman" panose="02020603050405020304" pitchFamily="18" charset="0"/>
                <a:cs typeface="Times New Roman" panose="02020603050405020304" pitchFamily="18" charset="0"/>
              </a:rPr>
              <a:t>S1 </a:t>
            </a:r>
            <a:endParaRPr lang="de-DE"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Western blot analysis of LMS cell lines SK-LMS-1 and SK-UT-1 for Rb, CDK6, CDK4 and p16 compared to HeLa cells. </a:t>
            </a:r>
            <a:r>
              <a:rPr lang="en-GB" sz="1400" dirty="0">
                <a:latin typeface="Times New Roman" panose="02020603050405020304" pitchFamily="18" charset="0"/>
                <a:cs typeface="Times New Roman" panose="02020603050405020304" pitchFamily="18" charset="0"/>
                <a:sym typeface="Symbol"/>
              </a:rPr>
              <a:t></a:t>
            </a:r>
            <a:r>
              <a:rPr lang="en-GB" sz="1400" dirty="0">
                <a:latin typeface="Times New Roman" panose="02020603050405020304" pitchFamily="18" charset="0"/>
                <a:cs typeface="Times New Roman" panose="02020603050405020304" pitchFamily="18" charset="0"/>
              </a:rPr>
              <a:t>-tubulin was used as loading control. </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dirty="0" smtClean="0">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B) Inhibition assay of SK-LMS-1 over 24 and 48 hours with palbociclib concentrations ranging from 100-2000 nmol/l. The second row from above shows a concentration-dependent decrease in p-Rb (Ser780). ERK2 is shown as loading control.</a:t>
            </a:r>
            <a:endParaRPr lang="de-D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3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471" y="129336"/>
            <a:ext cx="4704307" cy="7848000"/>
          </a:xfrm>
          <a:prstGeom prst="rect">
            <a:avLst/>
          </a:prstGeom>
        </p:spPr>
      </p:pic>
      <p:sp>
        <p:nvSpPr>
          <p:cNvPr id="3" name="Rechteck 2"/>
          <p:cNvSpPr/>
          <p:nvPr/>
        </p:nvSpPr>
        <p:spPr>
          <a:xfrm>
            <a:off x="719324" y="8049344"/>
            <a:ext cx="6022044" cy="1600438"/>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Supplementary Figure </a:t>
            </a:r>
            <a:r>
              <a:rPr lang="en-GB" sz="1400" b="1" dirty="0" smtClean="0">
                <a:latin typeface="Times New Roman" panose="02020603050405020304" pitchFamily="18" charset="0"/>
                <a:cs typeface="Times New Roman" panose="02020603050405020304" pitchFamily="18" charset="0"/>
              </a:rPr>
              <a:t>S2</a:t>
            </a:r>
            <a:endParaRPr lang="de-DE"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Flow cytometric cell cycle analysis for SK-LMS-1 after 24 and 48 hours of palbociclib inhibition. </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 = p ≤ 0.05, ** = p ≤ 0.01, **** = p ≤ 0.0001 </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(B) Cell counting graph of SK-LMS-1. Incubation with 100 and 1000 nmol/l concentrations of palbociclib for up to 3 days, followed by automated cell counting every 24 hours. </a:t>
            </a:r>
            <a:endParaRPr lang="de-D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64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cstate="print">
            <a:extLst>
              <a:ext uri="{28A0092B-C50C-407E-A947-70E740481C1C}">
                <a14:useLocalDpi xmlns:a14="http://schemas.microsoft.com/office/drawing/2010/main" val="0"/>
              </a:ext>
            </a:extLst>
          </a:blip>
          <a:stretch>
            <a:fillRect/>
          </a:stretch>
        </p:blipFill>
        <p:spPr>
          <a:xfrm>
            <a:off x="548640" y="704528"/>
            <a:ext cx="5760720" cy="5989955"/>
          </a:xfrm>
          <a:prstGeom prst="rect">
            <a:avLst/>
          </a:prstGeom>
        </p:spPr>
      </p:pic>
      <p:sp>
        <p:nvSpPr>
          <p:cNvPr id="3" name="Rechteck 2"/>
          <p:cNvSpPr/>
          <p:nvPr/>
        </p:nvSpPr>
        <p:spPr>
          <a:xfrm>
            <a:off x="454360" y="6694483"/>
            <a:ext cx="5949280" cy="1600438"/>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Supplementary Figure </a:t>
            </a:r>
            <a:r>
              <a:rPr lang="en-GB" sz="1400" b="1" dirty="0" smtClean="0">
                <a:latin typeface="Times New Roman" panose="02020603050405020304" pitchFamily="18" charset="0"/>
                <a:cs typeface="Times New Roman" panose="02020603050405020304" pitchFamily="18" charset="0"/>
              </a:rPr>
              <a:t>S3</a:t>
            </a:r>
            <a:endParaRPr lang="de-DE"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Microscopic findings of SK-LMS-1 after palbociclib inhibition. The left side shows the untreated sample for comparison purposes. (A) Treated cells show a decrease in Ki-67 as expression of growth inhibition. (B) Cleaved-Caspase-3 staining demonstrates no apoptotic activity. (C) </a:t>
            </a:r>
            <a:r>
              <a:rPr lang="en-GB" sz="1400" i="1" dirty="0">
                <a:latin typeface="Times New Roman" panose="02020603050405020304" pitchFamily="18" charset="0"/>
                <a:cs typeface="Times New Roman" panose="02020603050405020304" pitchFamily="18" charset="0"/>
              </a:rPr>
              <a:t>May-Grünwald-Giemsa</a:t>
            </a:r>
            <a:r>
              <a:rPr lang="en-GB" sz="1400" dirty="0">
                <a:latin typeface="Times New Roman" panose="02020603050405020304" pitchFamily="18" charset="0"/>
                <a:cs typeface="Times New Roman" panose="02020603050405020304" pitchFamily="18" charset="0"/>
              </a:rPr>
              <a:t> (MGG) staining of cells directly cultivated on microscopic slides. Treated cells show formation of multinuclear cells. Bars: 100 µm</a:t>
            </a:r>
            <a:endParaRPr lang="de-D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61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1984469572"/>
              </p:ext>
            </p:extLst>
          </p:nvPr>
        </p:nvGraphicFramePr>
        <p:xfrm>
          <a:off x="546100" y="341313"/>
          <a:ext cx="5430838" cy="8734425"/>
        </p:xfrm>
        <a:graphic>
          <a:graphicData uri="http://schemas.openxmlformats.org/presentationml/2006/ole">
            <mc:AlternateContent xmlns:mc="http://schemas.openxmlformats.org/markup-compatibility/2006">
              <mc:Choice xmlns:v="urn:schemas-microsoft-com:vml" Requires="v">
                <p:oleObj spid="_x0000_s1049" name="Dokument" r:id="rId3" imgW="5586579" imgH="8968386" progId="Word.Document.12">
                  <p:embed/>
                </p:oleObj>
              </mc:Choice>
              <mc:Fallback>
                <p:oleObj name="Dokument" r:id="rId3" imgW="5586579" imgH="8968386" progId="Word.Document.12">
                  <p:embed/>
                  <p:pic>
                    <p:nvPicPr>
                      <p:cNvPr id="0" name=""/>
                      <p:cNvPicPr/>
                      <p:nvPr/>
                    </p:nvPicPr>
                    <p:blipFill>
                      <a:blip r:embed="rId4"/>
                      <a:stretch>
                        <a:fillRect/>
                      </a:stretch>
                    </p:blipFill>
                    <p:spPr>
                      <a:xfrm>
                        <a:off x="546100" y="341313"/>
                        <a:ext cx="5430838" cy="8734425"/>
                      </a:xfrm>
                      <a:prstGeom prst="rect">
                        <a:avLst/>
                      </a:prstGeom>
                    </p:spPr>
                  </p:pic>
                </p:oleObj>
              </mc:Fallback>
            </mc:AlternateContent>
          </a:graphicData>
        </a:graphic>
      </p:graphicFrame>
    </p:spTree>
    <p:extLst>
      <p:ext uri="{BB962C8B-B14F-4D97-AF65-F5344CB8AC3E}">
        <p14:creationId xmlns:p14="http://schemas.microsoft.com/office/powerpoint/2010/main" val="46203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470404779"/>
              </p:ext>
            </p:extLst>
          </p:nvPr>
        </p:nvGraphicFramePr>
        <p:xfrm>
          <a:off x="955171" y="2072680"/>
          <a:ext cx="4299585" cy="4888230"/>
        </p:xfrm>
        <a:graphic>
          <a:graphicData uri="http://schemas.openxmlformats.org/drawingml/2006/table">
            <a:tbl>
              <a:tblPr firstRow="1" firstCol="1" bandRow="1"/>
              <a:tblGrid>
                <a:gridCol w="483235"/>
                <a:gridCol w="2219325"/>
                <a:gridCol w="666750"/>
                <a:gridCol w="930275"/>
              </a:tblGrid>
              <a:tr h="252095">
                <a:tc>
                  <a:txBody>
                    <a:bodyPr/>
                    <a:lstStyle/>
                    <a:p>
                      <a:pPr algn="ctr">
                        <a:lnSpc>
                          <a:spcPct val="115000"/>
                        </a:lnSpc>
                        <a:spcAft>
                          <a:spcPts val="0"/>
                        </a:spcAft>
                      </a:pPr>
                      <a:r>
                        <a:rPr lang="de-DE" sz="1000" b="1" dirty="0">
                          <a:effectLst/>
                          <a:latin typeface="Times New Roman"/>
                          <a:ea typeface="Calibri"/>
                          <a:cs typeface="Times New Roman"/>
                        </a:rPr>
                        <a:t>Case</a:t>
                      </a:r>
                      <a:endParaRPr lang="de-DE" sz="11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b="1">
                          <a:effectLst/>
                          <a:latin typeface="Times New Roman"/>
                          <a:ea typeface="Calibri"/>
                          <a:cs typeface="Times New Roman"/>
                        </a:rPr>
                        <a:t>Tumour type</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b="1">
                          <a:effectLst/>
                          <a:latin typeface="Times New Roman"/>
                          <a:ea typeface="Calibri"/>
                          <a:cs typeface="Times New Roman"/>
                        </a:rPr>
                        <a:t>Oncoscan Well Nr.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b="1">
                          <a:effectLst/>
                          <a:latin typeface="Times New Roman"/>
                          <a:ea typeface="Calibri"/>
                          <a:cs typeface="Times New Roman"/>
                        </a:rPr>
                        <a:t>IHC Sample Nr.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dirty="0">
                          <a:effectLst/>
                          <a:latin typeface="Times New Roman"/>
                          <a:ea typeface="Calibri"/>
                          <a:cs typeface="Times New Roman"/>
                        </a:rPr>
                        <a:t>Primary </a:t>
                      </a:r>
                      <a:r>
                        <a:rPr lang="de-DE" sz="1000" dirty="0" err="1">
                          <a:effectLst/>
                          <a:latin typeface="Times New Roman"/>
                          <a:ea typeface="Calibri"/>
                          <a:cs typeface="Times New Roman"/>
                        </a:rPr>
                        <a:t>Tumour</a:t>
                      </a:r>
                      <a:endParaRPr lang="de-DE" sz="11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B07</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59.1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dirty="0">
                          <a:effectLst/>
                          <a:latin typeface="Times New Roman"/>
                          <a:ea typeface="Calibri"/>
                          <a:cs typeface="Times New Roman"/>
                        </a:rPr>
                        <a:t>Metastasis</a:t>
                      </a:r>
                      <a:endParaRPr lang="de-DE" sz="11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a:effectLst/>
                          <a:latin typeface="Times New Roman"/>
                          <a:ea typeface="Calibri"/>
                          <a:cs typeface="Times New Roman"/>
                        </a:rPr>
                        <a:t>B06</a:t>
                      </a:r>
                      <a:endParaRPr lang="de-DE" sz="11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a:effectLst/>
                          <a:latin typeface="Times New Roman"/>
                          <a:ea typeface="Calibri"/>
                          <a:cs typeface="Times New Roman"/>
                        </a:rPr>
                        <a:t>59.3</a:t>
                      </a:r>
                      <a:endParaRPr lang="de-DE" sz="1100">
                        <a:effectLst/>
                        <a:latin typeface="Times New Roman"/>
                        <a:ea typeface="Calibri"/>
                        <a:cs typeface="Times New Roman"/>
                      </a:endParaRPr>
                    </a:p>
                  </a:txBody>
                  <a:tcPr marL="68580" marR="68580" marT="0" marB="0">
                    <a:lnL>
                      <a:noFill/>
                    </a:lnL>
                    <a:lnR>
                      <a:noFill/>
                    </a:lnR>
                    <a:lnT>
                      <a:noFill/>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dirty="0">
                          <a:effectLst/>
                          <a:latin typeface="Times New Roman"/>
                          <a:ea typeface="Calibri"/>
                          <a:cs typeface="Times New Roman"/>
                        </a:rPr>
                        <a:t>Metastasis</a:t>
                      </a:r>
                      <a:endParaRPr lang="de-DE" sz="11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B05</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59.5</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#2</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partially resected Primary Tumour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B08</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n.a.</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a:effectLst/>
                          <a:latin typeface="Times New Roman"/>
                          <a:ea typeface="Calibri"/>
                          <a:cs typeface="Times New Roman"/>
                        </a:rPr>
                        <a:t>Primary Tumour</a:t>
                      </a:r>
                      <a:endParaRPr lang="de-DE" sz="11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a:effectLst/>
                          <a:latin typeface="Times New Roman"/>
                          <a:ea typeface="Calibri"/>
                          <a:cs typeface="Times New Roman"/>
                        </a:rPr>
                        <a:t>B09</a:t>
                      </a:r>
                      <a:endParaRPr lang="de-DE" sz="11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a:effectLst/>
                          <a:latin typeface="Times New Roman"/>
                          <a:ea typeface="Calibri"/>
                          <a:cs typeface="Times New Roman"/>
                        </a:rPr>
                        <a:t>92.1</a:t>
                      </a:r>
                      <a:endParaRPr lang="de-DE" sz="1100">
                        <a:effectLst/>
                        <a:latin typeface="Times New Roman"/>
                        <a:ea typeface="Calibri"/>
                        <a:cs typeface="Times New Roman"/>
                      </a:endParaRPr>
                    </a:p>
                  </a:txBody>
                  <a:tcPr marL="68580" marR="68580" marT="0" marB="0">
                    <a:lnL>
                      <a:noFill/>
                    </a:lnL>
                    <a:lnR>
                      <a:noFill/>
                    </a:lnR>
                    <a:lnT>
                      <a:noFill/>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Metastasis</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A05</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92.2</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#3</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Metastasis</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B03</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64.1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dirty="0">
                          <a:effectLst/>
                          <a:latin typeface="Times New Roman"/>
                          <a:ea typeface="Calibri"/>
                          <a:cs typeface="Times New Roman"/>
                        </a:rPr>
                        <a:t>Metastasis</a:t>
                      </a:r>
                      <a:endParaRPr lang="de-DE" sz="11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a:effectLst/>
                          <a:latin typeface="Times New Roman"/>
                          <a:ea typeface="Calibri"/>
                          <a:cs typeface="Times New Roman"/>
                        </a:rPr>
                        <a:t>B04</a:t>
                      </a:r>
                      <a:endParaRPr lang="de-DE" sz="11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de-DE" sz="1000">
                          <a:effectLst/>
                          <a:latin typeface="Times New Roman"/>
                          <a:ea typeface="Calibri"/>
                          <a:cs typeface="Times New Roman"/>
                        </a:rPr>
                        <a:t>64.4</a:t>
                      </a:r>
                      <a:endParaRPr lang="de-DE" sz="1100">
                        <a:effectLst/>
                        <a:latin typeface="Times New Roman"/>
                        <a:ea typeface="Calibri"/>
                        <a:cs typeface="Times New Roman"/>
                      </a:endParaRPr>
                    </a:p>
                  </a:txBody>
                  <a:tcPr marL="68580" marR="68580" marT="0" marB="0">
                    <a:lnL>
                      <a:noFill/>
                    </a:lnL>
                    <a:lnR>
                      <a:noFill/>
                    </a:lnR>
                    <a:lnT>
                      <a:noFill/>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Metastasis</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B02</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64.5</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#4</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Primary Tumour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A07</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21.1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Metastasis</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A08</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21.3</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#5</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Primary Tumour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A10</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89.1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Metastasis</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A09</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89.2</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#6</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Primary Tumour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B01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de-DE" sz="1000">
                          <a:effectLst/>
                          <a:latin typeface="Times New Roman"/>
                          <a:ea typeface="Calibri"/>
                          <a:cs typeface="Times New Roman"/>
                        </a:rPr>
                        <a:t>87.1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52095">
                <a:tc>
                  <a:txBody>
                    <a:bodyPr/>
                    <a:lstStyle/>
                    <a:p>
                      <a:pPr algn="l"/>
                      <a:endParaRPr lang="de-DE" sz="1100">
                        <a:effectLst/>
                        <a:latin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Relapse</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A11</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87.2</a:t>
                      </a:r>
                      <a:endParaRPr lang="de-DE" sz="11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#7</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Primary Tumour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A01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91.1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#8</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Primary Tumour</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A04</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61.1</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gn="ctr">
                        <a:lnSpc>
                          <a:spcPct val="115000"/>
                        </a:lnSpc>
                        <a:spcAft>
                          <a:spcPts val="0"/>
                        </a:spcAft>
                      </a:pPr>
                      <a:r>
                        <a:rPr lang="de-DE" sz="1000">
                          <a:effectLst/>
                          <a:latin typeface="Times New Roman"/>
                          <a:ea typeface="Calibri"/>
                          <a:cs typeface="Times New Roman"/>
                        </a:rPr>
                        <a:t>#9</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dirty="0" err="1">
                          <a:effectLst/>
                          <a:latin typeface="Times New Roman"/>
                          <a:ea typeface="Calibri"/>
                          <a:cs typeface="Times New Roman"/>
                        </a:rPr>
                        <a:t>Relapse</a:t>
                      </a:r>
                      <a:endParaRPr lang="de-DE" sz="11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effectLst/>
                          <a:latin typeface="Times New Roman"/>
                          <a:ea typeface="Calibri"/>
                          <a:cs typeface="Times New Roman"/>
                        </a:rPr>
                        <a:t>A08</a:t>
                      </a:r>
                      <a:endParaRPr lang="de-DE" sz="11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dirty="0">
                          <a:effectLst/>
                          <a:latin typeface="Times New Roman"/>
                          <a:ea typeface="Calibri"/>
                          <a:cs typeface="Times New Roman"/>
                        </a:rPr>
                        <a:t>29.1</a:t>
                      </a:r>
                      <a:endParaRPr lang="de-DE" sz="11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hteck 3"/>
          <p:cNvSpPr/>
          <p:nvPr/>
        </p:nvSpPr>
        <p:spPr>
          <a:xfrm>
            <a:off x="908720" y="579383"/>
            <a:ext cx="4392488" cy="738664"/>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Supplementary Table S2</a:t>
            </a:r>
            <a:endParaRPr lang="de-DE" sz="1400" dirty="0">
              <a:latin typeface="Times New Roman" panose="02020603050405020304" pitchFamily="18" charset="0"/>
              <a:cs typeface="Times New Roman" panose="02020603050405020304" pitchFamily="18" charset="0"/>
            </a:endParaRPr>
          </a:p>
          <a:p>
            <a:r>
              <a:rPr lang="en-GB" sz="1400" dirty="0" smtClean="0">
                <a:latin typeface="Times New Roman" panose="02020603050405020304" pitchFamily="18" charset="0"/>
                <a:cs typeface="Times New Roman" panose="02020603050405020304" pitchFamily="18" charset="0"/>
              </a:rPr>
              <a:t>Sample </a:t>
            </a:r>
            <a:r>
              <a:rPr lang="en-GB" sz="1400" dirty="0" smtClean="0">
                <a:latin typeface="Times New Roman" panose="02020603050405020304" pitchFamily="18" charset="0"/>
                <a:cs typeface="Times New Roman" panose="02020603050405020304" pitchFamily="18" charset="0"/>
              </a:rPr>
              <a:t>overview of Affymetrix Oncoscan cohort and respective clinical tumor types </a:t>
            </a:r>
            <a:endParaRPr lang="en-GB" sz="1400" dirty="0">
              <a:latin typeface="Times New Roman" panose="02020603050405020304" pitchFamily="18" charset="0"/>
              <a:cs typeface="Times New Roman" panose="02020603050405020304" pitchFamily="18" charset="0"/>
            </a:endParaRPr>
          </a:p>
        </p:txBody>
      </p:sp>
      <p:sp>
        <p:nvSpPr>
          <p:cNvPr id="5" name="Rechteck 4"/>
          <p:cNvSpPr/>
          <p:nvPr/>
        </p:nvSpPr>
        <p:spPr>
          <a:xfrm>
            <a:off x="876262" y="7473280"/>
            <a:ext cx="5003868" cy="1492716"/>
          </a:xfrm>
          <a:prstGeom prst="rect">
            <a:avLst/>
          </a:prstGeom>
        </p:spPr>
        <p:txBody>
          <a:bodyPr wrap="square">
            <a:spAutoFit/>
          </a:bodyPr>
          <a:lstStyle/>
          <a:p>
            <a:pPr>
              <a:lnSpc>
                <a:spcPct val="150000"/>
              </a:lnSpc>
            </a:pPr>
            <a:r>
              <a:rPr lang="en-GB" sz="1400" b="1" dirty="0">
                <a:latin typeface="Times New Roman" panose="02020603050405020304" pitchFamily="18" charset="0"/>
                <a:cs typeface="Times New Roman" panose="02020603050405020304" pitchFamily="18" charset="0"/>
              </a:rPr>
              <a:t>Supplementary Table </a:t>
            </a:r>
            <a:r>
              <a:rPr lang="en-GB" sz="1400" b="1" dirty="0" smtClean="0">
                <a:latin typeface="Times New Roman" panose="02020603050405020304" pitchFamily="18" charset="0"/>
                <a:cs typeface="Times New Roman" panose="02020603050405020304" pitchFamily="18" charset="0"/>
              </a:rPr>
              <a:t>S3 </a:t>
            </a:r>
          </a:p>
          <a:p>
            <a:r>
              <a:rPr lang="en-GB" sz="1400" dirty="0" smtClean="0">
                <a:latin typeface="Times New Roman" panose="02020603050405020304" pitchFamily="18" charset="0"/>
                <a:cs typeface="Times New Roman" panose="02020603050405020304" pitchFamily="18" charset="0"/>
              </a:rPr>
              <a:t>Clinical </a:t>
            </a:r>
            <a:r>
              <a:rPr lang="en-GB" sz="1400" dirty="0">
                <a:latin typeface="Times New Roman" panose="02020603050405020304" pitchFamily="18" charset="0"/>
                <a:cs typeface="Times New Roman" panose="02020603050405020304" pitchFamily="18" charset="0"/>
              </a:rPr>
              <a:t>data table for patients analysed by immunohistochemistry. Age, gender and primary tumour site grading are given. Available data on primary tumour size in centimetres and documented metastasis are outlined alongside life status and observed survival. Abbreviations: f, female; m, male; 0, alive; 1, dead;</a:t>
            </a:r>
            <a:endParaRPr lang="de-D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95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721759987"/>
              </p:ext>
            </p:extLst>
          </p:nvPr>
        </p:nvGraphicFramePr>
        <p:xfrm>
          <a:off x="115889" y="341314"/>
          <a:ext cx="7172325" cy="9574213"/>
        </p:xfrm>
        <a:graphic>
          <a:graphicData uri="http://schemas.openxmlformats.org/presentationml/2006/ole">
            <mc:AlternateContent xmlns:mc="http://schemas.openxmlformats.org/markup-compatibility/2006">
              <mc:Choice xmlns:v="urn:schemas-microsoft-com:vml" Requires="v">
                <p:oleObj spid="_x0000_s2072" name="Dokument" r:id="rId3" imgW="7211778" imgH="9617393" progId="Word.Document.12">
                  <p:embed/>
                </p:oleObj>
              </mc:Choice>
              <mc:Fallback>
                <p:oleObj name="Dokument" r:id="rId3" imgW="7211778" imgH="9617393" progId="Word.Document.12">
                  <p:embed/>
                  <p:pic>
                    <p:nvPicPr>
                      <p:cNvPr id="0" name=""/>
                      <p:cNvPicPr/>
                      <p:nvPr/>
                    </p:nvPicPr>
                    <p:blipFill>
                      <a:blip r:embed="rId4"/>
                      <a:stretch>
                        <a:fillRect/>
                      </a:stretch>
                    </p:blipFill>
                    <p:spPr>
                      <a:xfrm>
                        <a:off x="115889" y="341314"/>
                        <a:ext cx="7172325" cy="9574213"/>
                      </a:xfrm>
                      <a:prstGeom prst="rect">
                        <a:avLst/>
                      </a:prstGeom>
                    </p:spPr>
                  </p:pic>
                </p:oleObj>
              </mc:Fallback>
            </mc:AlternateContent>
          </a:graphicData>
        </a:graphic>
      </p:graphicFrame>
    </p:spTree>
    <p:extLst>
      <p:ext uri="{BB962C8B-B14F-4D97-AF65-F5344CB8AC3E}">
        <p14:creationId xmlns:p14="http://schemas.microsoft.com/office/powerpoint/2010/main" val="284197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17022" y="272480"/>
            <a:ext cx="5423956" cy="1169551"/>
          </a:xfrm>
          <a:prstGeom prst="rect">
            <a:avLst/>
          </a:prstGeom>
        </p:spPr>
        <p:txBody>
          <a:bodyPr wrap="square">
            <a:spAutoFit/>
          </a:bodyPr>
          <a:lstStyle/>
          <a:p>
            <a:r>
              <a:rPr lang="de-DE" sz="1400" b="1" dirty="0" err="1" smtClean="0">
                <a:latin typeface="Times New Roman" panose="02020603050405020304" pitchFamily="18" charset="0"/>
                <a:cs typeface="Times New Roman" panose="02020603050405020304" pitchFamily="18" charset="0"/>
              </a:rPr>
              <a:t>Supplementary</a:t>
            </a:r>
            <a:r>
              <a:rPr lang="de-DE" sz="1400" b="1" dirty="0" smtClean="0">
                <a:latin typeface="Times New Roman" panose="02020603050405020304" pitchFamily="18" charset="0"/>
                <a:cs typeface="Times New Roman" panose="02020603050405020304" pitchFamily="18" charset="0"/>
              </a:rPr>
              <a:t> Table S4</a:t>
            </a:r>
            <a:endParaRPr lang="de-DE" sz="1400" b="1" dirty="0">
              <a:latin typeface="Times New Roman" panose="02020603050405020304" pitchFamily="18" charset="0"/>
              <a:cs typeface="Times New Roman" panose="02020603050405020304" pitchFamily="18" charset="0"/>
            </a:endParaRPr>
          </a:p>
          <a:p>
            <a:r>
              <a:rPr lang="de-DE" sz="1400" dirty="0" smtClean="0">
                <a:latin typeface="Times New Roman" panose="02020603050405020304" pitchFamily="18" charset="0"/>
                <a:cs typeface="Times New Roman" panose="02020603050405020304" pitchFamily="18" charset="0"/>
              </a:rPr>
              <a:t>STR </a:t>
            </a:r>
            <a:r>
              <a:rPr lang="de-DE" sz="1400" dirty="0" err="1">
                <a:latin typeface="Times New Roman" panose="02020603050405020304" pitchFamily="18" charset="0"/>
                <a:cs typeface="Times New Roman" panose="02020603050405020304" pitchFamily="18" charset="0"/>
              </a:rPr>
              <a:t>profiles</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for</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both</a:t>
            </a:r>
            <a:r>
              <a:rPr lang="de-DE" sz="1400" dirty="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leiomyosarcoma cell </a:t>
            </a:r>
            <a:r>
              <a:rPr lang="de-DE" sz="1400" dirty="0" err="1" smtClean="0">
                <a:latin typeface="Times New Roman" panose="02020603050405020304" pitchFamily="18" charset="0"/>
                <a:cs typeface="Times New Roman" panose="02020603050405020304" pitchFamily="18" charset="0"/>
              </a:rPr>
              <a:t>lines</a:t>
            </a:r>
            <a:r>
              <a:rPr lang="de-DE" sz="1400" dirty="0" smtClean="0">
                <a:latin typeface="Times New Roman" panose="02020603050405020304" pitchFamily="18" charset="0"/>
                <a:cs typeface="Times New Roman" panose="02020603050405020304" pitchFamily="18" charset="0"/>
              </a:rPr>
              <a:t>. </a:t>
            </a:r>
            <a:endParaRPr lang="de-DE" sz="1400" dirty="0">
              <a:latin typeface="Times New Roman" panose="02020603050405020304" pitchFamily="18" charset="0"/>
              <a:cs typeface="Times New Roman" panose="02020603050405020304" pitchFamily="18" charset="0"/>
            </a:endParaRPr>
          </a:p>
          <a:p>
            <a:r>
              <a:rPr lang="de-DE" sz="1400" dirty="0" err="1" smtClean="0">
                <a:latin typeface="Times New Roman" panose="02020603050405020304" pitchFamily="18" charset="0"/>
                <a:cs typeface="Times New Roman" panose="02020603050405020304" pitchFamily="18" charset="0"/>
              </a:rPr>
              <a:t>Comparison</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of</a:t>
            </a:r>
            <a:r>
              <a:rPr lang="de-DE" sz="1400" dirty="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STR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profiles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from</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ATCC</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and</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ExPasY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database</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to</a:t>
            </a:r>
            <a:r>
              <a:rPr lang="de-DE" sz="1400" dirty="0" smtClean="0">
                <a:latin typeface="Times New Roman" panose="02020603050405020304" pitchFamily="18" charset="0"/>
                <a:cs typeface="Times New Roman" panose="02020603050405020304" pitchFamily="18" charset="0"/>
              </a:rPr>
              <a:t> cell </a:t>
            </a:r>
            <a:r>
              <a:rPr lang="de-DE" sz="1400" dirty="0" err="1" smtClean="0">
                <a:latin typeface="Times New Roman" panose="02020603050405020304" pitchFamily="18" charset="0"/>
                <a:cs typeface="Times New Roman" panose="02020603050405020304" pitchFamily="18" charset="0"/>
              </a:rPr>
              <a:t>lines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used</a:t>
            </a:r>
            <a:r>
              <a:rPr lang="de-DE" sz="1400" dirty="0" smtClean="0">
                <a:latin typeface="Times New Roman" panose="02020603050405020304" pitchFamily="18" charset="0"/>
                <a:cs typeface="Times New Roman" panose="02020603050405020304" pitchFamily="18" charset="0"/>
              </a:rPr>
              <a:t> in </a:t>
            </a:r>
            <a:r>
              <a:rPr lang="de-DE" sz="1400" dirty="0" err="1" smtClean="0">
                <a:latin typeface="Times New Roman" panose="02020603050405020304" pitchFamily="18" charset="0"/>
                <a:cs typeface="Times New Roman" panose="02020603050405020304" pitchFamily="18" charset="0"/>
              </a:rPr>
              <a:t>our</a:t>
            </a:r>
            <a:r>
              <a:rPr lang="de-DE" sz="1400" dirty="0" smtClean="0">
                <a:latin typeface="Times New Roman" panose="02020603050405020304" pitchFamily="18" charset="0"/>
                <a:cs typeface="Times New Roman" panose="02020603050405020304" pitchFamily="18" charset="0"/>
              </a:rPr>
              <a:t> </a:t>
            </a:r>
            <a:r>
              <a:rPr lang="de-DE" sz="1400" i="1" dirty="0" smtClean="0">
                <a:latin typeface="Times New Roman" panose="02020603050405020304" pitchFamily="18" charset="0"/>
                <a:cs typeface="Times New Roman" panose="02020603050405020304" pitchFamily="18" charset="0"/>
              </a:rPr>
              <a:t>in vitro </a:t>
            </a:r>
            <a:r>
              <a:rPr lang="de-DE" sz="1400" dirty="0" err="1" smtClean="0">
                <a:latin typeface="Times New Roman" panose="02020603050405020304" pitchFamily="18" charset="0"/>
                <a:cs typeface="Times New Roman" panose="02020603050405020304" pitchFamily="18" charset="0"/>
              </a:rPr>
              <a:t>experiments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Matching</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STRs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are</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highlighted</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by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green</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background</a:t>
            </a:r>
            <a:r>
              <a:rPr lang="de-DE" sz="1400" dirty="0" smtClean="0">
                <a:latin typeface="Times New Roman" panose="02020603050405020304" pitchFamily="18" charset="0"/>
                <a:cs typeface="Times New Roman" panose="02020603050405020304" pitchFamily="18" charset="0"/>
              </a:rPr>
              <a:t>. </a:t>
            </a:r>
            <a:endParaRPr lang="de-DE" sz="1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265010361"/>
              </p:ext>
            </p:extLst>
          </p:nvPr>
        </p:nvGraphicFramePr>
        <p:xfrm>
          <a:off x="404664" y="1784648"/>
          <a:ext cx="5858706" cy="5838903"/>
        </p:xfrm>
        <a:graphic>
          <a:graphicData uri="http://schemas.openxmlformats.org/drawingml/2006/table">
            <a:tbl>
              <a:tblPr/>
              <a:tblGrid>
                <a:gridCol w="836958"/>
                <a:gridCol w="836958"/>
                <a:gridCol w="836958"/>
                <a:gridCol w="836958"/>
                <a:gridCol w="836958"/>
                <a:gridCol w="836958"/>
                <a:gridCol w="836958"/>
              </a:tblGrid>
              <a:tr h="817047">
                <a:tc>
                  <a:txBody>
                    <a:bodyPr/>
                    <a:lstStyle/>
                    <a:p>
                      <a:pPr algn="ctr" fontAlgn="ctr"/>
                      <a:r>
                        <a:rPr lang="de-DE" sz="1100" b="1" i="0" u="none" strike="noStrike" dirty="0">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smtClean="0">
                          <a:solidFill>
                            <a:srgbClr val="000000"/>
                          </a:solidFill>
                          <a:effectLst/>
                          <a:latin typeface="Arial"/>
                        </a:rPr>
                        <a:t>SK-UT-1 </a:t>
                      </a:r>
                      <a:r>
                        <a:rPr lang="de-DE" sz="1100" b="1" i="0" u="none" strike="noStrike" dirty="0">
                          <a:solidFill>
                            <a:srgbClr val="000000"/>
                          </a:solidFill>
                          <a:effectLst/>
                          <a:latin typeface="Arial"/>
                        </a:rPr>
                        <a:t>(</a:t>
                      </a:r>
                      <a:r>
                        <a:rPr lang="de-DE" sz="1100" b="1" i="0" u="none" strike="noStrike" dirty="0" err="1">
                          <a:solidFill>
                            <a:srgbClr val="000000"/>
                          </a:solidFill>
                          <a:effectLst/>
                          <a:latin typeface="Arial"/>
                        </a:rPr>
                        <a:t>ATCC</a:t>
                      </a:r>
                      <a:r>
                        <a:rPr lang="de-DE" sz="1100" b="1"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smtClean="0">
                          <a:solidFill>
                            <a:srgbClr val="000000"/>
                          </a:solidFill>
                          <a:effectLst/>
                          <a:latin typeface="Arial"/>
                        </a:rPr>
                        <a:t>SK-UT-1 </a:t>
                      </a:r>
                      <a:r>
                        <a:rPr lang="de-DE" sz="1100" b="1" i="0" u="none" strike="noStrike" dirty="0">
                          <a:solidFill>
                            <a:srgbClr val="000000"/>
                          </a:solidFill>
                          <a:effectLst/>
                          <a:latin typeface="Arial"/>
                        </a:rPr>
                        <a:t>(</a:t>
                      </a:r>
                      <a:r>
                        <a:rPr lang="de-DE" sz="1100" b="1" i="0" u="none" strike="noStrike" dirty="0" err="1">
                          <a:solidFill>
                            <a:srgbClr val="000000"/>
                          </a:solidFill>
                          <a:effectLst/>
                          <a:latin typeface="Arial"/>
                        </a:rPr>
                        <a:t>ExPASy</a:t>
                      </a:r>
                      <a:r>
                        <a:rPr lang="de-DE" sz="1100" b="1"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smtClean="0">
                          <a:solidFill>
                            <a:srgbClr val="000000"/>
                          </a:solidFill>
                          <a:effectLst/>
                          <a:latin typeface="Arial"/>
                        </a:rPr>
                        <a:t>SK-UT-1</a:t>
                      </a:r>
                      <a:endParaRPr lang="de-DE" sz="11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smtClean="0">
                          <a:solidFill>
                            <a:srgbClr val="000000"/>
                          </a:solidFill>
                          <a:effectLst/>
                          <a:latin typeface="Arial"/>
                        </a:rPr>
                        <a:t>SK-LMS-1 </a:t>
                      </a:r>
                      <a:r>
                        <a:rPr lang="de-DE" sz="1100" b="1" i="0" u="none" strike="noStrike" dirty="0">
                          <a:solidFill>
                            <a:srgbClr val="000000"/>
                          </a:solidFill>
                          <a:effectLst/>
                          <a:latin typeface="Arial"/>
                        </a:rPr>
                        <a:t>(</a:t>
                      </a:r>
                      <a:r>
                        <a:rPr lang="de-DE" sz="1100" b="1" i="0" u="none" strike="noStrike" dirty="0" err="1">
                          <a:solidFill>
                            <a:srgbClr val="000000"/>
                          </a:solidFill>
                          <a:effectLst/>
                          <a:latin typeface="Arial"/>
                        </a:rPr>
                        <a:t>ATCC</a:t>
                      </a:r>
                      <a:r>
                        <a:rPr lang="de-DE" sz="1100" b="1"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smtClean="0">
                          <a:solidFill>
                            <a:srgbClr val="000000"/>
                          </a:solidFill>
                          <a:effectLst/>
                          <a:latin typeface="Arial"/>
                        </a:rPr>
                        <a:t>SK-LMS-1 </a:t>
                      </a:r>
                      <a:r>
                        <a:rPr lang="de-DE" sz="1100" b="1" i="0" u="none" strike="noStrike" dirty="0">
                          <a:solidFill>
                            <a:srgbClr val="000000"/>
                          </a:solidFill>
                          <a:effectLst/>
                          <a:latin typeface="Arial"/>
                        </a:rPr>
                        <a:t>(</a:t>
                      </a:r>
                      <a:r>
                        <a:rPr lang="de-DE" sz="1100" b="1" i="0" u="none" strike="noStrike" dirty="0" err="1">
                          <a:solidFill>
                            <a:srgbClr val="000000"/>
                          </a:solidFill>
                          <a:effectLst/>
                          <a:latin typeface="Arial"/>
                        </a:rPr>
                        <a:t>ExPASy</a:t>
                      </a:r>
                      <a:r>
                        <a:rPr lang="de-DE" sz="1100" b="1"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smtClean="0">
                          <a:solidFill>
                            <a:srgbClr val="000000"/>
                          </a:solidFill>
                          <a:effectLst/>
                          <a:latin typeface="Arial"/>
                        </a:rPr>
                        <a:t>SK-LMS-1</a:t>
                      </a:r>
                      <a:endParaRPr lang="de-DE" sz="11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88">
                <a:tc>
                  <a:txBody>
                    <a:bodyPr/>
                    <a:lstStyle/>
                    <a:p>
                      <a:pPr algn="ctr" fontAlgn="ctr"/>
                      <a:r>
                        <a:rPr lang="de-DE" sz="1200" b="0" i="0" u="none" strike="noStrike">
                          <a:solidFill>
                            <a:srgbClr val="000000"/>
                          </a:solidFill>
                          <a:effectLst/>
                          <a:latin typeface="Arial"/>
                        </a:rPr>
                        <a:t>AMEL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err="1">
                          <a:solidFill>
                            <a:srgbClr val="000000"/>
                          </a:solidFill>
                          <a:effectLst/>
                          <a:latin typeface="Arial"/>
                        </a:rPr>
                        <a:t>X;X</a:t>
                      </a:r>
                      <a:endParaRPr lang="de-DE" sz="11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err="1">
                          <a:solidFill>
                            <a:srgbClr val="000000"/>
                          </a:solidFill>
                          <a:effectLst/>
                          <a:latin typeface="Arial"/>
                        </a:rPr>
                        <a:t>X;X</a:t>
                      </a:r>
                      <a:endParaRPr lang="de-DE" sz="11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err="1">
                          <a:solidFill>
                            <a:srgbClr val="000000"/>
                          </a:solidFill>
                          <a:effectLst/>
                          <a:latin typeface="Arial"/>
                        </a:rPr>
                        <a:t>X;X</a:t>
                      </a:r>
                      <a:endParaRPr lang="de-DE" sz="11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err="1">
                          <a:solidFill>
                            <a:srgbClr val="000000"/>
                          </a:solidFill>
                          <a:effectLst/>
                          <a:latin typeface="Arial"/>
                        </a:rPr>
                        <a:t>X;X</a:t>
                      </a:r>
                      <a:endParaRPr lang="de-DE" sz="11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err="1">
                          <a:solidFill>
                            <a:srgbClr val="000000"/>
                          </a:solidFill>
                          <a:effectLst/>
                          <a:latin typeface="Arial"/>
                        </a:rPr>
                        <a:t>X;X</a:t>
                      </a:r>
                      <a:endParaRPr lang="de-DE" sz="11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err="1">
                          <a:solidFill>
                            <a:srgbClr val="000000"/>
                          </a:solidFill>
                          <a:effectLst/>
                          <a:latin typeface="Arial"/>
                        </a:rPr>
                        <a:t>X;X</a:t>
                      </a:r>
                      <a:endParaRPr lang="de-DE" sz="11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D3S1358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err="1">
                          <a:solidFill>
                            <a:srgbClr val="000000"/>
                          </a:solidFill>
                          <a:effectLst/>
                          <a:latin typeface="Arial"/>
                        </a:rPr>
                        <a:t>n.a</a:t>
                      </a:r>
                      <a:r>
                        <a:rPr lang="de-DE" sz="1100" b="0"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Arial"/>
                        </a:rPr>
                        <a:t>15;16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Arial"/>
                        </a:rPr>
                        <a:t>15;16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D8S1179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Arial"/>
                        </a:rPr>
                        <a:t>13;15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13;15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Arial"/>
                        </a:rPr>
                        <a:t>12;12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TPOX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CSF1PO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10;11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Penta 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11;15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err="1">
                          <a:solidFill>
                            <a:srgbClr val="000000"/>
                          </a:solidFill>
                          <a:effectLst/>
                          <a:latin typeface="Arial"/>
                        </a:rPr>
                        <a:t>n.a</a:t>
                      </a:r>
                      <a:r>
                        <a:rPr lang="de-DE" sz="1100" b="0"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Arial"/>
                        </a:rPr>
                        <a:t>12;13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D13S317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13;13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13;13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13;13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de-DE" sz="1100" b="0" i="0" u="none" strike="noStrike" dirty="0">
                          <a:solidFill>
                            <a:srgbClr val="000000"/>
                          </a:solidFill>
                          <a:effectLst/>
                          <a:latin typeface="Arial"/>
                        </a:rPr>
                        <a:t>11;12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11;12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D7S820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D16S539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Penta 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17;17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17;17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Arial"/>
                        </a:rPr>
                        <a:t>7;13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7;13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TH01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488">
                <a:tc>
                  <a:txBody>
                    <a:bodyPr/>
                    <a:lstStyle/>
                    <a:p>
                      <a:pPr algn="ctr" fontAlgn="ctr"/>
                      <a:r>
                        <a:rPr lang="de-DE" sz="1200" b="0" i="0" u="none" strike="noStrike">
                          <a:solidFill>
                            <a:srgbClr val="000000"/>
                          </a:solidFill>
                          <a:effectLst/>
                          <a:latin typeface="Arial"/>
                        </a:rPr>
                        <a:t>D18S51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11;16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11;16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Arial"/>
                        </a:rPr>
                        <a:t>14;19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de-DE" sz="1100" b="0" i="0" u="none" strike="noStrike" dirty="0">
                          <a:solidFill>
                            <a:srgbClr val="000000"/>
                          </a:solidFill>
                          <a:effectLst/>
                          <a:latin typeface="Arial"/>
                        </a:rPr>
                        <a:t>14;19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685250138"/>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571</Words>
  <Application>Microsoft Office PowerPoint</Application>
  <PresentationFormat>A4-Papier (210x297 mm)</PresentationFormat>
  <Paragraphs>185</Paragraphs>
  <Slides>8</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0" baseType="lpstr">
      <vt:lpstr>Larissa-Design</vt:lpstr>
      <vt:lpstr>Dokument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dc:creator>
  <cp:lastModifiedBy>Michael</cp:lastModifiedBy>
  <cp:revision>23</cp:revision>
  <dcterms:created xsi:type="dcterms:W3CDTF">2018-01-24T16:09:33Z</dcterms:created>
  <dcterms:modified xsi:type="dcterms:W3CDTF">2018-11-12T21:48:09Z</dcterms:modified>
</cp:coreProperties>
</file>